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header2.xml" ContentType="application/vnd.openxmlformats-officedocument.wordprocessingml.header+xml"/>
  <Override PartName="/word/footer4.xml" ContentType="application/vnd.openxmlformats-officedocument.wordprocessingml.foot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header3.xml" ContentType="application/vnd.openxmlformats-officedocument.wordprocessingml.header+xml"/>
  <Override PartName="/word/footer9.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665" w:type="dxa"/>
        <w:tblLayout w:type="fixed"/>
        <w:tblLook w:val="0600" w:firstRow="0" w:lastRow="0" w:firstColumn="0" w:lastColumn="0" w:noHBand="1" w:noVBand="1"/>
      </w:tblPr>
      <w:tblGrid>
        <w:gridCol w:w="3555"/>
        <w:gridCol w:w="3555"/>
        <w:gridCol w:w="3555"/>
      </w:tblGrid>
      <w:tr w:rsidR="003D210B" w:rsidRPr="002160E4" w14:paraId="0E588DA4" w14:textId="36AA8FCC" w:rsidTr="003D210B">
        <w:trPr>
          <w:trHeight w:val="3555"/>
        </w:trPr>
        <w:tc>
          <w:tcPr>
            <w:tcW w:w="7110" w:type="dxa"/>
            <w:gridSpan w:val="2"/>
            <w:vMerge w:val="restart"/>
            <w:tcBorders>
              <w:right w:val="single" w:sz="36" w:space="0" w:color="FFFFFF" w:themeColor="background1"/>
            </w:tcBorders>
            <w:shd w:val="clear" w:color="auto" w:fill="009EBF" w:themeFill="accent1"/>
            <w:vAlign w:val="center"/>
          </w:tcPr>
          <w:p w14:paraId="5F3B1C7B" w14:textId="7F760CD9" w:rsidR="003D210B" w:rsidRPr="002160E4" w:rsidRDefault="00F97576" w:rsidP="00B34C1E">
            <w:pPr>
              <w:ind w:left="175"/>
              <w:rPr>
                <w:rFonts w:asciiTheme="majorHAnsi" w:hAnsiTheme="majorHAnsi"/>
                <w:b/>
                <w:bCs/>
                <w:color w:val="FFFFFF" w:themeColor="background1"/>
                <w:sz w:val="96"/>
                <w:szCs w:val="96"/>
              </w:rPr>
            </w:pPr>
            <w:bookmarkStart w:id="0" w:name="_Hlk79411124"/>
            <w:r>
              <w:rPr>
                <w:rFonts w:asciiTheme="majorHAnsi" w:hAnsiTheme="majorHAnsi"/>
                <w:b/>
                <w:bCs/>
                <w:color w:val="FFFFFF" w:themeColor="background1"/>
                <w:sz w:val="96"/>
                <w:szCs w:val="96"/>
              </w:rPr>
              <w:t>2026 Resolutions Book</w:t>
            </w:r>
          </w:p>
          <w:p w14:paraId="4AC8A46C" w14:textId="0FE3623E" w:rsidR="003D210B" w:rsidRPr="002160E4" w:rsidRDefault="003D210B" w:rsidP="00470B4A"/>
        </w:tc>
        <w:tc>
          <w:tcPr>
            <w:tcW w:w="3555" w:type="dxa"/>
            <w:tcBorders>
              <w:left w:val="single" w:sz="36" w:space="0" w:color="FFFFFF" w:themeColor="background1"/>
              <w:bottom w:val="single" w:sz="36" w:space="0" w:color="FFFFFF" w:themeColor="background1"/>
            </w:tcBorders>
            <w:shd w:val="clear" w:color="auto" w:fill="FDB813" w:themeFill="accent2"/>
            <w:vAlign w:val="center"/>
          </w:tcPr>
          <w:p w14:paraId="485B6218" w14:textId="77777777" w:rsidR="003D210B" w:rsidRPr="002160E4" w:rsidRDefault="003D210B" w:rsidP="00470B4A"/>
        </w:tc>
      </w:tr>
      <w:tr w:rsidR="003D210B" w:rsidRPr="002160E4" w14:paraId="0BDF9B48" w14:textId="74CF1C84" w:rsidTr="00FF5B9C">
        <w:trPr>
          <w:trHeight w:val="3555"/>
        </w:trPr>
        <w:tc>
          <w:tcPr>
            <w:tcW w:w="7110" w:type="dxa"/>
            <w:gridSpan w:val="2"/>
            <w:vMerge/>
            <w:tcBorders>
              <w:bottom w:val="single" w:sz="36" w:space="0" w:color="FFFFFF" w:themeColor="background1"/>
              <w:right w:val="single" w:sz="36" w:space="0" w:color="FFFFFF" w:themeColor="background1"/>
            </w:tcBorders>
            <w:shd w:val="clear" w:color="auto" w:fill="009EBF" w:themeFill="accent1"/>
          </w:tcPr>
          <w:p w14:paraId="58E2B250" w14:textId="08594730" w:rsidR="003D210B" w:rsidRPr="002160E4" w:rsidRDefault="003D210B"/>
        </w:tc>
        <w:tc>
          <w:tcPr>
            <w:tcW w:w="3555" w:type="dxa"/>
            <w:tcBorders>
              <w:top w:val="single" w:sz="36" w:space="0" w:color="FFFFFF" w:themeColor="background1"/>
              <w:left w:val="single" w:sz="36" w:space="0" w:color="FFFFFF" w:themeColor="background1"/>
              <w:bottom w:val="single" w:sz="36" w:space="0" w:color="FFFFFF" w:themeColor="background1"/>
            </w:tcBorders>
          </w:tcPr>
          <w:p w14:paraId="4885E013" w14:textId="4A2848A8" w:rsidR="003D210B" w:rsidRPr="002160E4" w:rsidRDefault="00FF5B9C" w:rsidP="00FF5B9C">
            <w:pPr>
              <w:ind w:left="-129"/>
            </w:pPr>
            <w:r w:rsidRPr="002160E4">
              <w:rPr>
                <w:noProof/>
              </w:rPr>
              <w:drawing>
                <wp:inline distT="0" distB="0" distL="0" distR="0" wp14:anchorId="06782F66" wp14:editId="55E74DA0">
                  <wp:extent cx="3566773" cy="2252980"/>
                  <wp:effectExtent l="0" t="0" r="0" b="0"/>
                  <wp:docPr id="230" name="Picture 230" descr="A picture containing building, person, outdoor, stand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0" name="iStock-1183749585.jpg"/>
                          <pic:cNvPicPr/>
                        </pic:nvPicPr>
                        <pic:blipFill rotWithShape="1">
                          <a:blip r:embed="rId12" cstate="print">
                            <a:extLst>
                              <a:ext uri="{28A0092B-C50C-407E-A947-70E740481C1C}">
                                <a14:useLocalDpi xmlns:a14="http://schemas.microsoft.com/office/drawing/2010/main" val="0"/>
                              </a:ext>
                            </a:extLst>
                          </a:blip>
                          <a:srcRect l="32333" r="-37802" b="202"/>
                          <a:stretch/>
                        </pic:blipFill>
                        <pic:spPr bwMode="auto">
                          <a:xfrm>
                            <a:off x="0" y="0"/>
                            <a:ext cx="3569132" cy="2254470"/>
                          </a:xfrm>
                          <a:prstGeom prst="rect">
                            <a:avLst/>
                          </a:prstGeom>
                          <a:ln>
                            <a:noFill/>
                          </a:ln>
                          <a:extLst>
                            <a:ext uri="{53640926-AAD7-44D8-BBD7-CCE9431645EC}">
                              <a14:shadowObscured xmlns:a14="http://schemas.microsoft.com/office/drawing/2010/main"/>
                            </a:ext>
                          </a:extLst>
                        </pic:spPr>
                      </pic:pic>
                    </a:graphicData>
                  </a:graphic>
                </wp:inline>
              </w:drawing>
            </w:r>
          </w:p>
        </w:tc>
      </w:tr>
      <w:tr w:rsidR="00470B4A" w:rsidRPr="002160E4" w14:paraId="49927F7C" w14:textId="52F216F0" w:rsidTr="00FF5B9C">
        <w:trPr>
          <w:trHeight w:val="3555"/>
        </w:trPr>
        <w:tc>
          <w:tcPr>
            <w:tcW w:w="3555" w:type="dxa"/>
            <w:tcBorders>
              <w:top w:val="single" w:sz="36" w:space="0" w:color="FFFFFF" w:themeColor="background1"/>
              <w:bottom w:val="single" w:sz="36" w:space="0" w:color="FDB813" w:themeColor="accent2"/>
              <w:right w:val="single" w:sz="36" w:space="0" w:color="FFFFFF" w:themeColor="background1"/>
            </w:tcBorders>
          </w:tcPr>
          <w:p w14:paraId="1C54C212" w14:textId="4A4796F7" w:rsidR="00470B4A" w:rsidRPr="002160E4" w:rsidRDefault="00FF5B9C" w:rsidP="00FF5B9C">
            <w:pPr>
              <w:ind w:left="-111"/>
            </w:pPr>
            <w:r w:rsidRPr="002160E4">
              <w:rPr>
                <w:noProof/>
              </w:rPr>
              <w:drawing>
                <wp:inline distT="0" distB="0" distL="0" distR="0" wp14:anchorId="37776084" wp14:editId="286EBB57">
                  <wp:extent cx="3420000" cy="2282064"/>
                  <wp:effectExtent l="0" t="0" r="0" b="4445"/>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1" name="iStock-892009998.jpg"/>
                          <pic:cNvPicPr/>
                        </pic:nvPicPr>
                        <pic:blipFill rotWithShape="1">
                          <a:blip r:embed="rId13" cstate="print">
                            <a:extLst>
                              <a:ext uri="{28A0092B-C50C-407E-A947-70E740481C1C}">
                                <a14:useLocalDpi xmlns:a14="http://schemas.microsoft.com/office/drawing/2010/main" val="0"/>
                              </a:ext>
                            </a:extLst>
                          </a:blip>
                          <a:srcRect l="12894" r="-12894"/>
                          <a:stretch/>
                        </pic:blipFill>
                        <pic:spPr>
                          <a:xfrm>
                            <a:off x="0" y="0"/>
                            <a:ext cx="3420000" cy="2282064"/>
                          </a:xfrm>
                          <a:prstGeom prst="rect">
                            <a:avLst/>
                          </a:prstGeom>
                        </pic:spPr>
                      </pic:pic>
                    </a:graphicData>
                  </a:graphic>
                </wp:inline>
              </w:drawing>
            </w:r>
          </w:p>
        </w:tc>
        <w:tc>
          <w:tcPr>
            <w:tcW w:w="7110" w:type="dxa"/>
            <w:gridSpan w:val="2"/>
            <w:tcBorders>
              <w:top w:val="single" w:sz="36" w:space="0" w:color="FFFFFF" w:themeColor="background1"/>
              <w:left w:val="single" w:sz="36" w:space="0" w:color="FFFFFF" w:themeColor="background1"/>
              <w:bottom w:val="single" w:sz="36" w:space="0" w:color="FDB813" w:themeColor="accent2"/>
            </w:tcBorders>
            <w:vAlign w:val="center"/>
          </w:tcPr>
          <w:p w14:paraId="2C66CD74" w14:textId="40CCF915" w:rsidR="00470B4A" w:rsidRPr="002160E4" w:rsidRDefault="00470B4A" w:rsidP="006B6485">
            <w:pPr>
              <w:jc w:val="center"/>
            </w:pPr>
            <w:r w:rsidRPr="002160E4">
              <w:rPr>
                <w:noProof/>
              </w:rPr>
              <w:drawing>
                <wp:inline distT="0" distB="0" distL="0" distR="0" wp14:anchorId="011608F4" wp14:editId="560EC2E8">
                  <wp:extent cx="2880000" cy="1110521"/>
                  <wp:effectExtent l="0" t="0" r="0" b="0"/>
                  <wp:docPr id="9" name="Picture 9"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ALTA-Mun-Logo-RGB.png"/>
                          <pic:cNvPicPr/>
                        </pic:nvPicPr>
                        <pic:blipFill>
                          <a:blip r:embed="rId14" cstate="print">
                            <a:extLst>
                              <a:ext uri="{28A0092B-C50C-407E-A947-70E740481C1C}">
                                <a14:useLocalDpi xmlns:a14="http://schemas.microsoft.com/office/drawing/2010/main" val="0"/>
                              </a:ext>
                            </a:extLst>
                          </a:blip>
                          <a:stretch>
                            <a:fillRect/>
                          </a:stretch>
                        </pic:blipFill>
                        <pic:spPr>
                          <a:xfrm>
                            <a:off x="0" y="0"/>
                            <a:ext cx="2880000" cy="1110521"/>
                          </a:xfrm>
                          <a:prstGeom prst="rect">
                            <a:avLst/>
                          </a:prstGeom>
                        </pic:spPr>
                      </pic:pic>
                    </a:graphicData>
                  </a:graphic>
                </wp:inline>
              </w:drawing>
            </w:r>
          </w:p>
        </w:tc>
      </w:tr>
      <w:tr w:rsidR="00470B4A" w:rsidRPr="002160E4" w14:paraId="65619AA1" w14:textId="77777777" w:rsidTr="00265037">
        <w:trPr>
          <w:trHeight w:val="2354"/>
        </w:trPr>
        <w:tc>
          <w:tcPr>
            <w:tcW w:w="10665" w:type="dxa"/>
            <w:gridSpan w:val="3"/>
            <w:tcBorders>
              <w:top w:val="single" w:sz="36" w:space="0" w:color="FDB813" w:themeColor="accent2"/>
            </w:tcBorders>
            <w:vAlign w:val="bottom"/>
          </w:tcPr>
          <w:p w14:paraId="0B44B1B1" w14:textId="049A8249" w:rsidR="00470B4A" w:rsidRPr="002160E4" w:rsidRDefault="00F97576" w:rsidP="001C7B3C">
            <w:pPr>
              <w:rPr>
                <w:b/>
                <w:bCs/>
                <w:color w:val="414141" w:themeColor="accent4"/>
                <w:sz w:val="36"/>
                <w:szCs w:val="36"/>
              </w:rPr>
            </w:pPr>
            <w:r>
              <w:rPr>
                <w:b/>
                <w:bCs/>
                <w:sz w:val="36"/>
                <w:szCs w:val="36"/>
              </w:rPr>
              <w:t xml:space="preserve">Version </w:t>
            </w:r>
            <w:r w:rsidR="00F46E44">
              <w:rPr>
                <w:b/>
                <w:bCs/>
                <w:sz w:val="36"/>
                <w:szCs w:val="36"/>
              </w:rPr>
              <w:t>2</w:t>
            </w:r>
            <w:r>
              <w:rPr>
                <w:b/>
                <w:bCs/>
                <w:sz w:val="36"/>
                <w:szCs w:val="36"/>
              </w:rPr>
              <w:t xml:space="preserve">: </w:t>
            </w:r>
            <w:r w:rsidR="00F46E44">
              <w:rPr>
                <w:b/>
                <w:bCs/>
                <w:sz w:val="36"/>
                <w:szCs w:val="36"/>
              </w:rPr>
              <w:t xml:space="preserve">September 8, </w:t>
            </w:r>
            <w:r w:rsidR="000D4695">
              <w:rPr>
                <w:b/>
                <w:bCs/>
                <w:sz w:val="36"/>
                <w:szCs w:val="36"/>
              </w:rPr>
              <w:t>2026</w:t>
            </w:r>
          </w:p>
        </w:tc>
      </w:tr>
      <w:bookmarkEnd w:id="0"/>
    </w:tbl>
    <w:p w14:paraId="03EB0D10" w14:textId="22A95459" w:rsidR="000E30D2" w:rsidRDefault="000E30D2"/>
    <w:p w14:paraId="5515AF00" w14:textId="77777777" w:rsidR="000E30D2" w:rsidRDefault="000E30D2">
      <w:r>
        <w:br w:type="page"/>
      </w:r>
    </w:p>
    <w:p w14:paraId="2F531DC1" w14:textId="77777777" w:rsidR="004321BC" w:rsidRPr="002160E4" w:rsidRDefault="004321BC"/>
    <w:p w14:paraId="06403201" w14:textId="667539EE" w:rsidR="006728C7" w:rsidRDefault="006728C7"/>
    <w:p w14:paraId="5FEA1803" w14:textId="77777777" w:rsidR="001F5506" w:rsidRPr="002160E4" w:rsidRDefault="001F5506">
      <w:pPr>
        <w:sectPr w:rsidR="001F5506" w:rsidRPr="002160E4" w:rsidSect="00E452AE">
          <w:footerReference w:type="even" r:id="rId15"/>
          <w:footerReference w:type="default" r:id="rId16"/>
          <w:footnotePr>
            <w:numRestart w:val="eachPage"/>
          </w:footnotePr>
          <w:pgSz w:w="12240" w:h="15840" w:code="1"/>
          <w:pgMar w:top="720" w:right="720" w:bottom="1080" w:left="720" w:header="709" w:footer="432" w:gutter="0"/>
          <w:cols w:space="708"/>
          <w:titlePg/>
          <w:docGrid w:linePitch="360"/>
        </w:sectPr>
      </w:pPr>
    </w:p>
    <w:sdt>
      <w:sdtPr>
        <w:rPr>
          <w:rFonts w:asciiTheme="minorHAnsi" w:eastAsiaTheme="minorHAnsi" w:hAnsiTheme="minorHAnsi" w:cstheme="minorBidi"/>
          <w:color w:val="auto"/>
          <w:sz w:val="22"/>
          <w:szCs w:val="22"/>
        </w:rPr>
        <w:id w:val="742522776"/>
        <w:docPartObj>
          <w:docPartGallery w:val="Table of Contents"/>
          <w:docPartUnique/>
        </w:docPartObj>
      </w:sdtPr>
      <w:sdtEndPr>
        <w:rPr>
          <w:rFonts w:eastAsiaTheme="minorEastAsia"/>
          <w:b/>
        </w:rPr>
      </w:sdtEndPr>
      <w:sdtContent>
        <w:p w14:paraId="05AC6391" w14:textId="6A95F68F" w:rsidR="005977AD" w:rsidRPr="002160E4" w:rsidRDefault="005977AD" w:rsidP="0034251F">
          <w:pPr>
            <w:pStyle w:val="TOCHeading"/>
            <w:spacing w:before="0"/>
          </w:pPr>
          <w:r w:rsidRPr="002160E4">
            <w:t>Table of Contents</w:t>
          </w:r>
        </w:p>
        <w:p w14:paraId="798A1065" w14:textId="7EE14B5B" w:rsidR="00CF3982" w:rsidRDefault="005977AD">
          <w:pPr>
            <w:pStyle w:val="TOC1"/>
            <w:rPr>
              <w:rFonts w:asciiTheme="minorHAnsi" w:eastAsiaTheme="minorEastAsia" w:hAnsiTheme="minorHAnsi"/>
              <w:noProof/>
              <w:kern w:val="2"/>
              <w:sz w:val="24"/>
              <w:szCs w:val="24"/>
              <w:lang w:eastAsia="en-CA"/>
              <w14:ligatures w14:val="standardContextual"/>
            </w:rPr>
          </w:pPr>
          <w:r w:rsidRPr="002160E4">
            <w:fldChar w:fldCharType="begin"/>
          </w:r>
          <w:r w:rsidRPr="002160E4">
            <w:instrText xml:space="preserve"> TOC \o "1-3" \h \z \u </w:instrText>
          </w:r>
          <w:r w:rsidRPr="002160E4">
            <w:fldChar w:fldCharType="separate"/>
          </w:r>
          <w:hyperlink w:anchor="_Toc236125089" w:history="1">
            <w:r w:rsidR="00CF3982" w:rsidRPr="00030C8D">
              <w:rPr>
                <w:rStyle w:val="Hyperlink"/>
                <w:noProof/>
              </w:rPr>
              <w:t>About Resolutions</w:t>
            </w:r>
            <w:r w:rsidR="00CF3982">
              <w:rPr>
                <w:noProof/>
                <w:webHidden/>
              </w:rPr>
              <w:tab/>
            </w:r>
            <w:r w:rsidR="00CF3982">
              <w:rPr>
                <w:noProof/>
                <w:webHidden/>
              </w:rPr>
              <w:fldChar w:fldCharType="begin"/>
            </w:r>
            <w:r w:rsidR="00CF3982">
              <w:rPr>
                <w:noProof/>
                <w:webHidden/>
              </w:rPr>
              <w:instrText xml:space="preserve"> PAGEREF _Toc236125089 \h </w:instrText>
            </w:r>
            <w:r w:rsidR="00CF3982">
              <w:rPr>
                <w:noProof/>
                <w:webHidden/>
              </w:rPr>
            </w:r>
            <w:r w:rsidR="00CF3982">
              <w:rPr>
                <w:noProof/>
                <w:webHidden/>
              </w:rPr>
              <w:fldChar w:fldCharType="separate"/>
            </w:r>
            <w:r w:rsidR="005D4482">
              <w:rPr>
                <w:noProof/>
                <w:webHidden/>
              </w:rPr>
              <w:t>1</w:t>
            </w:r>
            <w:r w:rsidR="00CF3982">
              <w:rPr>
                <w:noProof/>
                <w:webHidden/>
              </w:rPr>
              <w:fldChar w:fldCharType="end"/>
            </w:r>
          </w:hyperlink>
        </w:p>
        <w:p w14:paraId="40A3E8DB" w14:textId="50F0EDCF"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0" w:history="1">
            <w:r w:rsidRPr="00030C8D">
              <w:rPr>
                <w:rStyle w:val="Hyperlink"/>
                <w:noProof/>
              </w:rPr>
              <w:t>How to use this Resolutions Book</w:t>
            </w:r>
            <w:r>
              <w:rPr>
                <w:noProof/>
                <w:webHidden/>
              </w:rPr>
              <w:tab/>
            </w:r>
            <w:r>
              <w:rPr>
                <w:noProof/>
                <w:webHidden/>
              </w:rPr>
              <w:fldChar w:fldCharType="begin"/>
            </w:r>
            <w:r>
              <w:rPr>
                <w:noProof/>
                <w:webHidden/>
              </w:rPr>
              <w:instrText xml:space="preserve"> PAGEREF _Toc236125090 \h </w:instrText>
            </w:r>
            <w:r>
              <w:rPr>
                <w:noProof/>
                <w:webHidden/>
              </w:rPr>
            </w:r>
            <w:r>
              <w:rPr>
                <w:noProof/>
                <w:webHidden/>
              </w:rPr>
              <w:fldChar w:fldCharType="separate"/>
            </w:r>
            <w:r w:rsidR="005D4482">
              <w:rPr>
                <w:noProof/>
                <w:webHidden/>
              </w:rPr>
              <w:t>1</w:t>
            </w:r>
            <w:r>
              <w:rPr>
                <w:noProof/>
                <w:webHidden/>
              </w:rPr>
              <w:fldChar w:fldCharType="end"/>
            </w:r>
          </w:hyperlink>
        </w:p>
        <w:p w14:paraId="6B28DE44" w14:textId="3DED75C7"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1" w:history="1">
            <w:r w:rsidRPr="00030C8D">
              <w:rPr>
                <w:rStyle w:val="Hyperlink"/>
                <w:noProof/>
              </w:rPr>
              <w:t>What process led to these resolutions being presented at ABmunis’ Convention?</w:t>
            </w:r>
            <w:r>
              <w:rPr>
                <w:noProof/>
                <w:webHidden/>
              </w:rPr>
              <w:tab/>
            </w:r>
            <w:r>
              <w:rPr>
                <w:noProof/>
                <w:webHidden/>
              </w:rPr>
              <w:fldChar w:fldCharType="begin"/>
            </w:r>
            <w:r>
              <w:rPr>
                <w:noProof/>
                <w:webHidden/>
              </w:rPr>
              <w:instrText xml:space="preserve"> PAGEREF _Toc236125091 \h </w:instrText>
            </w:r>
            <w:r>
              <w:rPr>
                <w:noProof/>
                <w:webHidden/>
              </w:rPr>
            </w:r>
            <w:r>
              <w:rPr>
                <w:noProof/>
                <w:webHidden/>
              </w:rPr>
              <w:fldChar w:fldCharType="separate"/>
            </w:r>
            <w:r w:rsidR="005D4482">
              <w:rPr>
                <w:noProof/>
                <w:webHidden/>
              </w:rPr>
              <w:t>1</w:t>
            </w:r>
            <w:r>
              <w:rPr>
                <w:noProof/>
                <w:webHidden/>
              </w:rPr>
              <w:fldChar w:fldCharType="end"/>
            </w:r>
          </w:hyperlink>
        </w:p>
        <w:p w14:paraId="19E3C633" w14:textId="0796326B"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2" w:history="1">
            <w:r w:rsidRPr="00030C8D">
              <w:rPr>
                <w:rStyle w:val="Hyperlink"/>
                <w:noProof/>
              </w:rPr>
              <w:t>Can we still submit a resolution?</w:t>
            </w:r>
            <w:r>
              <w:rPr>
                <w:noProof/>
                <w:webHidden/>
              </w:rPr>
              <w:tab/>
            </w:r>
            <w:r>
              <w:rPr>
                <w:noProof/>
                <w:webHidden/>
              </w:rPr>
              <w:fldChar w:fldCharType="begin"/>
            </w:r>
            <w:r>
              <w:rPr>
                <w:noProof/>
                <w:webHidden/>
              </w:rPr>
              <w:instrText xml:space="preserve"> PAGEREF _Toc236125092 \h </w:instrText>
            </w:r>
            <w:r>
              <w:rPr>
                <w:noProof/>
                <w:webHidden/>
              </w:rPr>
            </w:r>
            <w:r>
              <w:rPr>
                <w:noProof/>
                <w:webHidden/>
              </w:rPr>
              <w:fldChar w:fldCharType="separate"/>
            </w:r>
            <w:r w:rsidR="005D4482">
              <w:rPr>
                <w:noProof/>
                <w:webHidden/>
              </w:rPr>
              <w:t>2</w:t>
            </w:r>
            <w:r>
              <w:rPr>
                <w:noProof/>
                <w:webHidden/>
              </w:rPr>
              <w:fldChar w:fldCharType="end"/>
            </w:r>
          </w:hyperlink>
        </w:p>
        <w:p w14:paraId="523750CB" w14:textId="5CF96522"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3" w:history="1">
            <w:r w:rsidRPr="00030C8D">
              <w:rPr>
                <w:rStyle w:val="Hyperlink"/>
                <w:noProof/>
              </w:rPr>
              <w:t>How do I participate in the Resolution Session?</w:t>
            </w:r>
            <w:r>
              <w:rPr>
                <w:noProof/>
                <w:webHidden/>
              </w:rPr>
              <w:tab/>
            </w:r>
            <w:r>
              <w:rPr>
                <w:noProof/>
                <w:webHidden/>
              </w:rPr>
              <w:fldChar w:fldCharType="begin"/>
            </w:r>
            <w:r>
              <w:rPr>
                <w:noProof/>
                <w:webHidden/>
              </w:rPr>
              <w:instrText xml:space="preserve"> PAGEREF _Toc236125093 \h </w:instrText>
            </w:r>
            <w:r>
              <w:rPr>
                <w:noProof/>
                <w:webHidden/>
              </w:rPr>
            </w:r>
            <w:r>
              <w:rPr>
                <w:noProof/>
                <w:webHidden/>
              </w:rPr>
              <w:fldChar w:fldCharType="separate"/>
            </w:r>
            <w:r w:rsidR="005D4482">
              <w:rPr>
                <w:noProof/>
                <w:webHidden/>
              </w:rPr>
              <w:t>2</w:t>
            </w:r>
            <w:r>
              <w:rPr>
                <w:noProof/>
                <w:webHidden/>
              </w:rPr>
              <w:fldChar w:fldCharType="end"/>
            </w:r>
          </w:hyperlink>
        </w:p>
        <w:p w14:paraId="2F23536A" w14:textId="18199B9E"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4" w:history="1">
            <w:r w:rsidRPr="00030C8D">
              <w:rPr>
                <w:rStyle w:val="Hyperlink"/>
                <w:noProof/>
              </w:rPr>
              <w:t>What happens after members adopt a resolution?</w:t>
            </w:r>
            <w:r>
              <w:rPr>
                <w:noProof/>
                <w:webHidden/>
              </w:rPr>
              <w:tab/>
            </w:r>
            <w:r>
              <w:rPr>
                <w:noProof/>
                <w:webHidden/>
              </w:rPr>
              <w:fldChar w:fldCharType="begin"/>
            </w:r>
            <w:r>
              <w:rPr>
                <w:noProof/>
                <w:webHidden/>
              </w:rPr>
              <w:instrText xml:space="preserve"> PAGEREF _Toc236125094 \h </w:instrText>
            </w:r>
            <w:r>
              <w:rPr>
                <w:noProof/>
                <w:webHidden/>
              </w:rPr>
            </w:r>
            <w:r>
              <w:rPr>
                <w:noProof/>
                <w:webHidden/>
              </w:rPr>
              <w:fldChar w:fldCharType="separate"/>
            </w:r>
            <w:r w:rsidR="005D4482">
              <w:rPr>
                <w:noProof/>
                <w:webHidden/>
              </w:rPr>
              <w:t>4</w:t>
            </w:r>
            <w:r>
              <w:rPr>
                <w:noProof/>
                <w:webHidden/>
              </w:rPr>
              <w:fldChar w:fldCharType="end"/>
            </w:r>
          </w:hyperlink>
        </w:p>
        <w:p w14:paraId="7943D0E9" w14:textId="5853FD58"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5" w:history="1">
            <w:r w:rsidRPr="00030C8D">
              <w:rPr>
                <w:rStyle w:val="Hyperlink"/>
                <w:noProof/>
              </w:rPr>
              <w:t>Are some resolutions given more priority?</w:t>
            </w:r>
            <w:r>
              <w:rPr>
                <w:noProof/>
                <w:webHidden/>
              </w:rPr>
              <w:tab/>
            </w:r>
            <w:r>
              <w:rPr>
                <w:noProof/>
                <w:webHidden/>
              </w:rPr>
              <w:fldChar w:fldCharType="begin"/>
            </w:r>
            <w:r>
              <w:rPr>
                <w:noProof/>
                <w:webHidden/>
              </w:rPr>
              <w:instrText xml:space="preserve"> PAGEREF _Toc236125095 \h </w:instrText>
            </w:r>
            <w:r>
              <w:rPr>
                <w:noProof/>
                <w:webHidden/>
              </w:rPr>
            </w:r>
            <w:r>
              <w:rPr>
                <w:noProof/>
                <w:webHidden/>
              </w:rPr>
              <w:fldChar w:fldCharType="separate"/>
            </w:r>
            <w:r w:rsidR="005D4482">
              <w:rPr>
                <w:noProof/>
                <w:webHidden/>
              </w:rPr>
              <w:t>5</w:t>
            </w:r>
            <w:r>
              <w:rPr>
                <w:noProof/>
                <w:webHidden/>
              </w:rPr>
              <w:fldChar w:fldCharType="end"/>
            </w:r>
          </w:hyperlink>
        </w:p>
        <w:p w14:paraId="39B27ED2" w14:textId="726681B3"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6" w:history="1">
            <w:r w:rsidRPr="00030C8D">
              <w:rPr>
                <w:rStyle w:val="Hyperlink"/>
                <w:noProof/>
              </w:rPr>
              <w:t>Status of previous resolutions</w:t>
            </w:r>
            <w:r>
              <w:rPr>
                <w:noProof/>
                <w:webHidden/>
              </w:rPr>
              <w:tab/>
            </w:r>
            <w:r>
              <w:rPr>
                <w:noProof/>
                <w:webHidden/>
              </w:rPr>
              <w:fldChar w:fldCharType="begin"/>
            </w:r>
            <w:r>
              <w:rPr>
                <w:noProof/>
                <w:webHidden/>
              </w:rPr>
              <w:instrText xml:space="preserve"> PAGEREF _Toc236125096 \h </w:instrText>
            </w:r>
            <w:r>
              <w:rPr>
                <w:noProof/>
                <w:webHidden/>
              </w:rPr>
            </w:r>
            <w:r>
              <w:rPr>
                <w:noProof/>
                <w:webHidden/>
              </w:rPr>
              <w:fldChar w:fldCharType="separate"/>
            </w:r>
            <w:r w:rsidR="005D4482">
              <w:rPr>
                <w:noProof/>
                <w:webHidden/>
              </w:rPr>
              <w:t>5</w:t>
            </w:r>
            <w:r>
              <w:rPr>
                <w:noProof/>
                <w:webHidden/>
              </w:rPr>
              <w:fldChar w:fldCharType="end"/>
            </w:r>
          </w:hyperlink>
        </w:p>
        <w:p w14:paraId="0FB801A7" w14:textId="212A32A9"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7" w:history="1">
            <w:r w:rsidRPr="00030C8D">
              <w:rPr>
                <w:rStyle w:val="Hyperlink"/>
                <w:noProof/>
              </w:rPr>
              <w:t>Tips from past councils</w:t>
            </w:r>
            <w:r>
              <w:rPr>
                <w:noProof/>
                <w:webHidden/>
              </w:rPr>
              <w:tab/>
            </w:r>
            <w:r>
              <w:rPr>
                <w:noProof/>
                <w:webHidden/>
              </w:rPr>
              <w:fldChar w:fldCharType="begin"/>
            </w:r>
            <w:r>
              <w:rPr>
                <w:noProof/>
                <w:webHidden/>
              </w:rPr>
              <w:instrText xml:space="preserve"> PAGEREF _Toc236125097 \h </w:instrText>
            </w:r>
            <w:r>
              <w:rPr>
                <w:noProof/>
                <w:webHidden/>
              </w:rPr>
            </w:r>
            <w:r>
              <w:rPr>
                <w:noProof/>
                <w:webHidden/>
              </w:rPr>
              <w:fldChar w:fldCharType="separate"/>
            </w:r>
            <w:r w:rsidR="005D4482">
              <w:rPr>
                <w:noProof/>
                <w:webHidden/>
              </w:rPr>
              <w:t>5</w:t>
            </w:r>
            <w:r>
              <w:rPr>
                <w:noProof/>
                <w:webHidden/>
              </w:rPr>
              <w:fldChar w:fldCharType="end"/>
            </w:r>
          </w:hyperlink>
        </w:p>
        <w:p w14:paraId="21242276" w14:textId="20F292E1" w:rsidR="00CF3982" w:rsidRDefault="00CF3982">
          <w:pPr>
            <w:pStyle w:val="TOC1"/>
            <w:rPr>
              <w:rFonts w:asciiTheme="minorHAnsi" w:eastAsiaTheme="minorEastAsia" w:hAnsiTheme="minorHAnsi"/>
              <w:noProof/>
              <w:kern w:val="2"/>
              <w:sz w:val="24"/>
              <w:szCs w:val="24"/>
              <w:lang w:eastAsia="en-CA"/>
              <w14:ligatures w14:val="standardContextual"/>
            </w:rPr>
          </w:pPr>
          <w:hyperlink w:anchor="_Toc236125098" w:history="1">
            <w:r w:rsidRPr="00030C8D">
              <w:rPr>
                <w:rStyle w:val="Hyperlink"/>
                <w:bCs/>
                <w:noProof/>
              </w:rPr>
              <w:t>Category B:  Issues Related to ABmunis’ Strategic Initiatives</w:t>
            </w:r>
            <w:r>
              <w:rPr>
                <w:noProof/>
                <w:webHidden/>
              </w:rPr>
              <w:tab/>
            </w:r>
            <w:r>
              <w:rPr>
                <w:noProof/>
                <w:webHidden/>
              </w:rPr>
              <w:fldChar w:fldCharType="begin"/>
            </w:r>
            <w:r>
              <w:rPr>
                <w:noProof/>
                <w:webHidden/>
              </w:rPr>
              <w:instrText xml:space="preserve"> PAGEREF _Toc236125098 \h </w:instrText>
            </w:r>
            <w:r>
              <w:rPr>
                <w:noProof/>
                <w:webHidden/>
              </w:rPr>
            </w:r>
            <w:r>
              <w:rPr>
                <w:noProof/>
                <w:webHidden/>
              </w:rPr>
              <w:fldChar w:fldCharType="separate"/>
            </w:r>
            <w:r w:rsidR="005D4482">
              <w:rPr>
                <w:noProof/>
                <w:webHidden/>
              </w:rPr>
              <w:t>6</w:t>
            </w:r>
            <w:r>
              <w:rPr>
                <w:noProof/>
                <w:webHidden/>
              </w:rPr>
              <w:fldChar w:fldCharType="end"/>
            </w:r>
          </w:hyperlink>
        </w:p>
        <w:p w14:paraId="024AC497" w14:textId="40EA5277"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099" w:history="1">
            <w:r w:rsidRPr="00030C8D">
              <w:rPr>
                <w:rStyle w:val="Hyperlink"/>
                <w:noProof/>
              </w:rPr>
              <w:t>B1: Balancing Incentives Between Locum and Community-Based Physicians</w:t>
            </w:r>
            <w:r w:rsidRPr="00030C8D">
              <w:rPr>
                <w:rStyle w:val="Hyperlink"/>
                <w:rFonts w:eastAsia="Times New Roman" w:cs="Segoe UI"/>
                <w:noProof/>
                <w:lang w:eastAsia="en-CA"/>
              </w:rPr>
              <w:t xml:space="preserve"> &amp; Other Healthcare Workers </w:t>
            </w:r>
            <w:r w:rsidRPr="00030C8D">
              <w:rPr>
                <w:rStyle w:val="Hyperlink"/>
                <w:noProof/>
              </w:rPr>
              <w:t>to Support Family Practice</w:t>
            </w:r>
            <w:r>
              <w:rPr>
                <w:noProof/>
                <w:webHidden/>
              </w:rPr>
              <w:tab/>
            </w:r>
            <w:r>
              <w:rPr>
                <w:noProof/>
                <w:webHidden/>
              </w:rPr>
              <w:fldChar w:fldCharType="begin"/>
            </w:r>
            <w:r>
              <w:rPr>
                <w:noProof/>
                <w:webHidden/>
              </w:rPr>
              <w:instrText xml:space="preserve"> PAGEREF _Toc236125099 \h </w:instrText>
            </w:r>
            <w:r>
              <w:rPr>
                <w:noProof/>
                <w:webHidden/>
              </w:rPr>
            </w:r>
            <w:r>
              <w:rPr>
                <w:noProof/>
                <w:webHidden/>
              </w:rPr>
              <w:fldChar w:fldCharType="separate"/>
            </w:r>
            <w:r w:rsidR="005D4482">
              <w:rPr>
                <w:noProof/>
                <w:webHidden/>
              </w:rPr>
              <w:t>7</w:t>
            </w:r>
            <w:r>
              <w:rPr>
                <w:noProof/>
                <w:webHidden/>
              </w:rPr>
              <w:fldChar w:fldCharType="end"/>
            </w:r>
          </w:hyperlink>
        </w:p>
        <w:p w14:paraId="09647F6B" w14:textId="24C81AD6"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0" w:history="1">
            <w:r w:rsidRPr="00030C8D">
              <w:rPr>
                <w:rStyle w:val="Hyperlink"/>
                <w:rFonts w:eastAsia="Libre Franklin Medium"/>
                <w:noProof/>
              </w:rPr>
              <w:t xml:space="preserve">B2: Further Strengthening Governance and Funding Models for </w:t>
            </w:r>
            <w:r w:rsidRPr="00030C8D">
              <w:rPr>
                <w:rStyle w:val="Hyperlink"/>
                <w:rFonts w:eastAsia="Libre Franklin Medium"/>
                <w:iCs/>
                <w:noProof/>
              </w:rPr>
              <w:t xml:space="preserve">Seniors’ </w:t>
            </w:r>
            <w:r w:rsidRPr="00030C8D">
              <w:rPr>
                <w:rStyle w:val="Hyperlink"/>
                <w:rFonts w:eastAsia="Libre Franklin Medium"/>
                <w:noProof/>
              </w:rPr>
              <w:t>Lodge Accommodations</w:t>
            </w:r>
            <w:r>
              <w:rPr>
                <w:noProof/>
                <w:webHidden/>
              </w:rPr>
              <w:tab/>
            </w:r>
            <w:r>
              <w:rPr>
                <w:noProof/>
                <w:webHidden/>
              </w:rPr>
              <w:fldChar w:fldCharType="begin"/>
            </w:r>
            <w:r>
              <w:rPr>
                <w:noProof/>
                <w:webHidden/>
              </w:rPr>
              <w:instrText xml:space="preserve"> PAGEREF _Toc236125100 \h </w:instrText>
            </w:r>
            <w:r>
              <w:rPr>
                <w:noProof/>
                <w:webHidden/>
              </w:rPr>
            </w:r>
            <w:r>
              <w:rPr>
                <w:noProof/>
                <w:webHidden/>
              </w:rPr>
              <w:fldChar w:fldCharType="separate"/>
            </w:r>
            <w:r w:rsidR="005D4482">
              <w:rPr>
                <w:noProof/>
                <w:webHidden/>
              </w:rPr>
              <w:t>10</w:t>
            </w:r>
            <w:r>
              <w:rPr>
                <w:noProof/>
                <w:webHidden/>
              </w:rPr>
              <w:fldChar w:fldCharType="end"/>
            </w:r>
          </w:hyperlink>
        </w:p>
        <w:p w14:paraId="6F78E5F1" w14:textId="2731F3FA"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1" w:history="1">
            <w:r w:rsidRPr="00030C8D">
              <w:rPr>
                <w:rStyle w:val="Hyperlink"/>
                <w:rFonts w:eastAsia="Libre Franklin Medium"/>
                <w:noProof/>
              </w:rPr>
              <w:t>B3: Derelict Non-Residential Tax Subclass</w:t>
            </w:r>
            <w:r>
              <w:rPr>
                <w:noProof/>
                <w:webHidden/>
              </w:rPr>
              <w:tab/>
            </w:r>
            <w:r>
              <w:rPr>
                <w:noProof/>
                <w:webHidden/>
              </w:rPr>
              <w:fldChar w:fldCharType="begin"/>
            </w:r>
            <w:r>
              <w:rPr>
                <w:noProof/>
                <w:webHidden/>
              </w:rPr>
              <w:instrText xml:space="preserve"> PAGEREF _Toc236125101 \h </w:instrText>
            </w:r>
            <w:r>
              <w:rPr>
                <w:noProof/>
                <w:webHidden/>
              </w:rPr>
            </w:r>
            <w:r>
              <w:rPr>
                <w:noProof/>
                <w:webHidden/>
              </w:rPr>
              <w:fldChar w:fldCharType="separate"/>
            </w:r>
            <w:r w:rsidR="005D4482">
              <w:rPr>
                <w:noProof/>
                <w:webHidden/>
              </w:rPr>
              <w:t>12</w:t>
            </w:r>
            <w:r>
              <w:rPr>
                <w:noProof/>
                <w:webHidden/>
              </w:rPr>
              <w:fldChar w:fldCharType="end"/>
            </w:r>
          </w:hyperlink>
        </w:p>
        <w:p w14:paraId="0C1A369F" w14:textId="63CFEF66"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2" w:history="1">
            <w:r w:rsidRPr="00030C8D">
              <w:rPr>
                <w:rStyle w:val="Hyperlink"/>
                <w:noProof/>
              </w:rPr>
              <w:t>B4: Modernization of Municipal Investment Authorities Under the Municipal Investment Regulation</w:t>
            </w:r>
            <w:r>
              <w:rPr>
                <w:noProof/>
                <w:webHidden/>
              </w:rPr>
              <w:tab/>
            </w:r>
            <w:r>
              <w:rPr>
                <w:noProof/>
                <w:webHidden/>
              </w:rPr>
              <w:fldChar w:fldCharType="begin"/>
            </w:r>
            <w:r>
              <w:rPr>
                <w:noProof/>
                <w:webHidden/>
              </w:rPr>
              <w:instrText xml:space="preserve"> PAGEREF _Toc236125102 \h </w:instrText>
            </w:r>
            <w:r>
              <w:rPr>
                <w:noProof/>
                <w:webHidden/>
              </w:rPr>
            </w:r>
            <w:r>
              <w:rPr>
                <w:noProof/>
                <w:webHidden/>
              </w:rPr>
              <w:fldChar w:fldCharType="separate"/>
            </w:r>
            <w:r w:rsidR="005D4482">
              <w:rPr>
                <w:noProof/>
                <w:webHidden/>
              </w:rPr>
              <w:t>14</w:t>
            </w:r>
            <w:r>
              <w:rPr>
                <w:noProof/>
                <w:webHidden/>
              </w:rPr>
              <w:fldChar w:fldCharType="end"/>
            </w:r>
          </w:hyperlink>
        </w:p>
        <w:p w14:paraId="64AE217D" w14:textId="55E98FB0"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3" w:history="1">
            <w:r w:rsidRPr="00030C8D">
              <w:rPr>
                <w:rStyle w:val="Hyperlink"/>
                <w:iCs/>
                <w:noProof/>
              </w:rPr>
              <w:t>B5: Provincial Alternative Revenue Optimization Program to Support Productivity, Workforce Readiness, and Industrial Competitiveness</w:t>
            </w:r>
            <w:r>
              <w:rPr>
                <w:noProof/>
                <w:webHidden/>
              </w:rPr>
              <w:tab/>
            </w:r>
            <w:r>
              <w:rPr>
                <w:noProof/>
                <w:webHidden/>
              </w:rPr>
              <w:fldChar w:fldCharType="begin"/>
            </w:r>
            <w:r>
              <w:rPr>
                <w:noProof/>
                <w:webHidden/>
              </w:rPr>
              <w:instrText xml:space="preserve"> PAGEREF _Toc236125103 \h </w:instrText>
            </w:r>
            <w:r>
              <w:rPr>
                <w:noProof/>
                <w:webHidden/>
              </w:rPr>
            </w:r>
            <w:r>
              <w:rPr>
                <w:noProof/>
                <w:webHidden/>
              </w:rPr>
              <w:fldChar w:fldCharType="separate"/>
            </w:r>
            <w:r w:rsidR="005D4482">
              <w:rPr>
                <w:noProof/>
                <w:webHidden/>
              </w:rPr>
              <w:t>17</w:t>
            </w:r>
            <w:r>
              <w:rPr>
                <w:noProof/>
                <w:webHidden/>
              </w:rPr>
              <w:fldChar w:fldCharType="end"/>
            </w:r>
          </w:hyperlink>
        </w:p>
        <w:p w14:paraId="0747AD4D" w14:textId="6027D0B4"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4" w:history="1">
            <w:r w:rsidRPr="00030C8D">
              <w:rPr>
                <w:rStyle w:val="Hyperlink"/>
                <w:noProof/>
              </w:rPr>
              <w:t>B6: Budget Surplus and Municipal Infrastructure Investment</w:t>
            </w:r>
            <w:r>
              <w:rPr>
                <w:noProof/>
                <w:webHidden/>
              </w:rPr>
              <w:tab/>
            </w:r>
            <w:r>
              <w:rPr>
                <w:noProof/>
                <w:webHidden/>
              </w:rPr>
              <w:fldChar w:fldCharType="begin"/>
            </w:r>
            <w:r>
              <w:rPr>
                <w:noProof/>
                <w:webHidden/>
              </w:rPr>
              <w:instrText xml:space="preserve"> PAGEREF _Toc236125104 \h </w:instrText>
            </w:r>
            <w:r>
              <w:rPr>
                <w:noProof/>
                <w:webHidden/>
              </w:rPr>
            </w:r>
            <w:r>
              <w:rPr>
                <w:noProof/>
                <w:webHidden/>
              </w:rPr>
              <w:fldChar w:fldCharType="separate"/>
            </w:r>
            <w:r w:rsidR="005D4482">
              <w:rPr>
                <w:noProof/>
                <w:webHidden/>
              </w:rPr>
              <w:t>20</w:t>
            </w:r>
            <w:r>
              <w:rPr>
                <w:noProof/>
                <w:webHidden/>
              </w:rPr>
              <w:fldChar w:fldCharType="end"/>
            </w:r>
          </w:hyperlink>
        </w:p>
        <w:p w14:paraId="63D0243C" w14:textId="777D8B69"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5" w:history="1">
            <w:r w:rsidRPr="00030C8D">
              <w:rPr>
                <w:rStyle w:val="Hyperlink"/>
                <w:noProof/>
                <w:lang w:val="en-US"/>
              </w:rPr>
              <w:t>B7: Broadening Scope of Off-Site Levies</w:t>
            </w:r>
            <w:r>
              <w:rPr>
                <w:noProof/>
                <w:webHidden/>
              </w:rPr>
              <w:tab/>
            </w:r>
            <w:r>
              <w:rPr>
                <w:noProof/>
                <w:webHidden/>
              </w:rPr>
              <w:fldChar w:fldCharType="begin"/>
            </w:r>
            <w:r>
              <w:rPr>
                <w:noProof/>
                <w:webHidden/>
              </w:rPr>
              <w:instrText xml:space="preserve"> PAGEREF _Toc236125105 \h </w:instrText>
            </w:r>
            <w:r>
              <w:rPr>
                <w:noProof/>
                <w:webHidden/>
              </w:rPr>
            </w:r>
            <w:r>
              <w:rPr>
                <w:noProof/>
                <w:webHidden/>
              </w:rPr>
              <w:fldChar w:fldCharType="separate"/>
            </w:r>
            <w:r w:rsidR="005D4482">
              <w:rPr>
                <w:noProof/>
                <w:webHidden/>
              </w:rPr>
              <w:t>22</w:t>
            </w:r>
            <w:r>
              <w:rPr>
                <w:noProof/>
                <w:webHidden/>
              </w:rPr>
              <w:fldChar w:fldCharType="end"/>
            </w:r>
          </w:hyperlink>
        </w:p>
        <w:p w14:paraId="430AF3A7" w14:textId="6D842402"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6" w:history="1">
            <w:r w:rsidRPr="00030C8D">
              <w:rPr>
                <w:rStyle w:val="Hyperlink"/>
                <w:noProof/>
              </w:rPr>
              <w:t>B8: Expanded Grant Eligibility for Water Infrastructure</w:t>
            </w:r>
            <w:r>
              <w:rPr>
                <w:noProof/>
                <w:webHidden/>
              </w:rPr>
              <w:tab/>
            </w:r>
            <w:r>
              <w:rPr>
                <w:noProof/>
                <w:webHidden/>
              </w:rPr>
              <w:fldChar w:fldCharType="begin"/>
            </w:r>
            <w:r>
              <w:rPr>
                <w:noProof/>
                <w:webHidden/>
              </w:rPr>
              <w:instrText xml:space="preserve"> PAGEREF _Toc236125106 \h </w:instrText>
            </w:r>
            <w:r>
              <w:rPr>
                <w:noProof/>
                <w:webHidden/>
              </w:rPr>
            </w:r>
            <w:r>
              <w:rPr>
                <w:noProof/>
                <w:webHidden/>
              </w:rPr>
              <w:fldChar w:fldCharType="separate"/>
            </w:r>
            <w:r w:rsidR="005D4482">
              <w:rPr>
                <w:noProof/>
                <w:webHidden/>
              </w:rPr>
              <w:t>24</w:t>
            </w:r>
            <w:r>
              <w:rPr>
                <w:noProof/>
                <w:webHidden/>
              </w:rPr>
              <w:fldChar w:fldCharType="end"/>
            </w:r>
          </w:hyperlink>
        </w:p>
        <w:p w14:paraId="1632300D" w14:textId="4F20021A"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7" w:history="1">
            <w:r w:rsidRPr="00030C8D">
              <w:rPr>
                <w:rStyle w:val="Hyperlink"/>
                <w:noProof/>
              </w:rPr>
              <w:t>B9: Limiting the Use of Fresh Water in Hydraulic Fracturing</w:t>
            </w:r>
            <w:r>
              <w:rPr>
                <w:noProof/>
                <w:webHidden/>
              </w:rPr>
              <w:tab/>
            </w:r>
            <w:r>
              <w:rPr>
                <w:noProof/>
                <w:webHidden/>
              </w:rPr>
              <w:fldChar w:fldCharType="begin"/>
            </w:r>
            <w:r>
              <w:rPr>
                <w:noProof/>
                <w:webHidden/>
              </w:rPr>
              <w:instrText xml:space="preserve"> PAGEREF _Toc236125107 \h </w:instrText>
            </w:r>
            <w:r>
              <w:rPr>
                <w:noProof/>
                <w:webHidden/>
              </w:rPr>
            </w:r>
            <w:r>
              <w:rPr>
                <w:noProof/>
                <w:webHidden/>
              </w:rPr>
              <w:fldChar w:fldCharType="separate"/>
            </w:r>
            <w:r w:rsidR="005D4482">
              <w:rPr>
                <w:noProof/>
                <w:webHidden/>
              </w:rPr>
              <w:t>27</w:t>
            </w:r>
            <w:r>
              <w:rPr>
                <w:noProof/>
                <w:webHidden/>
              </w:rPr>
              <w:fldChar w:fldCharType="end"/>
            </w:r>
          </w:hyperlink>
        </w:p>
        <w:p w14:paraId="1E6A2928" w14:textId="2D33D65F"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08" w:history="1">
            <w:r w:rsidRPr="00030C8D">
              <w:rPr>
                <w:rStyle w:val="Hyperlink"/>
                <w:noProof/>
              </w:rPr>
              <w:t>B10: Police Fines and Penalties Revenue Sharing</w:t>
            </w:r>
            <w:r>
              <w:rPr>
                <w:noProof/>
                <w:webHidden/>
              </w:rPr>
              <w:tab/>
            </w:r>
            <w:r>
              <w:rPr>
                <w:noProof/>
                <w:webHidden/>
              </w:rPr>
              <w:fldChar w:fldCharType="begin"/>
            </w:r>
            <w:r>
              <w:rPr>
                <w:noProof/>
                <w:webHidden/>
              </w:rPr>
              <w:instrText xml:space="preserve"> PAGEREF _Toc236125108 \h </w:instrText>
            </w:r>
            <w:r>
              <w:rPr>
                <w:noProof/>
                <w:webHidden/>
              </w:rPr>
            </w:r>
            <w:r>
              <w:rPr>
                <w:noProof/>
                <w:webHidden/>
              </w:rPr>
              <w:fldChar w:fldCharType="separate"/>
            </w:r>
            <w:r w:rsidR="005D4482">
              <w:rPr>
                <w:noProof/>
                <w:webHidden/>
              </w:rPr>
              <w:t>29</w:t>
            </w:r>
            <w:r>
              <w:rPr>
                <w:noProof/>
                <w:webHidden/>
              </w:rPr>
              <w:fldChar w:fldCharType="end"/>
            </w:r>
          </w:hyperlink>
        </w:p>
        <w:p w14:paraId="69B9B37A" w14:textId="6373AE8F" w:rsidR="00CF3982" w:rsidRDefault="00CF3982">
          <w:pPr>
            <w:pStyle w:val="TOC1"/>
            <w:rPr>
              <w:rFonts w:asciiTheme="minorHAnsi" w:eastAsiaTheme="minorEastAsia" w:hAnsiTheme="minorHAnsi"/>
              <w:noProof/>
              <w:kern w:val="2"/>
              <w:sz w:val="24"/>
              <w:szCs w:val="24"/>
              <w:lang w:eastAsia="en-CA"/>
              <w14:ligatures w14:val="standardContextual"/>
            </w:rPr>
          </w:pPr>
          <w:hyperlink w:anchor="_Toc236125109" w:history="1">
            <w:r w:rsidRPr="00030C8D">
              <w:rPr>
                <w:rStyle w:val="Hyperlink"/>
                <w:noProof/>
              </w:rPr>
              <w:t>Category C: Other Issues of Potential Interest to Municipalities</w:t>
            </w:r>
            <w:r>
              <w:rPr>
                <w:noProof/>
                <w:webHidden/>
              </w:rPr>
              <w:tab/>
            </w:r>
            <w:r>
              <w:rPr>
                <w:noProof/>
                <w:webHidden/>
              </w:rPr>
              <w:fldChar w:fldCharType="begin"/>
            </w:r>
            <w:r>
              <w:rPr>
                <w:noProof/>
                <w:webHidden/>
              </w:rPr>
              <w:instrText xml:space="preserve"> PAGEREF _Toc236125109 \h </w:instrText>
            </w:r>
            <w:r>
              <w:rPr>
                <w:noProof/>
                <w:webHidden/>
              </w:rPr>
            </w:r>
            <w:r>
              <w:rPr>
                <w:noProof/>
                <w:webHidden/>
              </w:rPr>
              <w:fldChar w:fldCharType="separate"/>
            </w:r>
            <w:r w:rsidR="005D4482">
              <w:rPr>
                <w:noProof/>
                <w:webHidden/>
              </w:rPr>
              <w:t>31</w:t>
            </w:r>
            <w:r>
              <w:rPr>
                <w:noProof/>
                <w:webHidden/>
              </w:rPr>
              <w:fldChar w:fldCharType="end"/>
            </w:r>
          </w:hyperlink>
        </w:p>
        <w:p w14:paraId="14274842" w14:textId="5EC86527"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0" w:history="1">
            <w:r w:rsidRPr="00030C8D">
              <w:rPr>
                <w:rStyle w:val="Hyperlink"/>
                <w:noProof/>
                <w:lang w:val="en-US"/>
              </w:rPr>
              <w:t xml:space="preserve">C1: Regulation of Personal Micromobility Devices (i.e. </w:t>
            </w:r>
            <w:r w:rsidRPr="00030C8D">
              <w:rPr>
                <w:rStyle w:val="Hyperlink"/>
                <w:iCs/>
                <w:noProof/>
                <w:lang w:val="en-US"/>
              </w:rPr>
              <w:t>e-scooters</w:t>
            </w:r>
            <w:r w:rsidRPr="00030C8D">
              <w:rPr>
                <w:rStyle w:val="Hyperlink"/>
                <w:noProof/>
                <w:lang w:val="en-US"/>
              </w:rPr>
              <w:t>) through the Alberta Traffic Safety Act</w:t>
            </w:r>
            <w:r>
              <w:rPr>
                <w:noProof/>
                <w:webHidden/>
              </w:rPr>
              <w:tab/>
            </w:r>
            <w:r>
              <w:rPr>
                <w:noProof/>
                <w:webHidden/>
              </w:rPr>
              <w:fldChar w:fldCharType="begin"/>
            </w:r>
            <w:r>
              <w:rPr>
                <w:noProof/>
                <w:webHidden/>
              </w:rPr>
              <w:instrText xml:space="preserve"> PAGEREF _Toc236125110 \h </w:instrText>
            </w:r>
            <w:r>
              <w:rPr>
                <w:noProof/>
                <w:webHidden/>
              </w:rPr>
            </w:r>
            <w:r>
              <w:rPr>
                <w:noProof/>
                <w:webHidden/>
              </w:rPr>
              <w:fldChar w:fldCharType="separate"/>
            </w:r>
            <w:r w:rsidR="005D4482">
              <w:rPr>
                <w:noProof/>
                <w:webHidden/>
              </w:rPr>
              <w:t>32</w:t>
            </w:r>
            <w:r>
              <w:rPr>
                <w:noProof/>
                <w:webHidden/>
              </w:rPr>
              <w:fldChar w:fldCharType="end"/>
            </w:r>
          </w:hyperlink>
        </w:p>
        <w:p w14:paraId="420BC5E5" w14:textId="73E0AAB8"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1" w:history="1">
            <w:r w:rsidRPr="00030C8D">
              <w:rPr>
                <w:rStyle w:val="Hyperlink"/>
                <w:noProof/>
                <w:lang w:val="en-US"/>
              </w:rPr>
              <w:t>C2: Family Support for Children with Disabilities Transparency and Timely Access</w:t>
            </w:r>
            <w:r>
              <w:rPr>
                <w:noProof/>
                <w:webHidden/>
              </w:rPr>
              <w:tab/>
            </w:r>
            <w:r>
              <w:rPr>
                <w:noProof/>
                <w:webHidden/>
              </w:rPr>
              <w:fldChar w:fldCharType="begin"/>
            </w:r>
            <w:r>
              <w:rPr>
                <w:noProof/>
                <w:webHidden/>
              </w:rPr>
              <w:instrText xml:space="preserve"> PAGEREF _Toc236125111 \h </w:instrText>
            </w:r>
            <w:r>
              <w:rPr>
                <w:noProof/>
                <w:webHidden/>
              </w:rPr>
            </w:r>
            <w:r>
              <w:rPr>
                <w:noProof/>
                <w:webHidden/>
              </w:rPr>
              <w:fldChar w:fldCharType="separate"/>
            </w:r>
            <w:r w:rsidR="005D4482">
              <w:rPr>
                <w:noProof/>
                <w:webHidden/>
              </w:rPr>
              <w:t>34</w:t>
            </w:r>
            <w:r>
              <w:rPr>
                <w:noProof/>
                <w:webHidden/>
              </w:rPr>
              <w:fldChar w:fldCharType="end"/>
            </w:r>
          </w:hyperlink>
        </w:p>
        <w:p w14:paraId="58B3CBB0" w14:textId="2ADF1DA1"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2" w:history="1">
            <w:r w:rsidRPr="00030C8D">
              <w:rPr>
                <w:rStyle w:val="Hyperlink"/>
                <w:noProof/>
              </w:rPr>
              <w:t>C3: Alignment of Municipal Fiscal Year with Provincial and Federal Budget Cycles</w:t>
            </w:r>
            <w:r>
              <w:rPr>
                <w:noProof/>
                <w:webHidden/>
              </w:rPr>
              <w:tab/>
            </w:r>
            <w:r>
              <w:rPr>
                <w:noProof/>
                <w:webHidden/>
              </w:rPr>
              <w:fldChar w:fldCharType="begin"/>
            </w:r>
            <w:r>
              <w:rPr>
                <w:noProof/>
                <w:webHidden/>
              </w:rPr>
              <w:instrText xml:space="preserve"> PAGEREF _Toc236125112 \h </w:instrText>
            </w:r>
            <w:r>
              <w:rPr>
                <w:noProof/>
                <w:webHidden/>
              </w:rPr>
            </w:r>
            <w:r>
              <w:rPr>
                <w:noProof/>
                <w:webHidden/>
              </w:rPr>
              <w:fldChar w:fldCharType="separate"/>
            </w:r>
            <w:r w:rsidR="005D4482">
              <w:rPr>
                <w:noProof/>
                <w:webHidden/>
              </w:rPr>
              <w:t>36</w:t>
            </w:r>
            <w:r>
              <w:rPr>
                <w:noProof/>
                <w:webHidden/>
              </w:rPr>
              <w:fldChar w:fldCharType="end"/>
            </w:r>
          </w:hyperlink>
        </w:p>
        <w:p w14:paraId="049A158E" w14:textId="767ABEDF"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3" w:history="1">
            <w:r w:rsidRPr="00030C8D">
              <w:rPr>
                <w:rStyle w:val="Hyperlink"/>
                <w:rFonts w:eastAsia="Times New Roman"/>
                <w:noProof/>
                <w:lang w:eastAsia="en-CA"/>
              </w:rPr>
              <w:t>C4: Strengthening Auditor Reporting of Financial Irregularities in Municipal Financial Statements</w:t>
            </w:r>
            <w:r>
              <w:rPr>
                <w:noProof/>
                <w:webHidden/>
              </w:rPr>
              <w:tab/>
            </w:r>
            <w:r>
              <w:rPr>
                <w:noProof/>
                <w:webHidden/>
              </w:rPr>
              <w:fldChar w:fldCharType="begin"/>
            </w:r>
            <w:r>
              <w:rPr>
                <w:noProof/>
                <w:webHidden/>
              </w:rPr>
              <w:instrText xml:space="preserve"> PAGEREF _Toc236125113 \h </w:instrText>
            </w:r>
            <w:r>
              <w:rPr>
                <w:noProof/>
                <w:webHidden/>
              </w:rPr>
            </w:r>
            <w:r>
              <w:rPr>
                <w:noProof/>
                <w:webHidden/>
              </w:rPr>
              <w:fldChar w:fldCharType="separate"/>
            </w:r>
            <w:r w:rsidR="005D4482">
              <w:rPr>
                <w:noProof/>
                <w:webHidden/>
              </w:rPr>
              <w:t>38</w:t>
            </w:r>
            <w:r>
              <w:rPr>
                <w:noProof/>
                <w:webHidden/>
              </w:rPr>
              <w:fldChar w:fldCharType="end"/>
            </w:r>
          </w:hyperlink>
        </w:p>
        <w:p w14:paraId="26398A4E" w14:textId="417CAA90"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4" w:history="1">
            <w:r w:rsidRPr="00030C8D">
              <w:rPr>
                <w:rStyle w:val="Hyperlink"/>
                <w:noProof/>
                <w:lang w:val="en-US"/>
              </w:rPr>
              <w:t>C5: Door-to-Door Solar Sales</w:t>
            </w:r>
            <w:r>
              <w:rPr>
                <w:noProof/>
                <w:webHidden/>
              </w:rPr>
              <w:tab/>
            </w:r>
            <w:r>
              <w:rPr>
                <w:noProof/>
                <w:webHidden/>
              </w:rPr>
              <w:fldChar w:fldCharType="begin"/>
            </w:r>
            <w:r>
              <w:rPr>
                <w:noProof/>
                <w:webHidden/>
              </w:rPr>
              <w:instrText xml:space="preserve"> PAGEREF _Toc236125114 \h </w:instrText>
            </w:r>
            <w:r>
              <w:rPr>
                <w:noProof/>
                <w:webHidden/>
              </w:rPr>
            </w:r>
            <w:r>
              <w:rPr>
                <w:noProof/>
                <w:webHidden/>
              </w:rPr>
              <w:fldChar w:fldCharType="separate"/>
            </w:r>
            <w:r w:rsidR="005D4482">
              <w:rPr>
                <w:noProof/>
                <w:webHidden/>
              </w:rPr>
              <w:t>40</w:t>
            </w:r>
            <w:r>
              <w:rPr>
                <w:noProof/>
                <w:webHidden/>
              </w:rPr>
              <w:fldChar w:fldCharType="end"/>
            </w:r>
          </w:hyperlink>
        </w:p>
        <w:p w14:paraId="087BA223" w14:textId="5E0131B1"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5" w:history="1">
            <w:r w:rsidRPr="00030C8D">
              <w:rPr>
                <w:rStyle w:val="Hyperlink"/>
                <w:noProof/>
                <w:lang w:val="en-US"/>
              </w:rPr>
              <w:t>C6: Restoring Provincial Support for Perpetual Conservation Easements</w:t>
            </w:r>
            <w:r>
              <w:rPr>
                <w:noProof/>
                <w:webHidden/>
              </w:rPr>
              <w:tab/>
            </w:r>
            <w:r>
              <w:rPr>
                <w:noProof/>
                <w:webHidden/>
              </w:rPr>
              <w:fldChar w:fldCharType="begin"/>
            </w:r>
            <w:r>
              <w:rPr>
                <w:noProof/>
                <w:webHidden/>
              </w:rPr>
              <w:instrText xml:space="preserve"> PAGEREF _Toc236125115 \h </w:instrText>
            </w:r>
            <w:r>
              <w:rPr>
                <w:noProof/>
                <w:webHidden/>
              </w:rPr>
            </w:r>
            <w:r>
              <w:rPr>
                <w:noProof/>
                <w:webHidden/>
              </w:rPr>
              <w:fldChar w:fldCharType="separate"/>
            </w:r>
            <w:r w:rsidR="005D4482">
              <w:rPr>
                <w:noProof/>
                <w:webHidden/>
              </w:rPr>
              <w:t>42</w:t>
            </w:r>
            <w:r>
              <w:rPr>
                <w:noProof/>
                <w:webHidden/>
              </w:rPr>
              <w:fldChar w:fldCharType="end"/>
            </w:r>
          </w:hyperlink>
        </w:p>
        <w:p w14:paraId="0A07DD5A" w14:textId="11016124"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6" w:history="1">
            <w:r w:rsidRPr="00030C8D">
              <w:rPr>
                <w:rStyle w:val="Hyperlink"/>
                <w:noProof/>
              </w:rPr>
              <w:t xml:space="preserve">C7: Remediation of </w:t>
            </w:r>
            <w:r w:rsidRPr="00030C8D">
              <w:rPr>
                <w:rStyle w:val="Hyperlink"/>
                <w:noProof/>
                <w:lang w:val="en-US"/>
              </w:rPr>
              <w:t>Contaminated Properties</w:t>
            </w:r>
            <w:r>
              <w:rPr>
                <w:noProof/>
                <w:webHidden/>
              </w:rPr>
              <w:tab/>
            </w:r>
            <w:r>
              <w:rPr>
                <w:noProof/>
                <w:webHidden/>
              </w:rPr>
              <w:fldChar w:fldCharType="begin"/>
            </w:r>
            <w:r>
              <w:rPr>
                <w:noProof/>
                <w:webHidden/>
              </w:rPr>
              <w:instrText xml:space="preserve"> PAGEREF _Toc236125116 \h </w:instrText>
            </w:r>
            <w:r>
              <w:rPr>
                <w:noProof/>
                <w:webHidden/>
              </w:rPr>
            </w:r>
            <w:r>
              <w:rPr>
                <w:noProof/>
                <w:webHidden/>
              </w:rPr>
              <w:fldChar w:fldCharType="separate"/>
            </w:r>
            <w:r w:rsidR="005D4482">
              <w:rPr>
                <w:noProof/>
                <w:webHidden/>
              </w:rPr>
              <w:t>44</w:t>
            </w:r>
            <w:r>
              <w:rPr>
                <w:noProof/>
                <w:webHidden/>
              </w:rPr>
              <w:fldChar w:fldCharType="end"/>
            </w:r>
          </w:hyperlink>
        </w:p>
        <w:p w14:paraId="6AC387DB" w14:textId="5D1C8416"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7" w:history="1">
            <w:r w:rsidRPr="00030C8D">
              <w:rPr>
                <w:rStyle w:val="Hyperlink"/>
                <w:noProof/>
              </w:rPr>
              <w:t>C8: Equitable Provincial Charitable Gaming Model</w:t>
            </w:r>
            <w:r>
              <w:rPr>
                <w:noProof/>
                <w:webHidden/>
              </w:rPr>
              <w:tab/>
            </w:r>
            <w:r>
              <w:rPr>
                <w:noProof/>
                <w:webHidden/>
              </w:rPr>
              <w:fldChar w:fldCharType="begin"/>
            </w:r>
            <w:r>
              <w:rPr>
                <w:noProof/>
                <w:webHidden/>
              </w:rPr>
              <w:instrText xml:space="preserve"> PAGEREF _Toc236125117 \h </w:instrText>
            </w:r>
            <w:r>
              <w:rPr>
                <w:noProof/>
                <w:webHidden/>
              </w:rPr>
            </w:r>
            <w:r>
              <w:rPr>
                <w:noProof/>
                <w:webHidden/>
              </w:rPr>
              <w:fldChar w:fldCharType="separate"/>
            </w:r>
            <w:r w:rsidR="005D4482">
              <w:rPr>
                <w:noProof/>
                <w:webHidden/>
              </w:rPr>
              <w:t>46</w:t>
            </w:r>
            <w:r>
              <w:rPr>
                <w:noProof/>
                <w:webHidden/>
              </w:rPr>
              <w:fldChar w:fldCharType="end"/>
            </w:r>
          </w:hyperlink>
        </w:p>
        <w:p w14:paraId="6A3FC54E" w14:textId="7B45C7B4"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18" w:history="1">
            <w:r w:rsidRPr="00030C8D">
              <w:rPr>
                <w:rStyle w:val="Hyperlink"/>
                <w:noProof/>
              </w:rPr>
              <w:t>C9: Strengthening Alberta Municipalities’ voice to the Province by Increasing the Resolution Voting Threshold</w:t>
            </w:r>
            <w:r>
              <w:rPr>
                <w:noProof/>
                <w:webHidden/>
              </w:rPr>
              <w:tab/>
            </w:r>
            <w:r>
              <w:rPr>
                <w:noProof/>
                <w:webHidden/>
              </w:rPr>
              <w:fldChar w:fldCharType="begin"/>
            </w:r>
            <w:r>
              <w:rPr>
                <w:noProof/>
                <w:webHidden/>
              </w:rPr>
              <w:instrText xml:space="preserve"> PAGEREF _Toc236125118 \h </w:instrText>
            </w:r>
            <w:r>
              <w:rPr>
                <w:noProof/>
                <w:webHidden/>
              </w:rPr>
            </w:r>
            <w:r>
              <w:rPr>
                <w:noProof/>
                <w:webHidden/>
              </w:rPr>
              <w:fldChar w:fldCharType="separate"/>
            </w:r>
            <w:r w:rsidR="005D4482">
              <w:rPr>
                <w:noProof/>
                <w:webHidden/>
              </w:rPr>
              <w:t>49</w:t>
            </w:r>
            <w:r>
              <w:rPr>
                <w:noProof/>
                <w:webHidden/>
              </w:rPr>
              <w:fldChar w:fldCharType="end"/>
            </w:r>
          </w:hyperlink>
        </w:p>
        <w:p w14:paraId="2B813EFE" w14:textId="2AD8350F" w:rsidR="00CF3982" w:rsidRDefault="00CF3982">
          <w:pPr>
            <w:pStyle w:val="TOC1"/>
            <w:rPr>
              <w:rFonts w:asciiTheme="minorHAnsi" w:eastAsiaTheme="minorEastAsia" w:hAnsiTheme="minorHAnsi"/>
              <w:noProof/>
              <w:kern w:val="2"/>
              <w:sz w:val="24"/>
              <w:szCs w:val="24"/>
              <w:lang w:eastAsia="en-CA"/>
              <w14:ligatures w14:val="standardContextual"/>
            </w:rPr>
          </w:pPr>
          <w:hyperlink w:anchor="_Toc236125119" w:history="1">
            <w:r w:rsidRPr="00030C8D">
              <w:rPr>
                <w:rStyle w:val="Hyperlink"/>
                <w:noProof/>
              </w:rPr>
              <w:t>Emergent Resolutions</w:t>
            </w:r>
            <w:r>
              <w:rPr>
                <w:noProof/>
                <w:webHidden/>
              </w:rPr>
              <w:tab/>
            </w:r>
            <w:r>
              <w:rPr>
                <w:noProof/>
                <w:webHidden/>
              </w:rPr>
              <w:fldChar w:fldCharType="begin"/>
            </w:r>
            <w:r>
              <w:rPr>
                <w:noProof/>
                <w:webHidden/>
              </w:rPr>
              <w:instrText xml:space="preserve"> PAGEREF _Toc236125119 \h </w:instrText>
            </w:r>
            <w:r>
              <w:rPr>
                <w:noProof/>
                <w:webHidden/>
              </w:rPr>
            </w:r>
            <w:r>
              <w:rPr>
                <w:noProof/>
                <w:webHidden/>
              </w:rPr>
              <w:fldChar w:fldCharType="separate"/>
            </w:r>
            <w:r w:rsidR="005D4482">
              <w:rPr>
                <w:noProof/>
                <w:webHidden/>
              </w:rPr>
              <w:t>51</w:t>
            </w:r>
            <w:r>
              <w:rPr>
                <w:noProof/>
                <w:webHidden/>
              </w:rPr>
              <w:fldChar w:fldCharType="end"/>
            </w:r>
          </w:hyperlink>
        </w:p>
        <w:p w14:paraId="185A6134" w14:textId="78219D99" w:rsidR="00CF3982" w:rsidRDefault="00CF3982">
          <w:pPr>
            <w:pStyle w:val="TOC2"/>
            <w:tabs>
              <w:tab w:val="right" w:leader="dot" w:pos="10790"/>
            </w:tabs>
            <w:rPr>
              <w:rFonts w:asciiTheme="minorHAnsi" w:eastAsiaTheme="minorEastAsia" w:hAnsiTheme="minorHAnsi"/>
              <w:noProof/>
              <w:kern w:val="2"/>
              <w:sz w:val="24"/>
              <w:szCs w:val="24"/>
              <w:lang w:eastAsia="en-CA"/>
              <w14:ligatures w14:val="standardContextual"/>
            </w:rPr>
          </w:pPr>
          <w:hyperlink w:anchor="_Toc236125120" w:history="1">
            <w:r w:rsidRPr="00030C8D">
              <w:rPr>
                <w:rStyle w:val="Hyperlink"/>
                <w:noProof/>
              </w:rPr>
              <w:t>E1: Investing in Prevention: Strengthening FCSS and Community Well-Being</w:t>
            </w:r>
            <w:r>
              <w:rPr>
                <w:noProof/>
                <w:webHidden/>
              </w:rPr>
              <w:tab/>
            </w:r>
            <w:r>
              <w:rPr>
                <w:noProof/>
                <w:webHidden/>
              </w:rPr>
              <w:fldChar w:fldCharType="begin"/>
            </w:r>
            <w:r>
              <w:rPr>
                <w:noProof/>
                <w:webHidden/>
              </w:rPr>
              <w:instrText xml:space="preserve"> PAGEREF _Toc236125120 \h </w:instrText>
            </w:r>
            <w:r>
              <w:rPr>
                <w:noProof/>
                <w:webHidden/>
              </w:rPr>
            </w:r>
            <w:r>
              <w:rPr>
                <w:noProof/>
                <w:webHidden/>
              </w:rPr>
              <w:fldChar w:fldCharType="separate"/>
            </w:r>
            <w:r w:rsidR="005D4482">
              <w:rPr>
                <w:noProof/>
                <w:webHidden/>
              </w:rPr>
              <w:t>52</w:t>
            </w:r>
            <w:r>
              <w:rPr>
                <w:noProof/>
                <w:webHidden/>
              </w:rPr>
              <w:fldChar w:fldCharType="end"/>
            </w:r>
          </w:hyperlink>
        </w:p>
        <w:p w14:paraId="41745651" w14:textId="5E4FD3F1" w:rsidR="005977AD" w:rsidRPr="002160E4" w:rsidRDefault="005977AD">
          <w:r w:rsidRPr="002160E4">
            <w:rPr>
              <w:b/>
              <w:bCs/>
            </w:rPr>
            <w:fldChar w:fldCharType="end"/>
          </w:r>
        </w:p>
      </w:sdtContent>
    </w:sdt>
    <w:p w14:paraId="74D4F25A" w14:textId="77777777" w:rsidR="00B4124B" w:rsidRDefault="00B4124B" w:rsidP="00B4124B">
      <w:pPr>
        <w:sectPr w:rsidR="00B4124B" w:rsidSect="00F440EF">
          <w:headerReference w:type="default" r:id="rId17"/>
          <w:footerReference w:type="default" r:id="rId18"/>
          <w:headerReference w:type="first" r:id="rId19"/>
          <w:footerReference w:type="first" r:id="rId20"/>
          <w:footnotePr>
            <w:numRestart w:val="eachSect"/>
          </w:footnotePr>
          <w:pgSz w:w="12240" w:h="15840" w:code="1"/>
          <w:pgMar w:top="720" w:right="720" w:bottom="1080" w:left="720" w:header="709" w:footer="432" w:gutter="0"/>
          <w:cols w:space="708"/>
          <w:titlePg/>
          <w:docGrid w:linePitch="360"/>
        </w:sectPr>
      </w:pPr>
    </w:p>
    <w:p w14:paraId="2A28A803" w14:textId="16B4C1EA" w:rsidR="005E37B6" w:rsidRDefault="000D4695" w:rsidP="005E37B6">
      <w:pPr>
        <w:pStyle w:val="Heading1"/>
      </w:pPr>
      <w:bookmarkStart w:id="1" w:name="_Toc235426306"/>
      <w:bookmarkStart w:id="2" w:name="_Toc236125089"/>
      <w:r>
        <w:lastRenderedPageBreak/>
        <w:t>About Resolutions</w:t>
      </w:r>
      <w:bookmarkEnd w:id="1"/>
      <w:bookmarkEnd w:id="2"/>
    </w:p>
    <w:p w14:paraId="2BC49E86" w14:textId="3262B9BD" w:rsidR="001435FD" w:rsidRDefault="001435FD" w:rsidP="001435FD">
      <w:r>
        <w:t>Alberta Municipalities (ABmunis) conducts an annual resolutions process</w:t>
      </w:r>
      <w:r w:rsidR="00B91E0F">
        <w:t>.</w:t>
      </w:r>
      <w:r>
        <w:t xml:space="preserve"> </w:t>
      </w:r>
      <w:r w:rsidR="007C7658">
        <w:t>This</w:t>
      </w:r>
      <w:r>
        <w:t xml:space="preserve"> enables Regular Member</w:t>
      </w:r>
      <w:r w:rsidR="00376A65">
        <w:t>s</w:t>
      </w:r>
      <w:r>
        <w:rPr>
          <w:rStyle w:val="FootnoteReference"/>
        </w:rPr>
        <w:footnoteReference w:id="1"/>
      </w:r>
      <w:r>
        <w:t xml:space="preserve"> to bring forward common issues and solutions and seek member approval</w:t>
      </w:r>
      <w:r w:rsidR="0005185F">
        <w:t>. Approved resolutions</w:t>
      </w:r>
      <w:r>
        <w:t xml:space="preserve"> direct ABmunis’ Board of Directors </w:t>
      </w:r>
      <w:r w:rsidR="003D1AFF">
        <w:t>advocacy positions</w:t>
      </w:r>
      <w:r>
        <w:t xml:space="preserve"> on those issues</w:t>
      </w:r>
      <w:r w:rsidR="00614206">
        <w:t>, opening conversations with</w:t>
      </w:r>
      <w:r>
        <w:t xml:space="preserve"> the Government of Alberta or other organizations and governments. </w:t>
      </w:r>
    </w:p>
    <w:p w14:paraId="31023B7E" w14:textId="77777777" w:rsidR="001435FD" w:rsidRDefault="001435FD" w:rsidP="001435FD"/>
    <w:p w14:paraId="354F267A" w14:textId="1B41710B" w:rsidR="001435FD" w:rsidRDefault="46672671" w:rsidP="001435FD">
      <w:r>
        <w:t xml:space="preserve">ABmunis’ resolution process is guided by our </w:t>
      </w:r>
      <w:hyperlink r:id="rId21">
        <w:r w:rsidRPr="42E83850">
          <w:rPr>
            <w:rStyle w:val="Hyperlink"/>
          </w:rPr>
          <w:t>Resolutions Policy</w:t>
        </w:r>
      </w:hyperlink>
      <w:r>
        <w:t>.</w:t>
      </w:r>
    </w:p>
    <w:p w14:paraId="74C256F3" w14:textId="77777777" w:rsidR="005E37B6" w:rsidRPr="002160E4" w:rsidRDefault="005E37B6" w:rsidP="005E37B6"/>
    <w:p w14:paraId="11D3419A" w14:textId="5E57940A" w:rsidR="00E2496C" w:rsidRDefault="00E2496C" w:rsidP="00E2496C">
      <w:pPr>
        <w:pStyle w:val="Heading2"/>
      </w:pPr>
      <w:bookmarkStart w:id="3" w:name="_Toc173147288"/>
      <w:bookmarkStart w:id="4" w:name="_Toc208488769"/>
      <w:bookmarkStart w:id="5" w:name="_Toc235426307"/>
      <w:bookmarkStart w:id="6" w:name="_Toc236125090"/>
      <w:r>
        <w:t>How to use this Resolutions Book</w:t>
      </w:r>
      <w:bookmarkEnd w:id="3"/>
      <w:bookmarkEnd w:id="4"/>
      <w:bookmarkEnd w:id="5"/>
      <w:bookmarkEnd w:id="6"/>
    </w:p>
    <w:p w14:paraId="6424A552" w14:textId="77777777" w:rsidR="00F74ABF" w:rsidRDefault="00F74ABF" w:rsidP="00F74ABF"/>
    <w:p w14:paraId="5830200E" w14:textId="23BE2466" w:rsidR="00F74ABF" w:rsidRDefault="00F74ABF" w:rsidP="00F74ABF">
      <w:r>
        <w:t xml:space="preserve">Each elected official of a Regular Member municipality who registers for ABmunis’ Convention has the right to vote on each resolution at ABmunis’ Convention. If one or more members of your council </w:t>
      </w:r>
      <w:r w:rsidR="00A83C7A">
        <w:t xml:space="preserve">are </w:t>
      </w:r>
      <w:r>
        <w:t>attend</w:t>
      </w:r>
      <w:r w:rsidR="00A83C7A">
        <w:t>ing</w:t>
      </w:r>
      <w:r>
        <w:t xml:space="preserve"> this year’s </w:t>
      </w:r>
      <w:hyperlink r:id="rId22" w:history="1">
        <w:r w:rsidRPr="00F318B7">
          <w:rPr>
            <w:rStyle w:val="Hyperlink"/>
          </w:rPr>
          <w:t>Convention &amp; Trade Show</w:t>
        </w:r>
      </w:hyperlink>
      <w:r>
        <w:t xml:space="preserve"> in </w:t>
      </w:r>
      <w:r w:rsidR="00A83C7A">
        <w:t>Edmonton on September 23</w:t>
      </w:r>
      <w:r w:rsidR="00E807EC">
        <w:t xml:space="preserve"> </w:t>
      </w:r>
      <w:r w:rsidR="00A83C7A">
        <w:t>-</w:t>
      </w:r>
      <w:r w:rsidR="00E807EC">
        <w:t xml:space="preserve"> </w:t>
      </w:r>
      <w:r w:rsidR="00A83C7A">
        <w:t>25, 2026</w:t>
      </w:r>
      <w:r>
        <w:t>, then we encourage you to:</w:t>
      </w:r>
    </w:p>
    <w:p w14:paraId="494A928D" w14:textId="77777777" w:rsidR="00F74ABF" w:rsidRDefault="00F74ABF" w:rsidP="00F74ABF"/>
    <w:p w14:paraId="4CE5006A" w14:textId="35F605D4" w:rsidR="00F74ABF" w:rsidRDefault="00F74ABF" w:rsidP="00F74ABF">
      <w:pPr>
        <w:pStyle w:val="ListParagraph"/>
        <w:numPr>
          <w:ilvl w:val="0"/>
          <w:numId w:val="22"/>
        </w:numPr>
        <w:ind w:left="720" w:hanging="360"/>
      </w:pPr>
      <w:r>
        <w:t xml:space="preserve">Read this book to understand how the resolution session will run at Convention. </w:t>
      </w:r>
    </w:p>
    <w:p w14:paraId="084DD082" w14:textId="77777777" w:rsidR="00F74ABF" w:rsidRDefault="00F74ABF" w:rsidP="00F74ABF">
      <w:pPr>
        <w:pStyle w:val="ListParagraph"/>
        <w:numPr>
          <w:ilvl w:val="0"/>
          <w:numId w:val="22"/>
        </w:numPr>
        <w:ind w:left="720" w:hanging="360"/>
      </w:pPr>
      <w:r>
        <w:t xml:space="preserve">Review each resolution before you attend Convention and seek clarity if needed. </w:t>
      </w:r>
    </w:p>
    <w:p w14:paraId="2C44B137" w14:textId="73DB0467" w:rsidR="00F74ABF" w:rsidRDefault="00F74ABF" w:rsidP="00F74ABF">
      <w:pPr>
        <w:pStyle w:val="ListParagraph"/>
        <w:numPr>
          <w:ilvl w:val="0"/>
          <w:numId w:val="22"/>
        </w:numPr>
        <w:ind w:left="720" w:hanging="360"/>
      </w:pPr>
      <w:r>
        <w:t xml:space="preserve">Make time to discuss </w:t>
      </w:r>
      <w:r w:rsidR="009D4812">
        <w:t xml:space="preserve">each </w:t>
      </w:r>
      <w:r w:rsidR="00BE230A">
        <w:t xml:space="preserve">resolution </w:t>
      </w:r>
      <w:r>
        <w:t xml:space="preserve">with your council colleagues so that your elected delegates at Convention </w:t>
      </w:r>
      <w:r w:rsidR="002C584D">
        <w:t xml:space="preserve">understand your </w:t>
      </w:r>
      <w:proofErr w:type="gramStart"/>
      <w:r w:rsidR="002C584D">
        <w:t>councils</w:t>
      </w:r>
      <w:proofErr w:type="gramEnd"/>
      <w:r w:rsidR="002C584D">
        <w:t xml:space="preserve"> perspectives</w:t>
      </w:r>
      <w:r>
        <w:t xml:space="preserve"> when </w:t>
      </w:r>
      <w:proofErr w:type="gramStart"/>
      <w:r w:rsidR="009D4812">
        <w:t xml:space="preserve">debating, </w:t>
      </w:r>
      <w:r w:rsidR="007D5261">
        <w:t>and</w:t>
      </w:r>
      <w:proofErr w:type="gramEnd"/>
      <w:r w:rsidR="007D5261">
        <w:t xml:space="preserve"> </w:t>
      </w:r>
      <w:r>
        <w:t xml:space="preserve">voting in the resolution session. </w:t>
      </w:r>
    </w:p>
    <w:p w14:paraId="624F6857" w14:textId="77777777" w:rsidR="00F74ABF" w:rsidRDefault="00F74ABF" w:rsidP="00F74ABF"/>
    <w:p w14:paraId="1B62B7E3" w14:textId="3DFA2D83" w:rsidR="00F74ABF" w:rsidRDefault="00F74ABF" w:rsidP="00F74ABF">
      <w:pPr>
        <w:ind w:left="360"/>
      </w:pPr>
      <w:r>
        <w:t xml:space="preserve">Note: During the Convention resolution session, each elected official votes individually. Therefore, your council member(s) can choose to vote in accordance with the majority position of your council or their own personal view, if different.  </w:t>
      </w:r>
    </w:p>
    <w:p w14:paraId="33AAFF91" w14:textId="77777777" w:rsidR="00380FB2" w:rsidRDefault="00380FB2" w:rsidP="00F74ABF">
      <w:pPr>
        <w:ind w:left="360"/>
      </w:pPr>
    </w:p>
    <w:p w14:paraId="43EE39CE" w14:textId="77777777" w:rsidR="00380FB2" w:rsidRDefault="00380FB2" w:rsidP="00380FB2">
      <w:pPr>
        <w:pStyle w:val="Heading2"/>
      </w:pPr>
      <w:bookmarkStart w:id="7" w:name="_Toc208488770"/>
      <w:bookmarkStart w:id="8" w:name="_Toc235426308"/>
      <w:bookmarkStart w:id="9" w:name="_Toc236125091"/>
      <w:r>
        <w:t>What process led to these resolutions being presented at ABmunis’ Convention?</w:t>
      </w:r>
      <w:bookmarkEnd w:id="7"/>
      <w:bookmarkEnd w:id="8"/>
      <w:bookmarkEnd w:id="9"/>
    </w:p>
    <w:p w14:paraId="252C79AA" w14:textId="77777777" w:rsidR="00380FB2" w:rsidRDefault="00380FB2" w:rsidP="00380FB2"/>
    <w:p w14:paraId="364442D4" w14:textId="666A46E7" w:rsidR="00380FB2" w:rsidRDefault="00380FB2" w:rsidP="00380FB2">
      <w:r>
        <w:t>All Regular Member</w:t>
      </w:r>
      <w:r w:rsidR="003D7C13">
        <w:t xml:space="preserve">s </w:t>
      </w:r>
      <w:r>
        <w:t>had the op</w:t>
      </w:r>
      <w:r w:rsidR="00B1216F">
        <w:t>portunity</w:t>
      </w:r>
      <w:r>
        <w:t xml:space="preserve"> to submit a resolution to ABmunis before </w:t>
      </w:r>
      <w:r w:rsidR="00B1216F">
        <w:t>May 31</w:t>
      </w:r>
      <w:r>
        <w:t>, 202</w:t>
      </w:r>
      <w:r w:rsidR="00B1216F">
        <w:t>6</w:t>
      </w:r>
      <w:r>
        <w:t xml:space="preserve">. The municipality was responsible for writing the resolution and having it approved by their council and approved by a second </w:t>
      </w:r>
      <w:r w:rsidR="00874CF0">
        <w:t xml:space="preserve">council </w:t>
      </w:r>
      <w:r w:rsidR="00A915EB">
        <w:t xml:space="preserve">from a </w:t>
      </w:r>
      <w:r>
        <w:t>municipality of a different population size.</w:t>
      </w:r>
    </w:p>
    <w:p w14:paraId="73C49136" w14:textId="77777777" w:rsidR="00380FB2" w:rsidRDefault="00380FB2" w:rsidP="00380FB2"/>
    <w:p w14:paraId="5703A86C" w14:textId="733320A8" w:rsidR="00380FB2" w:rsidRDefault="00380FB2" w:rsidP="00380FB2">
      <w:r>
        <w:t xml:space="preserve">Each resolution was reviewed by ABmunis’ Municipal Governance Committee and Board of Directors to ensure each resolution met the criteria outlined in our </w:t>
      </w:r>
      <w:hyperlink r:id="rId23" w:history="1">
        <w:r w:rsidRPr="00384C23">
          <w:rPr>
            <w:rStyle w:val="Hyperlink"/>
          </w:rPr>
          <w:t>Resolutions Policy</w:t>
        </w:r>
      </w:hyperlink>
      <w:r>
        <w:t>. For example, a resolution must:</w:t>
      </w:r>
    </w:p>
    <w:p w14:paraId="42610EFA" w14:textId="77777777" w:rsidR="00380FB2" w:rsidRDefault="00380FB2" w:rsidP="00380FB2">
      <w:pPr>
        <w:pStyle w:val="ListParagraph"/>
        <w:numPr>
          <w:ilvl w:val="0"/>
          <w:numId w:val="23"/>
        </w:numPr>
      </w:pPr>
      <w:r>
        <w:t>Address a concern affecting municipalities on a regional or provincial level,</w:t>
      </w:r>
    </w:p>
    <w:p w14:paraId="20885B33" w14:textId="77777777" w:rsidR="00380FB2" w:rsidRDefault="00380FB2" w:rsidP="00380FB2">
      <w:pPr>
        <w:pStyle w:val="ListParagraph"/>
        <w:numPr>
          <w:ilvl w:val="0"/>
          <w:numId w:val="23"/>
        </w:numPr>
      </w:pPr>
      <w:r>
        <w:t>Not involve a conflict between individual municipalities, citizens, or promote individual businesses,</w:t>
      </w:r>
    </w:p>
    <w:p w14:paraId="2A1F66DB" w14:textId="77777777" w:rsidR="00380FB2" w:rsidRDefault="00380FB2" w:rsidP="00380FB2">
      <w:pPr>
        <w:pStyle w:val="ListParagraph"/>
        <w:numPr>
          <w:ilvl w:val="0"/>
          <w:numId w:val="23"/>
        </w:numPr>
      </w:pPr>
      <w:r>
        <w:t>Not direct one or more municipalities to take a specific course of action, and</w:t>
      </w:r>
    </w:p>
    <w:p w14:paraId="11B9A34C" w14:textId="77777777" w:rsidR="00380FB2" w:rsidRDefault="00380FB2" w:rsidP="00380FB2">
      <w:pPr>
        <w:pStyle w:val="ListParagraph"/>
        <w:numPr>
          <w:ilvl w:val="0"/>
          <w:numId w:val="23"/>
        </w:numPr>
      </w:pPr>
      <w:r>
        <w:t xml:space="preserve">Not create a perception that ABmunis is partisan or create potential risks for ABmunis. </w:t>
      </w:r>
    </w:p>
    <w:p w14:paraId="19BA55E1" w14:textId="77777777" w:rsidR="00380FB2" w:rsidRDefault="00380FB2" w:rsidP="00380FB2"/>
    <w:p w14:paraId="1C7D6637" w14:textId="45D35967" w:rsidR="00380FB2" w:rsidRDefault="00380FB2" w:rsidP="00380FB2">
      <w:r>
        <w:t xml:space="preserve">If a resolution met the criteria of our Resolution Policy, it </w:t>
      </w:r>
      <w:r w:rsidR="0041448E">
        <w:t xml:space="preserve">has been </w:t>
      </w:r>
      <w:r>
        <w:t>published in this Resolutions Book for all Regular Members to consider and vote on at ABmunis’ 202</w:t>
      </w:r>
      <w:r w:rsidR="005D385B">
        <w:t>6</w:t>
      </w:r>
      <w:r>
        <w:t xml:space="preserve"> Convention. </w:t>
      </w:r>
    </w:p>
    <w:p w14:paraId="11C71EC8" w14:textId="77777777" w:rsidR="00380FB2" w:rsidRDefault="00380FB2" w:rsidP="00380FB2"/>
    <w:p w14:paraId="306701B0" w14:textId="77777777" w:rsidR="00B931B8" w:rsidRDefault="00B931B8">
      <w:pPr>
        <w:rPr>
          <w:rFonts w:eastAsiaTheme="majorEastAsia" w:cstheme="majorBidi"/>
          <w:i/>
          <w:color w:val="FDB813" w:themeColor="accent2"/>
          <w:sz w:val="42"/>
          <w:szCs w:val="26"/>
        </w:rPr>
      </w:pPr>
      <w:bookmarkStart w:id="10" w:name="_Toc208488771"/>
      <w:bookmarkStart w:id="11" w:name="_Toc235426309"/>
      <w:r>
        <w:br w:type="page"/>
      </w:r>
    </w:p>
    <w:p w14:paraId="7B8B4694" w14:textId="04223C11" w:rsidR="00D02F44" w:rsidRDefault="00D02F44" w:rsidP="00D02F44">
      <w:pPr>
        <w:pStyle w:val="Heading2"/>
      </w:pPr>
      <w:bookmarkStart w:id="12" w:name="_Toc236125092"/>
      <w:r>
        <w:lastRenderedPageBreak/>
        <w:t>Can we still submit a resolution?</w:t>
      </w:r>
      <w:bookmarkEnd w:id="10"/>
      <w:bookmarkEnd w:id="11"/>
      <w:bookmarkEnd w:id="12"/>
      <w:r>
        <w:t xml:space="preserve"> </w:t>
      </w:r>
    </w:p>
    <w:p w14:paraId="291F8FD5" w14:textId="77777777" w:rsidR="00D02F44" w:rsidRDefault="00D02F44" w:rsidP="00D02F44"/>
    <w:p w14:paraId="3ADD9FCB" w14:textId="77777777" w:rsidR="00D02F44" w:rsidRDefault="00D02F44" w:rsidP="00D02F44">
      <w:r>
        <w:t>Yes, but only for emergent issues that:</w:t>
      </w:r>
    </w:p>
    <w:p w14:paraId="6347F82D" w14:textId="3C70B644" w:rsidR="00D02F44" w:rsidRDefault="00D02F44" w:rsidP="00D02F44">
      <w:pPr>
        <w:pStyle w:val="ListParagraph"/>
        <w:numPr>
          <w:ilvl w:val="0"/>
          <w:numId w:val="27"/>
        </w:numPr>
      </w:pPr>
      <w:r>
        <w:t xml:space="preserve">Arose just prior to, or after </w:t>
      </w:r>
      <w:r w:rsidR="005D385B">
        <w:t>May 31, 2026</w:t>
      </w:r>
      <w:r w:rsidR="00117654">
        <w:t>,</w:t>
      </w:r>
      <w:r>
        <w:t xml:space="preserve"> such that members could not submit the resolution in time; and </w:t>
      </w:r>
    </w:p>
    <w:p w14:paraId="5B08B07C" w14:textId="519CFC65" w:rsidR="00D02F44" w:rsidRDefault="00D02F44" w:rsidP="00D02F44">
      <w:pPr>
        <w:pStyle w:val="ListParagraph"/>
        <w:numPr>
          <w:ilvl w:val="0"/>
          <w:numId w:val="27"/>
        </w:numPr>
      </w:pPr>
      <w:r>
        <w:t>Have a critical aspect of concern to municipalities that must be addressed before the 202</w:t>
      </w:r>
      <w:r w:rsidR="00117654">
        <w:t>7</w:t>
      </w:r>
      <w:r>
        <w:t xml:space="preserve"> Convention. </w:t>
      </w:r>
    </w:p>
    <w:p w14:paraId="77677297" w14:textId="77777777" w:rsidR="00D02F44" w:rsidRDefault="00D02F44" w:rsidP="00D02F44"/>
    <w:p w14:paraId="56A3FA1F" w14:textId="7384106D" w:rsidR="00D02F44" w:rsidRDefault="00D02F44" w:rsidP="00D02F44">
      <w:r>
        <w:t>E</w:t>
      </w:r>
      <w:r w:rsidRPr="00801877">
        <w:t>mergent resolution</w:t>
      </w:r>
      <w:r>
        <w:t>s</w:t>
      </w:r>
      <w:r w:rsidRPr="00801877">
        <w:t xml:space="preserve"> </w:t>
      </w:r>
      <w:r>
        <w:t xml:space="preserve">must be submitted </w:t>
      </w:r>
      <w:r w:rsidRPr="00801877">
        <w:t xml:space="preserve">before 12:00 p.m. on </w:t>
      </w:r>
      <w:r w:rsidR="003A35F2">
        <w:t>September 22</w:t>
      </w:r>
      <w:r w:rsidRPr="00801877">
        <w:t>, 202</w:t>
      </w:r>
      <w:r w:rsidR="003A35F2">
        <w:t>6</w:t>
      </w:r>
      <w:r w:rsidR="00240CD3">
        <w:t xml:space="preserve">. </w:t>
      </w:r>
      <w:r w:rsidR="009327D2">
        <w:t xml:space="preserve">If you are considering an emergent resolution, please consider submitting as early as possible to </w:t>
      </w:r>
      <w:r>
        <w:t>help ensure a smooth process for ABmunis and all members</w:t>
      </w:r>
      <w:r w:rsidR="009327D2">
        <w:t xml:space="preserve"> during Convention</w:t>
      </w:r>
      <w:r w:rsidRPr="00801877">
        <w:t>.</w:t>
      </w:r>
      <w:r>
        <w:t xml:space="preserve"> </w:t>
      </w:r>
      <w:hyperlink r:id="rId24" w:history="1">
        <w:r w:rsidRPr="00BB76C7">
          <w:rPr>
            <w:rStyle w:val="Hyperlink"/>
          </w:rPr>
          <w:t>Instead of submitting an emergent resolution</w:t>
        </w:r>
      </w:hyperlink>
      <w:r>
        <w:t>, ABmunis’ members may also consider bringing forward issues at ABmunis’ Spring 202</w:t>
      </w:r>
      <w:r w:rsidR="009327D2">
        <w:t>7</w:t>
      </w:r>
      <w:r>
        <w:t xml:space="preserve"> Municipal Leaders’ Caucus or request action by contacting ABmunis’ Board of Directors. Any questions about emergent resolutions may be emailed to </w:t>
      </w:r>
      <w:hyperlink r:id="rId25" w:history="1">
        <w:r w:rsidRPr="00C23225">
          <w:rPr>
            <w:rStyle w:val="Hyperlink"/>
          </w:rPr>
          <w:t>resolutions@abmunis.ca</w:t>
        </w:r>
      </w:hyperlink>
      <w:r>
        <w:t xml:space="preserve">. </w:t>
      </w:r>
    </w:p>
    <w:p w14:paraId="6BBF6D6C" w14:textId="77777777" w:rsidR="00D02F44" w:rsidRDefault="00D02F44" w:rsidP="00D02F44"/>
    <w:p w14:paraId="29D5B33C" w14:textId="7D535CA4" w:rsidR="00D02F44" w:rsidRDefault="00D02F44" w:rsidP="00D02F44">
      <w:pPr>
        <w:pStyle w:val="Heading2"/>
      </w:pPr>
      <w:bookmarkStart w:id="13" w:name="_Toc208488772"/>
      <w:bookmarkStart w:id="14" w:name="_Toc235426310"/>
      <w:bookmarkStart w:id="15" w:name="_Toc236125093"/>
      <w:r>
        <w:t>How do I participate in the Resolution Session?</w:t>
      </w:r>
      <w:bookmarkEnd w:id="13"/>
      <w:bookmarkEnd w:id="14"/>
      <w:bookmarkEnd w:id="15"/>
    </w:p>
    <w:p w14:paraId="0649C6F6" w14:textId="77777777" w:rsidR="00D02F44" w:rsidRDefault="00D02F44" w:rsidP="00D02F44">
      <w:pPr>
        <w:rPr>
          <w:b/>
          <w:bCs/>
        </w:rPr>
      </w:pPr>
    </w:p>
    <w:p w14:paraId="57628DC1" w14:textId="5C53014B" w:rsidR="00D02F44" w:rsidRDefault="00D02F44" w:rsidP="00D02F44">
      <w:pPr>
        <w:rPr>
          <w:b/>
          <w:bCs/>
        </w:rPr>
      </w:pPr>
      <w:r>
        <w:t>The 202</w:t>
      </w:r>
      <w:r w:rsidR="005E3EA9">
        <w:t>6</w:t>
      </w:r>
      <w:r>
        <w:t xml:space="preserve"> </w:t>
      </w:r>
      <w:r w:rsidR="00C010FF">
        <w:t>resolution session</w:t>
      </w:r>
      <w:r>
        <w:t xml:space="preserve"> will take place on Thursday, </w:t>
      </w:r>
      <w:r w:rsidR="005E3EA9">
        <w:t>September 24, 2026</w:t>
      </w:r>
      <w:r w:rsidR="000D70F6">
        <w:t>,</w:t>
      </w:r>
      <w:r w:rsidR="005E3EA9">
        <w:t xml:space="preserve"> </w:t>
      </w:r>
      <w:r>
        <w:t xml:space="preserve">as part of </w:t>
      </w:r>
      <w:r w:rsidRPr="00BB76C7">
        <w:t xml:space="preserve">ABmunis </w:t>
      </w:r>
      <w:hyperlink r:id="rId26" w:history="1">
        <w:r w:rsidRPr="00BB76C7">
          <w:rPr>
            <w:rStyle w:val="Hyperlink"/>
          </w:rPr>
          <w:t>202</w:t>
        </w:r>
        <w:r w:rsidR="005E3EA9">
          <w:rPr>
            <w:rStyle w:val="Hyperlink"/>
          </w:rPr>
          <w:t>6</w:t>
        </w:r>
        <w:r w:rsidRPr="00BB76C7">
          <w:rPr>
            <w:rStyle w:val="Hyperlink"/>
          </w:rPr>
          <w:t xml:space="preserve"> Convention </w:t>
        </w:r>
        <w:r>
          <w:rPr>
            <w:rStyle w:val="Hyperlink"/>
          </w:rPr>
          <w:t>&amp;</w:t>
        </w:r>
        <w:r w:rsidRPr="00BB76C7">
          <w:rPr>
            <w:rStyle w:val="Hyperlink"/>
          </w:rPr>
          <w:t xml:space="preserve"> Trade Show</w:t>
        </w:r>
      </w:hyperlink>
      <w:r>
        <w:t>. The session will follow</w:t>
      </w:r>
      <w:r w:rsidRPr="00A34290">
        <w:t xml:space="preserve"> </w:t>
      </w:r>
      <w:r>
        <w:t xml:space="preserve">the process set out in sections 36 to 63 of </w:t>
      </w:r>
      <w:r w:rsidR="00C71598">
        <w:t xml:space="preserve">the </w:t>
      </w:r>
      <w:hyperlink r:id="rId27" w:history="1">
        <w:r w:rsidRPr="000F595C">
          <w:rPr>
            <w:rStyle w:val="Hyperlink"/>
          </w:rPr>
          <w:t>Resolutions Policy</w:t>
        </w:r>
      </w:hyperlink>
      <w:r>
        <w:t>.</w:t>
      </w:r>
      <w:r w:rsidRPr="00A34290">
        <w:t xml:space="preserve"> </w:t>
      </w:r>
    </w:p>
    <w:p w14:paraId="7AE4FC67" w14:textId="77777777" w:rsidR="00D02F44" w:rsidRDefault="00D02F44" w:rsidP="00D02F44">
      <w:pPr>
        <w:rPr>
          <w:b/>
          <w:bCs/>
        </w:rPr>
      </w:pPr>
    </w:p>
    <w:p w14:paraId="3DB3ECB6" w14:textId="77777777" w:rsidR="00D02F44" w:rsidRPr="00735D34" w:rsidRDefault="00D02F44" w:rsidP="00D02F44">
      <w:pPr>
        <w:rPr>
          <w:rFonts w:asciiTheme="majorHAnsi" w:hAnsiTheme="majorHAnsi"/>
          <w:b/>
          <w:bCs/>
          <w:color w:val="007EA4" w:themeColor="text2"/>
          <w:sz w:val="26"/>
          <w:szCs w:val="26"/>
        </w:rPr>
      </w:pPr>
      <w:r w:rsidRPr="00735D34">
        <w:rPr>
          <w:rFonts w:asciiTheme="majorHAnsi" w:hAnsiTheme="majorHAnsi"/>
          <w:b/>
          <w:bCs/>
          <w:color w:val="007EA4" w:themeColor="text2"/>
          <w:sz w:val="26"/>
          <w:szCs w:val="26"/>
        </w:rPr>
        <w:t>Who can speak to a resolution?</w:t>
      </w:r>
    </w:p>
    <w:p w14:paraId="3A8CCE2C" w14:textId="1C39AAEE" w:rsidR="00D02F44" w:rsidRDefault="00D02F44" w:rsidP="00D02F44">
      <w:r>
        <w:t>E</w:t>
      </w:r>
      <w:r w:rsidRPr="00A34290">
        <w:t xml:space="preserve">lected representatives of </w:t>
      </w:r>
      <w:r>
        <w:t xml:space="preserve">a </w:t>
      </w:r>
      <w:r w:rsidRPr="00A34290">
        <w:t>Regular Member</w:t>
      </w:r>
      <w:r>
        <w:t xml:space="preserve"> municipality</w:t>
      </w:r>
      <w:r w:rsidRPr="00A34290">
        <w:t xml:space="preserve"> can speak to resolutions. </w:t>
      </w:r>
      <w:r>
        <w:t>A</w:t>
      </w:r>
      <w:r w:rsidRPr="00A34290">
        <w:t xml:space="preserve"> representative of an Associate Member</w:t>
      </w:r>
      <w:r>
        <w:t xml:space="preserve"> (e.g. </w:t>
      </w:r>
      <w:r w:rsidRPr="00A34290">
        <w:t>municipal districts and counties</w:t>
      </w:r>
      <w:r>
        <w:t>)</w:t>
      </w:r>
      <w:r w:rsidRPr="00A34290">
        <w:t xml:space="preserve"> may speak to a resolution</w:t>
      </w:r>
      <w:r>
        <w:t xml:space="preserve"> if there is</w:t>
      </w:r>
      <w:r w:rsidRPr="00A34290">
        <w:t xml:space="preserve"> </w:t>
      </w:r>
      <w:r>
        <w:t xml:space="preserve">a </w:t>
      </w:r>
      <w:r w:rsidRPr="00A34290">
        <w:t>motion from the floor, or at the discretion of the Chair.</w:t>
      </w:r>
    </w:p>
    <w:p w14:paraId="46CE2F79" w14:textId="77777777" w:rsidR="00D02F44" w:rsidRPr="00A34290" w:rsidRDefault="00D02F44" w:rsidP="00D02F44"/>
    <w:p w14:paraId="6F00055A" w14:textId="77777777" w:rsidR="00D02F44" w:rsidRPr="00735D34" w:rsidRDefault="00D02F44" w:rsidP="00D02F44">
      <w:pPr>
        <w:rPr>
          <w:rFonts w:asciiTheme="majorHAnsi" w:hAnsiTheme="majorHAnsi"/>
          <w:b/>
          <w:bCs/>
          <w:color w:val="007EA4" w:themeColor="text2"/>
          <w:sz w:val="26"/>
          <w:szCs w:val="26"/>
        </w:rPr>
      </w:pPr>
      <w:r w:rsidRPr="00735D34">
        <w:rPr>
          <w:rFonts w:asciiTheme="majorHAnsi" w:hAnsiTheme="majorHAnsi"/>
          <w:b/>
          <w:bCs/>
          <w:color w:val="007EA4" w:themeColor="text2"/>
          <w:sz w:val="26"/>
          <w:szCs w:val="26"/>
        </w:rPr>
        <w:t xml:space="preserve">How to speak to a resolution </w:t>
      </w:r>
    </w:p>
    <w:p w14:paraId="6EDA4A13" w14:textId="77777777" w:rsidR="00D02F44" w:rsidRDefault="00D02F44" w:rsidP="00D02F44">
      <w:r w:rsidRPr="00A34290">
        <w:t>After each resolution is introduced</w:t>
      </w:r>
      <w:r>
        <w:t xml:space="preserve"> by the mover</w:t>
      </w:r>
      <w:r w:rsidRPr="00A34290">
        <w:t xml:space="preserve">, the Chair will call for a speaker </w:t>
      </w:r>
      <w:r>
        <w:t xml:space="preserve">who wishes to speak in </w:t>
      </w:r>
      <w:r w:rsidRPr="00A34290">
        <w:t>opposition, seek clarification</w:t>
      </w:r>
      <w:r>
        <w:t>,</w:t>
      </w:r>
      <w:r w:rsidRPr="00A34290">
        <w:t xml:space="preserve"> or propos</w:t>
      </w:r>
      <w:r>
        <w:t>e</w:t>
      </w:r>
      <w:r w:rsidRPr="00A34290">
        <w:t xml:space="preserve"> an amendment</w:t>
      </w:r>
      <w:r>
        <w:t xml:space="preserve">. </w:t>
      </w:r>
    </w:p>
    <w:p w14:paraId="4758A8D2" w14:textId="77777777" w:rsidR="00D02F44" w:rsidRDefault="00D02F44" w:rsidP="00D02F44"/>
    <w:p w14:paraId="2F516C1D" w14:textId="40CE4D29" w:rsidR="00D02F44" w:rsidRDefault="00D02F44" w:rsidP="00D02F44">
      <w:r>
        <w:t xml:space="preserve">Attendees wishing to speak to a resolution will be invited to go to microphones clearly marked for those wishing to speak in favour or in opposition. Speakers will have ninety (90) seconds to speak. </w:t>
      </w:r>
      <w:r w:rsidR="0086597B">
        <w:t>Except for the mover of the resolution, a</w:t>
      </w:r>
      <w:r w:rsidRPr="00A34290">
        <w:t xml:space="preserve"> </w:t>
      </w:r>
      <w:r>
        <w:t>representative</w:t>
      </w:r>
      <w:r w:rsidRPr="00A34290">
        <w:t xml:space="preserve"> </w:t>
      </w:r>
      <w:r>
        <w:t>may not</w:t>
      </w:r>
      <w:r w:rsidRPr="00A34290">
        <w:t xml:space="preserve"> speak more than once on each resolution</w:t>
      </w:r>
      <w:r w:rsidR="0086597B">
        <w:t>.</w:t>
      </w:r>
      <w:r>
        <w:t xml:space="preserve"> </w:t>
      </w:r>
      <w:r w:rsidRPr="00A34290">
        <w:t xml:space="preserve"> </w:t>
      </w:r>
    </w:p>
    <w:p w14:paraId="7880AF48" w14:textId="77777777" w:rsidR="00120122" w:rsidRDefault="00120122" w:rsidP="00D02F44"/>
    <w:p w14:paraId="2B93E1A6" w14:textId="195FFB21" w:rsidR="00120122" w:rsidRDefault="007330DA" w:rsidP="00D02F44">
      <w:r>
        <w:t xml:space="preserve">If no </w:t>
      </w:r>
      <w:r w:rsidR="00A519BC">
        <w:t xml:space="preserve">member </w:t>
      </w:r>
      <w:r>
        <w:t xml:space="preserve">rises to speak in opposition, </w:t>
      </w:r>
      <w:r w:rsidR="00894762">
        <w:t xml:space="preserve">seek clarification, or propose amendment, the Chair will </w:t>
      </w:r>
      <w:r w:rsidR="00C031F1">
        <w:t>declare</w:t>
      </w:r>
      <w:r w:rsidR="00894762">
        <w:t xml:space="preserve"> debate</w:t>
      </w:r>
      <w:r w:rsidR="00C031F1">
        <w:t xml:space="preserve"> closed</w:t>
      </w:r>
      <w:r w:rsidR="00894762">
        <w:t xml:space="preserve"> and the spokesperson from the moving municipality will be allowed one (1) minute to close debate. </w:t>
      </w:r>
    </w:p>
    <w:p w14:paraId="61AD569F" w14:textId="77777777" w:rsidR="00D02F44" w:rsidRPr="00A34290" w:rsidRDefault="00D02F44" w:rsidP="00D02F44"/>
    <w:p w14:paraId="51E0F38B" w14:textId="77777777" w:rsidR="00D02F44" w:rsidRPr="00735D34" w:rsidRDefault="00D02F44" w:rsidP="00D02F44">
      <w:pPr>
        <w:rPr>
          <w:b/>
          <w:bCs/>
          <w:color w:val="007EA4" w:themeColor="text2"/>
          <w:sz w:val="28"/>
          <w:szCs w:val="28"/>
        </w:rPr>
      </w:pPr>
      <w:r w:rsidRPr="00735D34">
        <w:rPr>
          <w:rFonts w:asciiTheme="majorHAnsi" w:hAnsiTheme="majorHAnsi"/>
          <w:b/>
          <w:bCs/>
          <w:color w:val="007EA4" w:themeColor="text2"/>
          <w:sz w:val="26"/>
          <w:szCs w:val="26"/>
        </w:rPr>
        <w:t>How to propose an amendment to a resolution</w:t>
      </w:r>
    </w:p>
    <w:p w14:paraId="3DEBF6E9" w14:textId="3E717ED5" w:rsidR="00D02F44" w:rsidRDefault="00D02F44" w:rsidP="00D02F44">
      <w:r>
        <w:t>ABmunis will only consider amendments to the active clause of the resolution (</w:t>
      </w:r>
      <w:r w:rsidRPr="00F318B7">
        <w:rPr>
          <w:i/>
          <w:iCs/>
        </w:rPr>
        <w:t>It is therefore resolved that…)</w:t>
      </w:r>
      <w:r>
        <w:t xml:space="preserve">. If you are concerned that information in the whereas clauses or background section of a resolution is incorrect, please email </w:t>
      </w:r>
      <w:hyperlink r:id="rId28">
        <w:r w:rsidRPr="7CDEF1EC">
          <w:rPr>
            <w:rStyle w:val="Hyperlink"/>
          </w:rPr>
          <w:t>resolutions@abmunis.ca</w:t>
        </w:r>
      </w:hyperlink>
      <w:r>
        <w:t xml:space="preserve"> with relevant sources that ABmunis can use to verify the correct information. </w:t>
      </w:r>
    </w:p>
    <w:p w14:paraId="206C1333" w14:textId="77777777" w:rsidR="00D02F44" w:rsidRDefault="00D02F44" w:rsidP="00D02F44"/>
    <w:p w14:paraId="6D295B19" w14:textId="3F6BE41D" w:rsidR="00D02F44" w:rsidRDefault="00D02F44" w:rsidP="00D02F44">
      <w:r>
        <w:t xml:space="preserve">To support an efficient resolution process, members are encouraged to propose an amendment to a resolution </w:t>
      </w:r>
      <w:r w:rsidR="005778AC">
        <w:t xml:space="preserve">only </w:t>
      </w:r>
      <w:r>
        <w:t>when it materially changes the intent or direction given to ABmunis.</w:t>
      </w:r>
      <w:r w:rsidRPr="00FC3708">
        <w:t xml:space="preserve"> </w:t>
      </w:r>
      <w:r>
        <w:t xml:space="preserve">Please avoid </w:t>
      </w:r>
      <w:r w:rsidRPr="00FC3708">
        <w:t>proposing amendments that deal with minor issues like grammar, tone, or sentence structure.</w:t>
      </w:r>
      <w:r>
        <w:t xml:space="preserve"> ABmunis will understand the primary intent of each resolution and will adjust our advocacy as needed. </w:t>
      </w:r>
    </w:p>
    <w:p w14:paraId="6698CA89" w14:textId="77777777" w:rsidR="00D02F44" w:rsidRDefault="00D02F44" w:rsidP="00D02F44"/>
    <w:p w14:paraId="0E9EDEBC" w14:textId="77777777" w:rsidR="00D02F44" w:rsidRPr="003A3288" w:rsidRDefault="00D02F44" w:rsidP="00D02F44">
      <w:pPr>
        <w:rPr>
          <w:b/>
          <w:bCs/>
        </w:rPr>
      </w:pPr>
      <w:r>
        <w:rPr>
          <w:b/>
          <w:bCs/>
        </w:rPr>
        <w:t>Notifying</w:t>
      </w:r>
      <w:r w:rsidRPr="003A3288">
        <w:rPr>
          <w:b/>
          <w:bCs/>
        </w:rPr>
        <w:t xml:space="preserve"> the Mover and ABmunis</w:t>
      </w:r>
    </w:p>
    <w:p w14:paraId="78F97B4E" w14:textId="4F00FEFF" w:rsidR="003F3CC7" w:rsidRDefault="00D02F44" w:rsidP="00D02F44">
      <w:r>
        <w:t xml:space="preserve">ABmunis encourages members to discuss the proposed amendment with the moving </w:t>
      </w:r>
      <w:r w:rsidR="003602D3">
        <w:t>municipality</w:t>
      </w:r>
      <w:r>
        <w:rPr>
          <w:rStyle w:val="FootnoteReference"/>
        </w:rPr>
        <w:footnoteReference w:id="2"/>
      </w:r>
      <w:r>
        <w:t xml:space="preserve"> prior to Convention, or as early as possible and notify ABmunis (</w:t>
      </w:r>
      <w:hyperlink r:id="rId29">
        <w:r w:rsidRPr="42E83850">
          <w:rPr>
            <w:rStyle w:val="Hyperlink"/>
          </w:rPr>
          <w:t>resolutions@abmunis.ca</w:t>
        </w:r>
      </w:hyperlink>
      <w:r>
        <w:t xml:space="preserve">) at the same time. This is a courtesy to the mover and enables ABmunis to be prepared to present the proposed amendment visually on the screen to help all attendees during the voting process and avoid delays in the Convention schedule. </w:t>
      </w:r>
    </w:p>
    <w:p w14:paraId="5B96571F" w14:textId="4F35C4AF" w:rsidR="00D02F44" w:rsidRPr="003A3288" w:rsidRDefault="00D02F44" w:rsidP="00D02F44">
      <w:pPr>
        <w:rPr>
          <w:b/>
          <w:bCs/>
        </w:rPr>
      </w:pPr>
      <w:r w:rsidRPr="003A3288">
        <w:rPr>
          <w:b/>
          <w:bCs/>
        </w:rPr>
        <w:lastRenderedPageBreak/>
        <w:t>Seconders for an Amendment</w:t>
      </w:r>
    </w:p>
    <w:p w14:paraId="31993095" w14:textId="30654B1F" w:rsidR="00D02F44" w:rsidRDefault="00D02F44" w:rsidP="00D02F44">
      <w:r>
        <w:t xml:space="preserve">Unless it is deemed a </w:t>
      </w:r>
      <w:r w:rsidR="00340AB8">
        <w:t>“</w:t>
      </w:r>
      <w:r>
        <w:t>friendly amendment” the mover of the amendment must have a seconder from another municipality.</w:t>
      </w:r>
      <w:r>
        <w:rPr>
          <w:rStyle w:val="FootnoteReference"/>
        </w:rPr>
        <w:footnoteReference w:id="3"/>
      </w:r>
    </w:p>
    <w:p w14:paraId="5CE98251" w14:textId="77777777" w:rsidR="00D02F44" w:rsidRDefault="00D02F44" w:rsidP="00D02F44"/>
    <w:p w14:paraId="0539547E" w14:textId="77777777" w:rsidR="00D02F44" w:rsidRPr="003A3288" w:rsidRDefault="00D02F44" w:rsidP="00D02F44">
      <w:pPr>
        <w:rPr>
          <w:b/>
          <w:bCs/>
        </w:rPr>
      </w:pPr>
      <w:r w:rsidRPr="003A3288">
        <w:rPr>
          <w:b/>
          <w:bCs/>
        </w:rPr>
        <w:t>Submitting an Amendment</w:t>
      </w:r>
    </w:p>
    <w:p w14:paraId="036B0AF1" w14:textId="5E58A280" w:rsidR="00D02F44" w:rsidRDefault="00D02F44" w:rsidP="00D02F44">
      <w:r>
        <w:t xml:space="preserve">Members are strongly encouraged to submit the proposed amendment in writing at least one day prior to the </w:t>
      </w:r>
      <w:r w:rsidR="00750483">
        <w:t>r</w:t>
      </w:r>
      <w:r>
        <w:t xml:space="preserve">esolution </w:t>
      </w:r>
      <w:r w:rsidR="00750483">
        <w:t>s</w:t>
      </w:r>
      <w:r>
        <w:t>ession. It must be presented with</w:t>
      </w:r>
      <w:r w:rsidRPr="00A34290">
        <w:t xml:space="preserve"> your name, title, municipality, and the resolution title, along with the exact wording of the proposed amendment. </w:t>
      </w:r>
    </w:p>
    <w:p w14:paraId="3C8F76A0" w14:textId="77777777" w:rsidR="00D02F44" w:rsidRDefault="00D02F44" w:rsidP="00D02F44"/>
    <w:tbl>
      <w:tblPr>
        <w:tblStyle w:val="TableGrid"/>
        <w:tblW w:w="0" w:type="auto"/>
        <w:jc w:val="center"/>
        <w:tblBorders>
          <w:top w:val="single" w:sz="4" w:space="0" w:color="009EBF" w:themeColor="accent1"/>
          <w:left w:val="single" w:sz="4" w:space="0" w:color="009EBF" w:themeColor="accent1"/>
          <w:bottom w:val="single" w:sz="4" w:space="0" w:color="009EBF" w:themeColor="accent1"/>
          <w:right w:val="single" w:sz="4" w:space="0" w:color="009EBF" w:themeColor="accent1"/>
          <w:insideH w:val="single" w:sz="4" w:space="0" w:color="009EBF" w:themeColor="accent1"/>
          <w:insideV w:val="single" w:sz="4" w:space="0" w:color="009EBF" w:themeColor="accent1"/>
        </w:tblBorders>
        <w:tblLook w:val="04A0" w:firstRow="1" w:lastRow="0" w:firstColumn="1" w:lastColumn="0" w:noHBand="0" w:noVBand="1"/>
      </w:tblPr>
      <w:tblGrid>
        <w:gridCol w:w="4608"/>
        <w:gridCol w:w="288"/>
        <w:gridCol w:w="4608"/>
      </w:tblGrid>
      <w:tr w:rsidR="00D02F44" w14:paraId="13416A21" w14:textId="77777777">
        <w:trPr>
          <w:jc w:val="center"/>
        </w:trPr>
        <w:tc>
          <w:tcPr>
            <w:tcW w:w="4608" w:type="dxa"/>
            <w:shd w:val="clear" w:color="auto" w:fill="009EBF" w:themeFill="accent1"/>
          </w:tcPr>
          <w:p w14:paraId="66C69F01" w14:textId="77777777" w:rsidR="00D02F44" w:rsidRPr="00260062" w:rsidRDefault="00D02F44">
            <w:pPr>
              <w:jc w:val="center"/>
              <w:rPr>
                <w:b/>
                <w:bCs/>
              </w:rPr>
            </w:pPr>
            <w:r>
              <w:rPr>
                <w:b/>
                <w:bCs/>
                <w:color w:val="FFFFFF" w:themeColor="background1"/>
              </w:rPr>
              <w:t>If pr</w:t>
            </w:r>
            <w:r w:rsidRPr="00260062">
              <w:rPr>
                <w:b/>
                <w:bCs/>
                <w:color w:val="FFFFFF" w:themeColor="background1"/>
              </w:rPr>
              <w:t>ior to the Resolutions Session</w:t>
            </w:r>
          </w:p>
        </w:tc>
        <w:tc>
          <w:tcPr>
            <w:tcW w:w="288" w:type="dxa"/>
            <w:tcBorders>
              <w:top w:val="nil"/>
              <w:bottom w:val="nil"/>
            </w:tcBorders>
          </w:tcPr>
          <w:p w14:paraId="6CCEE31F" w14:textId="77777777" w:rsidR="00D02F44" w:rsidRDefault="00D02F44"/>
        </w:tc>
        <w:tc>
          <w:tcPr>
            <w:tcW w:w="4608" w:type="dxa"/>
            <w:shd w:val="clear" w:color="auto" w:fill="009EBF" w:themeFill="accent1"/>
          </w:tcPr>
          <w:p w14:paraId="57EBFC78" w14:textId="77777777" w:rsidR="00D02F44" w:rsidRPr="00260062" w:rsidRDefault="00D02F44">
            <w:pPr>
              <w:jc w:val="center"/>
              <w:rPr>
                <w:b/>
                <w:bCs/>
              </w:rPr>
            </w:pPr>
            <w:r>
              <w:rPr>
                <w:b/>
                <w:bCs/>
                <w:color w:val="FFFFFF" w:themeColor="background1"/>
              </w:rPr>
              <w:t>If d</w:t>
            </w:r>
            <w:r w:rsidRPr="00260062">
              <w:rPr>
                <w:b/>
                <w:bCs/>
                <w:color w:val="FFFFFF" w:themeColor="background1"/>
              </w:rPr>
              <w:t>uring the Resolutions Session</w:t>
            </w:r>
          </w:p>
        </w:tc>
      </w:tr>
      <w:tr w:rsidR="00D02F44" w14:paraId="6B38FDE9" w14:textId="77777777" w:rsidTr="00472F9B">
        <w:trPr>
          <w:trHeight w:val="1152"/>
          <w:jc w:val="center"/>
        </w:trPr>
        <w:tc>
          <w:tcPr>
            <w:tcW w:w="4608" w:type="dxa"/>
            <w:vAlign w:val="center"/>
          </w:tcPr>
          <w:p w14:paraId="4F9121FE" w14:textId="77777777" w:rsidR="00D02F44" w:rsidRDefault="00D02F44" w:rsidP="00E5429F">
            <w:pPr>
              <w:ind w:left="314"/>
            </w:pPr>
            <w:r>
              <w:t xml:space="preserve">Email </w:t>
            </w:r>
            <w:hyperlink r:id="rId30" w:history="1">
              <w:r w:rsidRPr="00C47D8F">
                <w:rPr>
                  <w:rStyle w:val="Hyperlink"/>
                </w:rPr>
                <w:t>resolutions@abmunis.ca</w:t>
              </w:r>
            </w:hyperlink>
            <w:r>
              <w:t xml:space="preserve">. </w:t>
            </w:r>
          </w:p>
          <w:p w14:paraId="0DD1FB59" w14:textId="111D84C3" w:rsidR="00D02F44" w:rsidRDefault="00D02F44" w:rsidP="00E5429F">
            <w:pPr>
              <w:ind w:left="314"/>
            </w:pPr>
            <w:r>
              <w:t xml:space="preserve">This helps avoid delays during the </w:t>
            </w:r>
            <w:r>
              <w:br/>
            </w:r>
            <w:r w:rsidR="00FB38BE">
              <w:t>r</w:t>
            </w:r>
            <w:r>
              <w:t xml:space="preserve">esolution </w:t>
            </w:r>
            <w:r w:rsidR="00FB38BE">
              <w:t>s</w:t>
            </w:r>
            <w:r>
              <w:t xml:space="preserve">ession. </w:t>
            </w:r>
          </w:p>
        </w:tc>
        <w:tc>
          <w:tcPr>
            <w:tcW w:w="288" w:type="dxa"/>
            <w:tcBorders>
              <w:top w:val="nil"/>
              <w:bottom w:val="nil"/>
            </w:tcBorders>
          </w:tcPr>
          <w:p w14:paraId="4BA4324A" w14:textId="77777777" w:rsidR="00D02F44" w:rsidRDefault="00D02F44"/>
        </w:tc>
        <w:tc>
          <w:tcPr>
            <w:tcW w:w="4608" w:type="dxa"/>
            <w:vAlign w:val="center"/>
          </w:tcPr>
          <w:p w14:paraId="752A1A1F" w14:textId="239D0C5B" w:rsidR="00D02F44" w:rsidRDefault="00D02F44" w:rsidP="00E5429F">
            <w:r>
              <w:t>Hand</w:t>
            </w:r>
            <w:r w:rsidR="001C4629">
              <w:t>-</w:t>
            </w:r>
            <w:r>
              <w:t>deliver your proposed amendment in writing to both the ABmunis staff sitting in the audio booth at the back of the room and to the Resolution Session Chair on stage.</w:t>
            </w:r>
          </w:p>
        </w:tc>
      </w:tr>
    </w:tbl>
    <w:p w14:paraId="0471CE28" w14:textId="77777777" w:rsidR="00D02F44" w:rsidRDefault="00D02F44" w:rsidP="00D02F44"/>
    <w:p w14:paraId="1CFE8769" w14:textId="77777777" w:rsidR="00D02F44" w:rsidRPr="00735D34" w:rsidRDefault="00D02F44" w:rsidP="00D02F44">
      <w:pPr>
        <w:rPr>
          <w:rFonts w:asciiTheme="majorHAnsi" w:hAnsiTheme="majorHAnsi"/>
          <w:b/>
          <w:bCs/>
          <w:color w:val="007EA4" w:themeColor="text2"/>
          <w:sz w:val="26"/>
          <w:szCs w:val="26"/>
        </w:rPr>
      </w:pPr>
      <w:r w:rsidRPr="00735D34">
        <w:rPr>
          <w:rFonts w:asciiTheme="majorHAnsi" w:hAnsiTheme="majorHAnsi"/>
          <w:b/>
          <w:bCs/>
          <w:color w:val="007EA4" w:themeColor="text2"/>
          <w:sz w:val="26"/>
          <w:szCs w:val="26"/>
        </w:rPr>
        <w:t>How to vote</w:t>
      </w:r>
    </w:p>
    <w:p w14:paraId="6B9D876E" w14:textId="3C53C639" w:rsidR="00D02F44" w:rsidRDefault="00076E70" w:rsidP="00D02F44">
      <w:pPr>
        <w:rPr>
          <w:rFonts w:cs="Tahoma"/>
        </w:rPr>
      </w:pPr>
      <w:r>
        <w:rPr>
          <w:rFonts w:cs="Tahoma"/>
        </w:rPr>
        <w:t>Approximately one week prior to Convention</w:t>
      </w:r>
      <w:r w:rsidR="00D02F44">
        <w:rPr>
          <w:rFonts w:cs="Tahoma"/>
        </w:rPr>
        <w:t>,</w:t>
      </w:r>
      <w:r w:rsidR="00D02F44" w:rsidRPr="00A34290">
        <w:rPr>
          <w:rFonts w:cs="Tahoma"/>
        </w:rPr>
        <w:t xml:space="preserve"> elected officials from Regular Member municipalities </w:t>
      </w:r>
      <w:r w:rsidR="00D02F44">
        <w:rPr>
          <w:rFonts w:cs="Tahoma"/>
        </w:rPr>
        <w:t xml:space="preserve">who are registered for Convention will </w:t>
      </w:r>
      <w:r w:rsidR="00D02F44" w:rsidRPr="2D4FACDA">
        <w:rPr>
          <w:rFonts w:cs="Tahoma"/>
        </w:rPr>
        <w:t>receive</w:t>
      </w:r>
      <w:r w:rsidR="00D02F44" w:rsidRPr="00A34290">
        <w:rPr>
          <w:rFonts w:cs="Tahoma"/>
        </w:rPr>
        <w:t xml:space="preserve"> </w:t>
      </w:r>
      <w:r w:rsidR="00D02F44">
        <w:rPr>
          <w:rFonts w:cs="Tahoma"/>
        </w:rPr>
        <w:t xml:space="preserve">an email with </w:t>
      </w:r>
      <w:r w:rsidR="00D02F44" w:rsidRPr="00A34290">
        <w:rPr>
          <w:rFonts w:cs="Tahoma"/>
        </w:rPr>
        <w:t xml:space="preserve">voting credentials from </w:t>
      </w:r>
      <w:r w:rsidR="00D02F44">
        <w:rPr>
          <w:rFonts w:cs="Tahoma"/>
        </w:rPr>
        <w:t xml:space="preserve">Data on the Spot. This email should be saved for use during Convention. </w:t>
      </w:r>
      <w:r w:rsidR="00D02F44" w:rsidRPr="00A34290">
        <w:rPr>
          <w:rFonts w:cs="Tahoma"/>
        </w:rPr>
        <w:t xml:space="preserve"> </w:t>
      </w:r>
    </w:p>
    <w:p w14:paraId="15618152" w14:textId="77777777" w:rsidR="00D02F44" w:rsidRDefault="00D02F44" w:rsidP="00D02F44">
      <w:pPr>
        <w:rPr>
          <w:rFonts w:cs="Tahoma"/>
        </w:rPr>
      </w:pPr>
    </w:p>
    <w:p w14:paraId="58AAF217" w14:textId="4B06323F" w:rsidR="00D02F44" w:rsidRDefault="00D02F44" w:rsidP="00D02F44">
      <w:pPr>
        <w:rPr>
          <w:rFonts w:cs="Tahoma"/>
        </w:rPr>
      </w:pPr>
      <w:r>
        <w:rPr>
          <w:rFonts w:cs="Tahoma"/>
        </w:rPr>
        <w:t xml:space="preserve">The email from Data on the Spot will </w:t>
      </w:r>
      <w:r w:rsidR="00844C67">
        <w:rPr>
          <w:rFonts w:cs="Tahoma"/>
        </w:rPr>
        <w:t xml:space="preserve">be </w:t>
      </w:r>
      <w:proofErr w:type="gramStart"/>
      <w:r>
        <w:rPr>
          <w:rFonts w:cs="Tahoma"/>
        </w:rPr>
        <w:t>similar to</w:t>
      </w:r>
      <w:proofErr w:type="gramEnd"/>
      <w:r>
        <w:rPr>
          <w:rFonts w:cs="Tahoma"/>
        </w:rPr>
        <w:t xml:space="preserve"> this:</w:t>
      </w:r>
    </w:p>
    <w:p w14:paraId="31164B40" w14:textId="77777777" w:rsidR="00D02F44" w:rsidRDefault="00D02F44" w:rsidP="00D02F44">
      <w:pPr>
        <w:rPr>
          <w:rFonts w:cs="Tahoma"/>
        </w:rPr>
      </w:pPr>
    </w:p>
    <w:p w14:paraId="3F51A97F" w14:textId="2E88968D"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r w:rsidRPr="00280CA5">
        <w:rPr>
          <w:rFonts w:asciiTheme="minorHAnsi" w:hAnsiTheme="minorHAnsi"/>
        </w:rPr>
        <w:t>You are registered to vote during the ABmunis Convention</w:t>
      </w:r>
      <w:r>
        <w:rPr>
          <w:rFonts w:asciiTheme="minorHAnsi" w:hAnsiTheme="minorHAnsi"/>
        </w:rPr>
        <w:t>,</w:t>
      </w:r>
      <w:r w:rsidRPr="00280CA5">
        <w:rPr>
          <w:rFonts w:asciiTheme="minorHAnsi" w:hAnsiTheme="minorHAnsi"/>
        </w:rPr>
        <w:t xml:space="preserve"> taking place </w:t>
      </w:r>
      <w:r w:rsidR="00DB0128">
        <w:rPr>
          <w:rFonts w:asciiTheme="minorHAnsi" w:hAnsiTheme="minorHAnsi"/>
        </w:rPr>
        <w:t>September 23-25</w:t>
      </w:r>
      <w:r>
        <w:rPr>
          <w:rFonts w:asciiTheme="minorHAnsi" w:hAnsiTheme="minorHAnsi"/>
        </w:rPr>
        <w:t>.</w:t>
      </w:r>
      <w:r w:rsidRPr="00280CA5">
        <w:rPr>
          <w:rFonts w:asciiTheme="minorHAnsi" w:hAnsiTheme="minorHAnsi"/>
        </w:rPr>
        <w:t xml:space="preserve"> Below, you will find your login </w:t>
      </w:r>
      <w:r>
        <w:rPr>
          <w:rFonts w:asciiTheme="minorHAnsi" w:hAnsiTheme="minorHAnsi"/>
        </w:rPr>
        <w:t>instructions</w:t>
      </w:r>
      <w:r w:rsidRPr="00280CA5">
        <w:rPr>
          <w:rFonts w:asciiTheme="minorHAnsi" w:hAnsiTheme="minorHAnsi"/>
        </w:rPr>
        <w:t xml:space="preserve"> for the vote.</w:t>
      </w:r>
    </w:p>
    <w:p w14:paraId="3AE03F69"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p>
    <w:p w14:paraId="47ED638E" w14:textId="77777777"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Style w:val="Strong"/>
          <w:rFonts w:asciiTheme="minorHAnsi" w:hAnsiTheme="minorHAnsi"/>
        </w:rPr>
      </w:pPr>
      <w:r w:rsidRPr="002C5738">
        <w:rPr>
          <w:rStyle w:val="Strong"/>
          <w:rFonts w:asciiTheme="minorHAnsi" w:hAnsiTheme="minorHAnsi"/>
        </w:rPr>
        <w:t>There is a test vote that is open now. Please check your credentials and cast a vote on the test question as soon as possible so that we can be sure you received your credentials.</w:t>
      </w:r>
    </w:p>
    <w:p w14:paraId="79111234" w14:textId="77777777" w:rsidR="00D02F44" w:rsidRPr="002C5738"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bCs/>
        </w:rPr>
      </w:pPr>
    </w:p>
    <w:p w14:paraId="1EF44A02" w14:textId="77777777"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cs="Tahoma"/>
        </w:rPr>
      </w:pPr>
      <w:r w:rsidRPr="00280CA5">
        <w:rPr>
          <w:rFonts w:asciiTheme="minorHAnsi" w:hAnsiTheme="minorHAnsi"/>
        </w:rPr>
        <w:t xml:space="preserve">If you need any assistance, please </w:t>
      </w:r>
      <w:r w:rsidRPr="00F260C3">
        <w:rPr>
          <w:rFonts w:asciiTheme="minorHAnsi" w:hAnsiTheme="minorHAnsi"/>
        </w:rPr>
        <w:t>contact: </w:t>
      </w:r>
      <w:hyperlink r:id="rId31" w:history="1">
        <w:r w:rsidRPr="0091720B">
          <w:rPr>
            <w:rStyle w:val="Hyperlink"/>
          </w:rPr>
          <w:t>credentials@dataonthespot.com</w:t>
        </w:r>
      </w:hyperlink>
      <w:r>
        <w:rPr>
          <w:rFonts w:asciiTheme="minorHAnsi" w:hAnsiTheme="minorHAnsi" w:cs="Tahoma"/>
        </w:rPr>
        <w:t xml:space="preserve">. </w:t>
      </w:r>
    </w:p>
    <w:p w14:paraId="1CC7DE9C"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p>
    <w:p w14:paraId="3AB3BCC5" w14:textId="77777777" w:rsidR="00D02F44"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r w:rsidRPr="00320988">
        <w:rPr>
          <w:rFonts w:asciiTheme="minorHAnsi" w:hAnsiTheme="minorHAnsi"/>
        </w:rPr>
        <w:t>To vote, please visit:</w:t>
      </w:r>
      <w:r w:rsidRPr="00560CA5">
        <w:rPr>
          <w:rFonts w:asciiTheme="minorHAnsi" w:hAnsiTheme="minorHAnsi"/>
        </w:rPr>
        <w:t xml:space="preserve"> </w:t>
      </w:r>
      <w:hyperlink r:id="rId32" w:history="1">
        <w:r w:rsidRPr="0091720B">
          <w:rPr>
            <w:rStyle w:val="Hyperlink"/>
          </w:rPr>
          <w:t>https://www.dataonthespot.app/</w:t>
        </w:r>
      </w:hyperlink>
      <w:r>
        <w:rPr>
          <w:rFonts w:asciiTheme="minorHAnsi" w:hAnsiTheme="minorHAnsi"/>
        </w:rPr>
        <w:t xml:space="preserve">. </w:t>
      </w:r>
      <w:r>
        <w:br/>
      </w:r>
      <w:r>
        <w:br/>
      </w:r>
      <w:r w:rsidRPr="00280CA5">
        <w:rPr>
          <w:rFonts w:asciiTheme="minorHAnsi" w:hAnsiTheme="minorHAnsi"/>
        </w:rPr>
        <w:t>Then enter:</w:t>
      </w:r>
      <w:r>
        <w:br/>
      </w:r>
      <w:r>
        <w:rPr>
          <w:rFonts w:asciiTheme="minorHAnsi" w:hAnsiTheme="minorHAnsi"/>
        </w:rPr>
        <w:t>Registered email</w:t>
      </w:r>
      <w:r w:rsidRPr="00280CA5">
        <w:rPr>
          <w:rFonts w:asciiTheme="minorHAnsi" w:hAnsiTheme="minorHAnsi"/>
        </w:rPr>
        <w:t xml:space="preserve"> - *******</w:t>
      </w:r>
      <w:r>
        <w:br/>
      </w:r>
      <w:r w:rsidRPr="00280CA5">
        <w:rPr>
          <w:rFonts w:asciiTheme="minorHAnsi" w:hAnsiTheme="minorHAnsi"/>
        </w:rPr>
        <w:t>Password - *******</w:t>
      </w:r>
      <w:r>
        <w:br/>
      </w:r>
      <w:r>
        <w:br/>
      </w:r>
      <w:r w:rsidRPr="00280CA5">
        <w:rPr>
          <w:rFonts w:asciiTheme="minorHAnsi" w:hAnsiTheme="minorHAnsi"/>
        </w:rPr>
        <w:t xml:space="preserve">Please note that these are only the voting credentials. Further information will be sent out by Alberta Municipalities </w:t>
      </w:r>
      <w:r>
        <w:rPr>
          <w:rFonts w:asciiTheme="minorHAnsi" w:hAnsiTheme="minorHAnsi"/>
        </w:rPr>
        <w:t>prior to Convention</w:t>
      </w:r>
      <w:r w:rsidRPr="00280CA5">
        <w:rPr>
          <w:rFonts w:asciiTheme="minorHAnsi" w:hAnsiTheme="minorHAnsi"/>
        </w:rPr>
        <w:t>.</w:t>
      </w:r>
    </w:p>
    <w:p w14:paraId="1C5DB0F4"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p>
    <w:p w14:paraId="515A3CE2" w14:textId="77777777" w:rsidR="00D02F44" w:rsidRPr="00280CA5" w:rsidRDefault="00D02F44" w:rsidP="00D02F44">
      <w:pPr>
        <w:pStyle w:val="NormalWeb"/>
        <w:pBdr>
          <w:top w:val="single" w:sz="4" w:space="1" w:color="auto"/>
          <w:left w:val="single" w:sz="4" w:space="4" w:color="auto"/>
          <w:bottom w:val="single" w:sz="4" w:space="1" w:color="auto"/>
          <w:right w:val="single" w:sz="4" w:space="4" w:color="auto"/>
        </w:pBdr>
        <w:spacing w:before="0" w:beforeAutospacing="0" w:after="0" w:afterAutospacing="0"/>
        <w:rPr>
          <w:rFonts w:asciiTheme="minorHAnsi" w:hAnsiTheme="minorHAnsi"/>
        </w:rPr>
      </w:pPr>
      <w:r w:rsidRPr="00280CA5">
        <w:rPr>
          <w:rFonts w:asciiTheme="minorHAnsi" w:hAnsiTheme="minorHAnsi"/>
        </w:rPr>
        <w:t>Regards,</w:t>
      </w:r>
      <w:r w:rsidRPr="00280CA5">
        <w:rPr>
          <w:rFonts w:asciiTheme="minorHAnsi" w:hAnsiTheme="minorHAnsi"/>
        </w:rPr>
        <w:br/>
        <w:t xml:space="preserve">Alberta Municipalities </w:t>
      </w:r>
    </w:p>
    <w:p w14:paraId="0DDE8571" w14:textId="77777777" w:rsidR="00D02F44" w:rsidRDefault="00D02F44" w:rsidP="00D02F44">
      <w:pPr>
        <w:rPr>
          <w:rFonts w:cs="Tahoma"/>
        </w:rPr>
      </w:pPr>
    </w:p>
    <w:p w14:paraId="7D19E861" w14:textId="5C0DDE0D" w:rsidR="00D02F44" w:rsidRDefault="00D02F44" w:rsidP="00D02F44">
      <w:pPr>
        <w:rPr>
          <w:rFonts w:cs="Tahoma"/>
        </w:rPr>
      </w:pPr>
      <w:r w:rsidRPr="00A34290">
        <w:rPr>
          <w:rFonts w:cs="Tahoma"/>
        </w:rPr>
        <w:t>When you receive this email from</w:t>
      </w:r>
      <w:r>
        <w:rPr>
          <w:rFonts w:cs="Tahoma"/>
        </w:rPr>
        <w:t xml:space="preserve"> Data on the Spot, </w:t>
      </w:r>
      <w:r w:rsidRPr="00260062">
        <w:rPr>
          <w:rFonts w:cs="Tahoma"/>
        </w:rPr>
        <w:t xml:space="preserve">we ask that you </w:t>
      </w:r>
      <w:r w:rsidRPr="00260062">
        <w:rPr>
          <w:rFonts w:cs="Tahoma"/>
          <w:b/>
          <w:bCs/>
        </w:rPr>
        <w:t>complete the test vote as soon as possible</w:t>
      </w:r>
      <w:r w:rsidRPr="00260062">
        <w:rPr>
          <w:rFonts w:cs="Tahoma"/>
        </w:rPr>
        <w:t xml:space="preserve"> to ensure that your credentials are activated. The same login information will be used during the</w:t>
      </w:r>
      <w:r>
        <w:rPr>
          <w:rFonts w:cs="Tahoma"/>
        </w:rPr>
        <w:t xml:space="preserve"> elections of ABmunis’</w:t>
      </w:r>
      <w:r w:rsidRPr="00260062">
        <w:rPr>
          <w:rFonts w:cs="Tahoma"/>
        </w:rPr>
        <w:t xml:space="preserve"> Board of Director</w:t>
      </w:r>
      <w:r>
        <w:rPr>
          <w:rFonts w:cs="Tahoma"/>
        </w:rPr>
        <w:t>s</w:t>
      </w:r>
      <w:r w:rsidRPr="00260062">
        <w:rPr>
          <w:rFonts w:cs="Tahoma"/>
        </w:rPr>
        <w:t>.</w:t>
      </w:r>
    </w:p>
    <w:p w14:paraId="4BAA20E9" w14:textId="77777777" w:rsidR="001B4757" w:rsidRDefault="001B4757" w:rsidP="00D02F44">
      <w:pPr>
        <w:rPr>
          <w:rFonts w:cs="Tahoma"/>
        </w:rPr>
      </w:pPr>
    </w:p>
    <w:p w14:paraId="53003D47" w14:textId="5BEEB1C1" w:rsidR="006F180C" w:rsidRDefault="00D02F44" w:rsidP="00D02F44">
      <w:r>
        <w:rPr>
          <w:rFonts w:cs="Tahoma"/>
          <w:b/>
          <w:bCs/>
        </w:rPr>
        <w:t xml:space="preserve">If you </w:t>
      </w:r>
      <w:r w:rsidR="004E1139">
        <w:rPr>
          <w:rFonts w:cs="Tahoma"/>
          <w:b/>
          <w:bCs/>
        </w:rPr>
        <w:t>do</w:t>
      </w:r>
      <w:r>
        <w:rPr>
          <w:rFonts w:cs="Tahoma"/>
          <w:b/>
          <w:bCs/>
        </w:rPr>
        <w:t xml:space="preserve"> not receive an email from Data on the Spot on the Spot by </w:t>
      </w:r>
      <w:r w:rsidR="00985EF1">
        <w:rPr>
          <w:rFonts w:cs="Tahoma"/>
          <w:b/>
          <w:bCs/>
        </w:rPr>
        <w:t>September 18, 2026</w:t>
      </w:r>
      <w:r w:rsidRPr="00C700B9">
        <w:rPr>
          <w:rFonts w:cs="Tahoma"/>
        </w:rPr>
        <w:t>, please check your</w:t>
      </w:r>
      <w:r>
        <w:rPr>
          <w:rFonts w:cs="Tahoma"/>
        </w:rPr>
        <w:t xml:space="preserve"> email’s</w:t>
      </w:r>
      <w:r w:rsidRPr="00C700B9">
        <w:rPr>
          <w:rFonts w:cs="Tahoma"/>
        </w:rPr>
        <w:t xml:space="preserve"> junk folder </w:t>
      </w:r>
      <w:r>
        <w:rPr>
          <w:rFonts w:cs="Tahoma"/>
        </w:rPr>
        <w:t xml:space="preserve">first </w:t>
      </w:r>
      <w:r w:rsidRPr="00C700B9">
        <w:rPr>
          <w:rFonts w:cs="Tahoma"/>
        </w:rPr>
        <w:t>and</w:t>
      </w:r>
      <w:r>
        <w:rPr>
          <w:rFonts w:cs="Tahoma"/>
        </w:rPr>
        <w:t xml:space="preserve"> then</w:t>
      </w:r>
      <w:r w:rsidRPr="00C700B9">
        <w:rPr>
          <w:rFonts w:cs="Tahoma"/>
        </w:rPr>
        <w:t xml:space="preserve"> email</w:t>
      </w:r>
      <w:r>
        <w:rPr>
          <w:rFonts w:cs="Tahoma"/>
          <w:b/>
          <w:bCs/>
        </w:rPr>
        <w:t xml:space="preserve"> </w:t>
      </w:r>
      <w:hyperlink r:id="rId33" w:history="1">
        <w:r w:rsidRPr="000A41A3">
          <w:rPr>
            <w:rStyle w:val="Hyperlink"/>
            <w:rFonts w:cs="Tahoma"/>
          </w:rPr>
          <w:t>credentials@dataonthespot.com</w:t>
        </w:r>
      </w:hyperlink>
      <w:r>
        <w:t xml:space="preserve"> with your name and municipality. </w:t>
      </w:r>
    </w:p>
    <w:p w14:paraId="0D44D0D6" w14:textId="4B3BAB6D" w:rsidR="00D02F44" w:rsidRPr="00260062" w:rsidRDefault="006F180C" w:rsidP="00D02F44">
      <w:pPr>
        <w:rPr>
          <w:rFonts w:cs="Tahoma"/>
          <w:b/>
          <w:bCs/>
        </w:rPr>
      </w:pPr>
      <w:r>
        <w:rPr>
          <w:rFonts w:cs="Tahoma"/>
          <w:b/>
          <w:bCs/>
        </w:rPr>
        <w:lastRenderedPageBreak/>
        <w:t>B</w:t>
      </w:r>
      <w:r w:rsidR="00D02F44" w:rsidRPr="00260062">
        <w:rPr>
          <w:rFonts w:cs="Tahoma"/>
          <w:b/>
          <w:bCs/>
        </w:rPr>
        <w:t>ring an electronic device to vote</w:t>
      </w:r>
    </w:p>
    <w:p w14:paraId="240C5140" w14:textId="5E685E46" w:rsidR="00D02F44" w:rsidRDefault="00D02F44" w:rsidP="00D02F44">
      <w:pPr>
        <w:rPr>
          <w:rFonts w:cs="Tahoma"/>
        </w:rPr>
      </w:pPr>
      <w:r>
        <w:rPr>
          <w:rFonts w:cs="Tahoma"/>
        </w:rPr>
        <w:t xml:space="preserve">Bring a laptop, smartphone, or other device that is internet enabled to the </w:t>
      </w:r>
      <w:r w:rsidR="003C5933">
        <w:rPr>
          <w:rFonts w:cs="Tahoma"/>
        </w:rPr>
        <w:t>r</w:t>
      </w:r>
      <w:r>
        <w:rPr>
          <w:rFonts w:cs="Tahoma"/>
        </w:rPr>
        <w:t xml:space="preserve">esolution </w:t>
      </w:r>
      <w:r w:rsidR="003C5933">
        <w:rPr>
          <w:rFonts w:cs="Tahoma"/>
        </w:rPr>
        <w:t>s</w:t>
      </w:r>
      <w:r>
        <w:rPr>
          <w:rFonts w:cs="Tahoma"/>
        </w:rPr>
        <w:t>ession. Y</w:t>
      </w:r>
      <w:r w:rsidRPr="00A34290">
        <w:rPr>
          <w:rFonts w:cs="Tahoma"/>
        </w:rPr>
        <w:t xml:space="preserve">ou will be asked to log in to the </w:t>
      </w:r>
      <w:r>
        <w:rPr>
          <w:rFonts w:cs="Tahoma"/>
        </w:rPr>
        <w:t xml:space="preserve">Data on the Spot </w:t>
      </w:r>
      <w:r w:rsidRPr="00A34290">
        <w:rPr>
          <w:rFonts w:cs="Tahoma"/>
        </w:rPr>
        <w:t>website</w:t>
      </w:r>
      <w:r>
        <w:rPr>
          <w:rFonts w:cs="Tahoma"/>
        </w:rPr>
        <w:t xml:space="preserve"> to vote</w:t>
      </w:r>
      <w:r w:rsidRPr="00A34290">
        <w:rPr>
          <w:rFonts w:cs="Tahoma"/>
        </w:rPr>
        <w:t xml:space="preserve">. </w:t>
      </w:r>
      <w:r>
        <w:rPr>
          <w:rFonts w:cs="Tahoma"/>
        </w:rPr>
        <w:t xml:space="preserve">When instructed by the Resolution Session Chair, you will follow the steps on your device to vote. </w:t>
      </w:r>
      <w:r w:rsidRPr="00A34290">
        <w:rPr>
          <w:rFonts w:cs="Tahoma"/>
        </w:rPr>
        <w:t xml:space="preserve">After you have cast your vote, you will receive confirmation that your vote has been counted. Once the vote result is posted, we will move </w:t>
      </w:r>
      <w:r>
        <w:rPr>
          <w:rFonts w:cs="Tahoma"/>
        </w:rPr>
        <w:t>on to</w:t>
      </w:r>
      <w:r w:rsidRPr="00A34290">
        <w:rPr>
          <w:rFonts w:cs="Tahoma"/>
        </w:rPr>
        <w:t xml:space="preserve"> the next resolution.</w:t>
      </w:r>
    </w:p>
    <w:p w14:paraId="0795BDE0" w14:textId="77777777" w:rsidR="00D02F44" w:rsidRPr="00A34290" w:rsidRDefault="00D02F44" w:rsidP="00D02F44">
      <w:pPr>
        <w:rPr>
          <w:rFonts w:cs="Tahoma"/>
        </w:rPr>
      </w:pPr>
    </w:p>
    <w:p w14:paraId="16A1E1A4" w14:textId="77777777" w:rsidR="00D02F44" w:rsidRDefault="00D02F44" w:rsidP="00D02F44">
      <w:r>
        <w:rPr>
          <w:rFonts w:cs="Tahoma"/>
        </w:rPr>
        <w:t xml:space="preserve">If you have any questions about this process, please contact </w:t>
      </w:r>
      <w:hyperlink r:id="rId34" w:history="1">
        <w:r w:rsidRPr="00B10E3A">
          <w:rPr>
            <w:rStyle w:val="Hyperlink"/>
            <w:rFonts w:cs="Tahoma"/>
          </w:rPr>
          <w:t>resolutions@abmunis.ca</w:t>
        </w:r>
      </w:hyperlink>
      <w:r>
        <w:rPr>
          <w:rFonts w:cs="Tahoma"/>
        </w:rPr>
        <w:t>.</w:t>
      </w:r>
    </w:p>
    <w:p w14:paraId="5B5A0AF2" w14:textId="77777777" w:rsidR="00D02F44" w:rsidRDefault="00D02F44" w:rsidP="00D02F44"/>
    <w:p w14:paraId="72401FCE" w14:textId="77777777" w:rsidR="00D02F44" w:rsidRDefault="00D02F44" w:rsidP="00D02F44">
      <w:pPr>
        <w:pStyle w:val="Heading2"/>
      </w:pPr>
      <w:bookmarkStart w:id="16" w:name="_Toc208488773"/>
      <w:bookmarkStart w:id="17" w:name="_Toc235426311"/>
      <w:bookmarkStart w:id="18" w:name="_Toc236125094"/>
      <w:bookmarkStart w:id="19" w:name="_Toc171711801"/>
      <w:bookmarkStart w:id="20" w:name="_Toc173147291"/>
      <w:r>
        <w:t>What happens after members adopt a resolution?</w:t>
      </w:r>
      <w:bookmarkEnd w:id="16"/>
      <w:bookmarkEnd w:id="17"/>
      <w:bookmarkEnd w:id="18"/>
    </w:p>
    <w:p w14:paraId="21111288" w14:textId="77777777" w:rsidR="00D02F44" w:rsidRDefault="00D02F44" w:rsidP="00D02F44">
      <w:r>
        <w:rPr>
          <w:noProof/>
        </w:rPr>
        <w:drawing>
          <wp:inline distT="0" distB="0" distL="0" distR="0" wp14:anchorId="75120D0C" wp14:editId="2A2F3FAA">
            <wp:extent cx="6858000" cy="4924425"/>
            <wp:effectExtent l="19050" t="0" r="38100" b="0"/>
            <wp:docPr id="871778162" name="Diagram 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5" r:lo="rId36" r:qs="rId37" r:cs="rId38"/>
              </a:graphicData>
            </a:graphic>
          </wp:inline>
        </w:drawing>
      </w:r>
    </w:p>
    <w:p w14:paraId="2700A614" w14:textId="77777777" w:rsidR="00D02F44" w:rsidRPr="007617CD" w:rsidRDefault="00D02F44" w:rsidP="00D02F44"/>
    <w:p w14:paraId="5EF0095B" w14:textId="77777777" w:rsidR="00D02F44" w:rsidRDefault="00D02F44" w:rsidP="00D02F44">
      <w:pPr>
        <w:rPr>
          <w:rFonts w:eastAsiaTheme="majorEastAsia" w:cstheme="majorBidi"/>
          <w:i/>
          <w:color w:val="FDB813" w:themeColor="accent2"/>
          <w:sz w:val="42"/>
          <w:szCs w:val="26"/>
        </w:rPr>
      </w:pPr>
      <w:r>
        <w:br w:type="page"/>
      </w:r>
    </w:p>
    <w:p w14:paraId="39A3DBD3" w14:textId="77777777" w:rsidR="00D02F44" w:rsidRDefault="00D02F44" w:rsidP="00D02F44">
      <w:pPr>
        <w:pStyle w:val="Heading2"/>
      </w:pPr>
      <w:bookmarkStart w:id="21" w:name="_Toc208488774"/>
      <w:bookmarkStart w:id="22" w:name="_Toc235426312"/>
      <w:bookmarkStart w:id="23" w:name="_Toc236125095"/>
      <w:r>
        <w:lastRenderedPageBreak/>
        <w:t>Are some resolutions given more priority?</w:t>
      </w:r>
      <w:bookmarkEnd w:id="21"/>
      <w:bookmarkEnd w:id="22"/>
      <w:bookmarkEnd w:id="23"/>
    </w:p>
    <w:p w14:paraId="5E34F97A" w14:textId="77777777" w:rsidR="00D02F44" w:rsidRPr="00640D92" w:rsidRDefault="00D02F44" w:rsidP="00D02F44">
      <w:pPr>
        <w:rPr>
          <w:sz w:val="16"/>
          <w:szCs w:val="16"/>
        </w:rPr>
      </w:pPr>
    </w:p>
    <w:p w14:paraId="3153B6A1" w14:textId="77777777" w:rsidR="00D02F44" w:rsidRDefault="00D02F44" w:rsidP="00D02F44">
      <w:r>
        <w:t xml:space="preserve">Yes. ABmunis assigns a low, medium, or high priority to each resolution based on the criteria in our </w:t>
      </w:r>
      <w:hyperlink r:id="rId40" w:history="1">
        <w:r w:rsidRPr="00166F0A">
          <w:rPr>
            <w:rStyle w:val="Hyperlink"/>
          </w:rPr>
          <w:t>Advocacy Prioritization Policy</w:t>
        </w:r>
      </w:hyperlink>
      <w:r>
        <w:t xml:space="preserve">. The priority level assigned to a resolution will determine the level of effort ABmunis takes to advocate on the issue. </w:t>
      </w:r>
    </w:p>
    <w:p w14:paraId="73921B3F" w14:textId="77777777" w:rsidR="00D02F44" w:rsidRDefault="00D02F44" w:rsidP="00D02F44"/>
    <w:tbl>
      <w:tblPr>
        <w:tblStyle w:val="TableGrid"/>
        <w:tblW w:w="0" w:type="auto"/>
        <w:jc w:val="center"/>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52"/>
        <w:gridCol w:w="1152"/>
        <w:gridCol w:w="288"/>
        <w:gridCol w:w="1152"/>
        <w:gridCol w:w="288"/>
        <w:gridCol w:w="1152"/>
      </w:tblGrid>
      <w:tr w:rsidR="00D02F44" w14:paraId="4037B334" w14:textId="77777777">
        <w:trPr>
          <w:jc w:val="center"/>
        </w:trPr>
        <w:tc>
          <w:tcPr>
            <w:tcW w:w="4752" w:type="dxa"/>
            <w:tcBorders>
              <w:right w:val="single" w:sz="4" w:space="0" w:color="FDB813" w:themeColor="accent2"/>
            </w:tcBorders>
          </w:tcPr>
          <w:p w14:paraId="472C3B25" w14:textId="77777777" w:rsidR="00D02F44" w:rsidRPr="00591FAF" w:rsidRDefault="00D02F44">
            <w:pPr>
              <w:rPr>
                <w:b/>
                <w:bCs/>
              </w:rPr>
            </w:pPr>
            <w:r w:rsidRPr="00591FAF">
              <w:rPr>
                <w:b/>
                <w:bCs/>
              </w:rPr>
              <w:t>ABmunis’ Actions</w:t>
            </w:r>
          </w:p>
        </w:tc>
        <w:tc>
          <w:tcPr>
            <w:tcW w:w="1152" w:type="dxa"/>
            <w:tcBorders>
              <w:top w:val="single" w:sz="4" w:space="0" w:color="FDB813" w:themeColor="accent2"/>
              <w:left w:val="single" w:sz="4" w:space="0" w:color="FDB813" w:themeColor="accent2"/>
              <w:right w:val="single" w:sz="4" w:space="0" w:color="FDB813" w:themeColor="accent2"/>
            </w:tcBorders>
            <w:shd w:val="clear" w:color="auto" w:fill="FDB813" w:themeFill="accent2"/>
          </w:tcPr>
          <w:p w14:paraId="06E5CCA4" w14:textId="77777777" w:rsidR="00D02F44" w:rsidRPr="00591FAF" w:rsidRDefault="00D02F44">
            <w:pPr>
              <w:jc w:val="center"/>
              <w:rPr>
                <w:b/>
                <w:bCs/>
              </w:rPr>
            </w:pPr>
            <w:r w:rsidRPr="00591FAF">
              <w:rPr>
                <w:b/>
                <w:bCs/>
              </w:rPr>
              <w:t>Low Priority</w:t>
            </w:r>
          </w:p>
        </w:tc>
        <w:tc>
          <w:tcPr>
            <w:tcW w:w="288" w:type="dxa"/>
            <w:tcBorders>
              <w:left w:val="single" w:sz="4" w:space="0" w:color="FDB813" w:themeColor="accent2"/>
              <w:right w:val="single" w:sz="4" w:space="0" w:color="009EBF" w:themeColor="accent1"/>
            </w:tcBorders>
          </w:tcPr>
          <w:p w14:paraId="38E86D05" w14:textId="77777777" w:rsidR="00D02F44" w:rsidRPr="00591FAF" w:rsidRDefault="00D02F44">
            <w:pPr>
              <w:jc w:val="center"/>
              <w:rPr>
                <w:b/>
                <w:bCs/>
              </w:rPr>
            </w:pPr>
          </w:p>
        </w:tc>
        <w:tc>
          <w:tcPr>
            <w:tcW w:w="1152" w:type="dxa"/>
            <w:tcBorders>
              <w:top w:val="single" w:sz="4" w:space="0" w:color="009EBF" w:themeColor="accent1"/>
              <w:left w:val="single" w:sz="4" w:space="0" w:color="009EBF" w:themeColor="accent1"/>
              <w:right w:val="single" w:sz="4" w:space="0" w:color="009EBF" w:themeColor="accent1"/>
            </w:tcBorders>
            <w:shd w:val="clear" w:color="auto" w:fill="009EBF" w:themeFill="accent1"/>
          </w:tcPr>
          <w:p w14:paraId="47AB308F" w14:textId="77777777" w:rsidR="00D02F44" w:rsidRPr="00591FAF" w:rsidRDefault="00D02F44">
            <w:pPr>
              <w:jc w:val="center"/>
              <w:rPr>
                <w:b/>
                <w:bCs/>
              </w:rPr>
            </w:pPr>
            <w:r w:rsidRPr="00591FAF">
              <w:rPr>
                <w:b/>
                <w:bCs/>
                <w:color w:val="FFFFFF" w:themeColor="background1"/>
              </w:rPr>
              <w:t>Medium Priority*</w:t>
            </w:r>
          </w:p>
        </w:tc>
        <w:tc>
          <w:tcPr>
            <w:tcW w:w="288" w:type="dxa"/>
            <w:tcBorders>
              <w:left w:val="single" w:sz="4" w:space="0" w:color="009EBF" w:themeColor="accent1"/>
              <w:right w:val="single" w:sz="4" w:space="0" w:color="71BF49" w:themeColor="accent5"/>
            </w:tcBorders>
          </w:tcPr>
          <w:p w14:paraId="0D72AC54" w14:textId="77777777" w:rsidR="00D02F44" w:rsidRPr="00591FAF" w:rsidRDefault="00D02F44">
            <w:pPr>
              <w:jc w:val="center"/>
              <w:rPr>
                <w:b/>
                <w:bCs/>
              </w:rPr>
            </w:pPr>
          </w:p>
        </w:tc>
        <w:tc>
          <w:tcPr>
            <w:tcW w:w="1152" w:type="dxa"/>
            <w:tcBorders>
              <w:top w:val="single" w:sz="4" w:space="0" w:color="71BF49" w:themeColor="accent5"/>
              <w:left w:val="single" w:sz="4" w:space="0" w:color="71BF49" w:themeColor="accent5"/>
              <w:right w:val="single" w:sz="4" w:space="0" w:color="71BF49" w:themeColor="accent5"/>
            </w:tcBorders>
            <w:shd w:val="clear" w:color="auto" w:fill="71BF49" w:themeFill="accent5"/>
          </w:tcPr>
          <w:p w14:paraId="0349C5D8" w14:textId="77777777" w:rsidR="00D02F44" w:rsidRPr="00591FAF" w:rsidRDefault="00D02F44">
            <w:pPr>
              <w:jc w:val="center"/>
              <w:rPr>
                <w:b/>
                <w:bCs/>
              </w:rPr>
            </w:pPr>
            <w:r w:rsidRPr="00591FAF">
              <w:rPr>
                <w:b/>
                <w:bCs/>
                <w:color w:val="FFFFFF" w:themeColor="background1"/>
              </w:rPr>
              <w:t>High Priority*</w:t>
            </w:r>
          </w:p>
        </w:tc>
      </w:tr>
      <w:tr w:rsidR="00D02F44" w14:paraId="7B278224" w14:textId="77777777">
        <w:trPr>
          <w:trHeight w:val="288"/>
          <w:jc w:val="center"/>
        </w:trPr>
        <w:tc>
          <w:tcPr>
            <w:tcW w:w="4752" w:type="dxa"/>
            <w:tcBorders>
              <w:right w:val="single" w:sz="4" w:space="0" w:color="FDB813" w:themeColor="accent2"/>
            </w:tcBorders>
            <w:vAlign w:val="center"/>
          </w:tcPr>
          <w:p w14:paraId="33E2B387" w14:textId="77777777" w:rsidR="00D02F44" w:rsidRDefault="00D02F44">
            <w:r>
              <w:t>Send a letter(s)</w:t>
            </w:r>
          </w:p>
        </w:tc>
        <w:tc>
          <w:tcPr>
            <w:tcW w:w="1152" w:type="dxa"/>
            <w:tcBorders>
              <w:left w:val="single" w:sz="4" w:space="0" w:color="FDB813" w:themeColor="accent2"/>
              <w:right w:val="single" w:sz="4" w:space="0" w:color="FDB813" w:themeColor="accent2"/>
            </w:tcBorders>
            <w:vAlign w:val="center"/>
          </w:tcPr>
          <w:p w14:paraId="1B0E0029" w14:textId="77777777" w:rsidR="00D02F44" w:rsidRPr="00591FAF" w:rsidRDefault="00D02F44">
            <w:pPr>
              <w:jc w:val="center"/>
              <w:rPr>
                <w:b/>
                <w:bCs/>
                <w:color w:val="FDB813" w:themeColor="accent2"/>
              </w:rPr>
            </w:pPr>
            <w:r w:rsidRPr="00591FAF">
              <w:rPr>
                <w:rFonts w:ascii="Wingdings 2" w:eastAsia="Wingdings 2" w:hAnsi="Wingdings 2" w:cs="Wingdings 2"/>
                <w:b/>
                <w:color w:val="FDB813" w:themeColor="accent2"/>
              </w:rPr>
              <w:sym w:font="Wingdings 2" w:char="F050"/>
            </w:r>
          </w:p>
        </w:tc>
        <w:tc>
          <w:tcPr>
            <w:tcW w:w="288" w:type="dxa"/>
            <w:tcBorders>
              <w:left w:val="single" w:sz="4" w:space="0" w:color="FDB813" w:themeColor="accent2"/>
              <w:right w:val="single" w:sz="4" w:space="0" w:color="009EBF" w:themeColor="accent1"/>
            </w:tcBorders>
            <w:vAlign w:val="center"/>
          </w:tcPr>
          <w:p w14:paraId="0328EEA1"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4573FC6"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32366BFE"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6CD9D0AE"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72E96460" w14:textId="77777777">
        <w:trPr>
          <w:trHeight w:val="288"/>
          <w:jc w:val="center"/>
        </w:trPr>
        <w:tc>
          <w:tcPr>
            <w:tcW w:w="4752" w:type="dxa"/>
            <w:tcBorders>
              <w:right w:val="single" w:sz="4" w:space="0" w:color="FDB813" w:themeColor="accent2"/>
            </w:tcBorders>
            <w:vAlign w:val="center"/>
          </w:tcPr>
          <w:p w14:paraId="35B8A4AD" w14:textId="77777777" w:rsidR="00D02F44" w:rsidRDefault="00D02F44">
            <w:r>
              <w:t>Monitor outcomes</w:t>
            </w:r>
          </w:p>
        </w:tc>
        <w:tc>
          <w:tcPr>
            <w:tcW w:w="1152" w:type="dxa"/>
            <w:tcBorders>
              <w:left w:val="single" w:sz="4" w:space="0" w:color="FDB813" w:themeColor="accent2"/>
              <w:right w:val="single" w:sz="4" w:space="0" w:color="FDB813" w:themeColor="accent2"/>
            </w:tcBorders>
            <w:vAlign w:val="center"/>
          </w:tcPr>
          <w:p w14:paraId="07925598" w14:textId="77777777" w:rsidR="00D02F44" w:rsidRPr="00591FAF" w:rsidRDefault="00D02F44">
            <w:pPr>
              <w:jc w:val="center"/>
              <w:rPr>
                <w:color w:val="FDB813" w:themeColor="accent2"/>
              </w:rPr>
            </w:pPr>
            <w:r w:rsidRPr="00591FAF">
              <w:rPr>
                <w:rFonts w:ascii="Wingdings 2" w:eastAsia="Wingdings 2" w:hAnsi="Wingdings 2" w:cs="Wingdings 2"/>
                <w:b/>
                <w:color w:val="FDB813" w:themeColor="accent2"/>
              </w:rPr>
              <w:sym w:font="Wingdings 2" w:char="F050"/>
            </w:r>
          </w:p>
        </w:tc>
        <w:tc>
          <w:tcPr>
            <w:tcW w:w="288" w:type="dxa"/>
            <w:tcBorders>
              <w:left w:val="single" w:sz="4" w:space="0" w:color="FDB813" w:themeColor="accent2"/>
              <w:right w:val="single" w:sz="4" w:space="0" w:color="009EBF" w:themeColor="accent1"/>
            </w:tcBorders>
            <w:vAlign w:val="center"/>
          </w:tcPr>
          <w:p w14:paraId="13EA6C68"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234D9080"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71AD333F"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1C93F34C"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14AFC9F0" w14:textId="77777777">
        <w:trPr>
          <w:trHeight w:val="288"/>
          <w:jc w:val="center"/>
        </w:trPr>
        <w:tc>
          <w:tcPr>
            <w:tcW w:w="4752" w:type="dxa"/>
            <w:tcBorders>
              <w:right w:val="single" w:sz="4" w:space="0" w:color="FDB813" w:themeColor="accent2"/>
            </w:tcBorders>
            <w:vAlign w:val="center"/>
          </w:tcPr>
          <w:p w14:paraId="7EBCB8CC" w14:textId="77777777" w:rsidR="00D02F44" w:rsidRDefault="00D02F44">
            <w:r>
              <w:t>Collaborate with other organizations</w:t>
            </w:r>
          </w:p>
        </w:tc>
        <w:tc>
          <w:tcPr>
            <w:tcW w:w="1152" w:type="dxa"/>
            <w:tcBorders>
              <w:left w:val="single" w:sz="4" w:space="0" w:color="FDB813" w:themeColor="accent2"/>
              <w:right w:val="single" w:sz="4" w:space="0" w:color="FDB813" w:themeColor="accent2"/>
            </w:tcBorders>
            <w:vAlign w:val="center"/>
          </w:tcPr>
          <w:p w14:paraId="290A691D"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0F6F52E2"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3CCB574F"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5FE135CF"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5DDA244F"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33B0EF15" w14:textId="77777777">
        <w:trPr>
          <w:trHeight w:val="288"/>
          <w:jc w:val="center"/>
        </w:trPr>
        <w:tc>
          <w:tcPr>
            <w:tcW w:w="4752" w:type="dxa"/>
            <w:tcBorders>
              <w:right w:val="single" w:sz="4" w:space="0" w:color="FDB813" w:themeColor="accent2"/>
            </w:tcBorders>
            <w:vAlign w:val="center"/>
          </w:tcPr>
          <w:p w14:paraId="36E2AA7E" w14:textId="77777777" w:rsidR="00D02F44" w:rsidRDefault="00D02F44">
            <w:r>
              <w:t>Conduct research</w:t>
            </w:r>
          </w:p>
        </w:tc>
        <w:tc>
          <w:tcPr>
            <w:tcW w:w="1152" w:type="dxa"/>
            <w:tcBorders>
              <w:left w:val="single" w:sz="4" w:space="0" w:color="FDB813" w:themeColor="accent2"/>
              <w:right w:val="single" w:sz="4" w:space="0" w:color="FDB813" w:themeColor="accent2"/>
            </w:tcBorders>
            <w:vAlign w:val="center"/>
          </w:tcPr>
          <w:p w14:paraId="30B3875B"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725C70E4"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F63DBEE"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14F9121B"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323844B7"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0484B1AC" w14:textId="77777777">
        <w:trPr>
          <w:trHeight w:val="288"/>
          <w:jc w:val="center"/>
        </w:trPr>
        <w:tc>
          <w:tcPr>
            <w:tcW w:w="4752" w:type="dxa"/>
            <w:tcBorders>
              <w:right w:val="single" w:sz="4" w:space="0" w:color="FDB813" w:themeColor="accent2"/>
            </w:tcBorders>
            <w:vAlign w:val="center"/>
          </w:tcPr>
          <w:p w14:paraId="25D0C0DD" w14:textId="77777777" w:rsidR="00D02F44" w:rsidRDefault="00D02F44">
            <w:r>
              <w:t>Meet with a minister(s) or senior official</w:t>
            </w:r>
          </w:p>
        </w:tc>
        <w:tc>
          <w:tcPr>
            <w:tcW w:w="1152" w:type="dxa"/>
            <w:tcBorders>
              <w:left w:val="single" w:sz="4" w:space="0" w:color="FDB813" w:themeColor="accent2"/>
              <w:right w:val="single" w:sz="4" w:space="0" w:color="FDB813" w:themeColor="accent2"/>
            </w:tcBorders>
            <w:vAlign w:val="center"/>
          </w:tcPr>
          <w:p w14:paraId="548395A8"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571130C9"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4989784B" w14:textId="77777777" w:rsidR="00D02F44" w:rsidRPr="00591FAF" w:rsidRDefault="00D02F44">
            <w:pPr>
              <w:jc w:val="center"/>
              <w:rPr>
                <w:color w:val="009EBF" w:themeColor="accent1"/>
              </w:rPr>
            </w:pPr>
            <w:r w:rsidRPr="00591FAF">
              <w:rPr>
                <w:rFonts w:ascii="Wingdings 2" w:eastAsia="Wingdings 2" w:hAnsi="Wingdings 2" w:cs="Wingdings 2"/>
                <w:b/>
                <w:color w:val="009EBF" w:themeColor="accent1"/>
              </w:rPr>
              <w:sym w:font="Wingdings 2" w:char="F050"/>
            </w:r>
          </w:p>
        </w:tc>
        <w:tc>
          <w:tcPr>
            <w:tcW w:w="288" w:type="dxa"/>
            <w:tcBorders>
              <w:left w:val="single" w:sz="4" w:space="0" w:color="009EBF" w:themeColor="accent1"/>
              <w:right w:val="single" w:sz="4" w:space="0" w:color="71BF49" w:themeColor="accent5"/>
            </w:tcBorders>
            <w:vAlign w:val="center"/>
          </w:tcPr>
          <w:p w14:paraId="39D8B6F4"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49EF8316"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0679C057" w14:textId="77777777">
        <w:trPr>
          <w:trHeight w:val="288"/>
          <w:jc w:val="center"/>
        </w:trPr>
        <w:tc>
          <w:tcPr>
            <w:tcW w:w="4752" w:type="dxa"/>
            <w:tcBorders>
              <w:right w:val="single" w:sz="4" w:space="0" w:color="FDB813" w:themeColor="accent2"/>
            </w:tcBorders>
            <w:vAlign w:val="center"/>
          </w:tcPr>
          <w:p w14:paraId="71A0BC51" w14:textId="77777777" w:rsidR="00D02F44" w:rsidRDefault="00D02F44">
            <w:r>
              <w:t>Strike an ad hoc working group</w:t>
            </w:r>
          </w:p>
        </w:tc>
        <w:tc>
          <w:tcPr>
            <w:tcW w:w="1152" w:type="dxa"/>
            <w:tcBorders>
              <w:left w:val="single" w:sz="4" w:space="0" w:color="FDB813" w:themeColor="accent2"/>
              <w:right w:val="single" w:sz="4" w:space="0" w:color="FDB813" w:themeColor="accent2"/>
            </w:tcBorders>
            <w:vAlign w:val="center"/>
          </w:tcPr>
          <w:p w14:paraId="3E656F67"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546FA58C"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A2ED19C"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512C4123"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29CBB209"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6FA7923A" w14:textId="77777777">
        <w:trPr>
          <w:trHeight w:val="288"/>
          <w:jc w:val="center"/>
        </w:trPr>
        <w:tc>
          <w:tcPr>
            <w:tcW w:w="4752" w:type="dxa"/>
            <w:tcBorders>
              <w:right w:val="single" w:sz="4" w:space="0" w:color="FDB813" w:themeColor="accent2"/>
            </w:tcBorders>
            <w:vAlign w:val="center"/>
          </w:tcPr>
          <w:p w14:paraId="07D47E82" w14:textId="77777777" w:rsidR="00D02F44" w:rsidRDefault="00D02F44">
            <w:r>
              <w:t>Meet with the Premier</w:t>
            </w:r>
          </w:p>
        </w:tc>
        <w:tc>
          <w:tcPr>
            <w:tcW w:w="1152" w:type="dxa"/>
            <w:tcBorders>
              <w:left w:val="single" w:sz="4" w:space="0" w:color="FDB813" w:themeColor="accent2"/>
              <w:right w:val="single" w:sz="4" w:space="0" w:color="FDB813" w:themeColor="accent2"/>
            </w:tcBorders>
            <w:vAlign w:val="center"/>
          </w:tcPr>
          <w:p w14:paraId="7E05FDD7"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46E81F49"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520508DD"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2631DBDB"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61CC24AB"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1DFA2084" w14:textId="77777777">
        <w:trPr>
          <w:trHeight w:val="288"/>
          <w:jc w:val="center"/>
        </w:trPr>
        <w:tc>
          <w:tcPr>
            <w:tcW w:w="4752" w:type="dxa"/>
            <w:tcBorders>
              <w:right w:val="single" w:sz="4" w:space="0" w:color="FDB813" w:themeColor="accent2"/>
            </w:tcBorders>
            <w:vAlign w:val="center"/>
          </w:tcPr>
          <w:p w14:paraId="0AA1C0AC" w14:textId="77777777" w:rsidR="00D02F44" w:rsidRDefault="00D02F44">
            <w:r>
              <w:t>Engage media</w:t>
            </w:r>
          </w:p>
        </w:tc>
        <w:tc>
          <w:tcPr>
            <w:tcW w:w="1152" w:type="dxa"/>
            <w:tcBorders>
              <w:left w:val="single" w:sz="4" w:space="0" w:color="FDB813" w:themeColor="accent2"/>
              <w:right w:val="single" w:sz="4" w:space="0" w:color="FDB813" w:themeColor="accent2"/>
            </w:tcBorders>
            <w:vAlign w:val="center"/>
          </w:tcPr>
          <w:p w14:paraId="7A6934DD"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311DECD6"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64138C9B"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5D05FF5B"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4A223939"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74084BE3" w14:textId="77777777">
        <w:trPr>
          <w:trHeight w:val="288"/>
          <w:jc w:val="center"/>
        </w:trPr>
        <w:tc>
          <w:tcPr>
            <w:tcW w:w="4752" w:type="dxa"/>
            <w:tcBorders>
              <w:right w:val="single" w:sz="4" w:space="0" w:color="FDB813" w:themeColor="accent2"/>
            </w:tcBorders>
            <w:vAlign w:val="center"/>
          </w:tcPr>
          <w:p w14:paraId="1FBE3582" w14:textId="77777777" w:rsidR="00D02F44" w:rsidRDefault="00D02F44">
            <w:r>
              <w:t>Conduct a social media campaign</w:t>
            </w:r>
          </w:p>
        </w:tc>
        <w:tc>
          <w:tcPr>
            <w:tcW w:w="1152" w:type="dxa"/>
            <w:tcBorders>
              <w:left w:val="single" w:sz="4" w:space="0" w:color="FDB813" w:themeColor="accent2"/>
              <w:right w:val="single" w:sz="4" w:space="0" w:color="FDB813" w:themeColor="accent2"/>
            </w:tcBorders>
            <w:vAlign w:val="center"/>
          </w:tcPr>
          <w:p w14:paraId="5F176FA0"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21223E32"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39B8BB50"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7EF6B9E9"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5A471548"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537AE960" w14:textId="77777777">
        <w:trPr>
          <w:trHeight w:val="288"/>
          <w:jc w:val="center"/>
        </w:trPr>
        <w:tc>
          <w:tcPr>
            <w:tcW w:w="4752" w:type="dxa"/>
            <w:tcBorders>
              <w:right w:val="single" w:sz="4" w:space="0" w:color="FDB813" w:themeColor="accent2"/>
            </w:tcBorders>
            <w:vAlign w:val="center"/>
          </w:tcPr>
          <w:p w14:paraId="7D543068" w14:textId="77777777" w:rsidR="00D02F44" w:rsidRDefault="00D02F44">
            <w:r>
              <w:t>Support members to take specific actions</w:t>
            </w:r>
          </w:p>
        </w:tc>
        <w:tc>
          <w:tcPr>
            <w:tcW w:w="1152" w:type="dxa"/>
            <w:tcBorders>
              <w:left w:val="single" w:sz="4" w:space="0" w:color="FDB813" w:themeColor="accent2"/>
              <w:right w:val="single" w:sz="4" w:space="0" w:color="FDB813" w:themeColor="accent2"/>
            </w:tcBorders>
            <w:vAlign w:val="center"/>
          </w:tcPr>
          <w:p w14:paraId="21D20A2F"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11DD5F0E" w14:textId="77777777" w:rsidR="00D02F44" w:rsidRDefault="00D02F44">
            <w:pPr>
              <w:jc w:val="center"/>
            </w:pPr>
          </w:p>
        </w:tc>
        <w:tc>
          <w:tcPr>
            <w:tcW w:w="1152" w:type="dxa"/>
            <w:tcBorders>
              <w:left w:val="single" w:sz="4" w:space="0" w:color="009EBF" w:themeColor="accent1"/>
              <w:right w:val="single" w:sz="4" w:space="0" w:color="009EBF" w:themeColor="accent1"/>
            </w:tcBorders>
            <w:vAlign w:val="center"/>
          </w:tcPr>
          <w:p w14:paraId="7494557A"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79A02EC4" w14:textId="77777777" w:rsidR="00D02F44" w:rsidRDefault="00D02F44">
            <w:pPr>
              <w:jc w:val="center"/>
            </w:pPr>
          </w:p>
        </w:tc>
        <w:tc>
          <w:tcPr>
            <w:tcW w:w="1152" w:type="dxa"/>
            <w:tcBorders>
              <w:left w:val="single" w:sz="4" w:space="0" w:color="71BF49" w:themeColor="accent5"/>
              <w:right w:val="single" w:sz="4" w:space="0" w:color="71BF49" w:themeColor="accent5"/>
            </w:tcBorders>
            <w:vAlign w:val="center"/>
          </w:tcPr>
          <w:p w14:paraId="112F0260"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r w:rsidR="00D02F44" w14:paraId="1EC2A71C" w14:textId="77777777">
        <w:trPr>
          <w:trHeight w:val="288"/>
          <w:jc w:val="center"/>
        </w:trPr>
        <w:tc>
          <w:tcPr>
            <w:tcW w:w="4752" w:type="dxa"/>
            <w:tcBorders>
              <w:right w:val="single" w:sz="4" w:space="0" w:color="FDB813" w:themeColor="accent2"/>
            </w:tcBorders>
            <w:vAlign w:val="center"/>
          </w:tcPr>
          <w:p w14:paraId="2D57F32C" w14:textId="77777777" w:rsidR="00D02F44" w:rsidRDefault="00D02F44">
            <w:r>
              <w:t>Other initiatives</w:t>
            </w:r>
          </w:p>
        </w:tc>
        <w:tc>
          <w:tcPr>
            <w:tcW w:w="1152" w:type="dxa"/>
            <w:tcBorders>
              <w:left w:val="single" w:sz="4" w:space="0" w:color="FDB813" w:themeColor="accent2"/>
              <w:bottom w:val="single" w:sz="4" w:space="0" w:color="FDB813" w:themeColor="accent2"/>
              <w:right w:val="single" w:sz="4" w:space="0" w:color="FDB813" w:themeColor="accent2"/>
            </w:tcBorders>
            <w:vAlign w:val="center"/>
          </w:tcPr>
          <w:p w14:paraId="2218BD06" w14:textId="77777777" w:rsidR="00D02F44" w:rsidRDefault="00D02F44">
            <w:pPr>
              <w:jc w:val="center"/>
            </w:pPr>
          </w:p>
        </w:tc>
        <w:tc>
          <w:tcPr>
            <w:tcW w:w="288" w:type="dxa"/>
            <w:tcBorders>
              <w:left w:val="single" w:sz="4" w:space="0" w:color="FDB813" w:themeColor="accent2"/>
              <w:right w:val="single" w:sz="4" w:space="0" w:color="009EBF" w:themeColor="accent1"/>
            </w:tcBorders>
            <w:vAlign w:val="center"/>
          </w:tcPr>
          <w:p w14:paraId="2A184115" w14:textId="77777777" w:rsidR="00D02F44" w:rsidRDefault="00D02F44">
            <w:pPr>
              <w:jc w:val="center"/>
            </w:pPr>
          </w:p>
        </w:tc>
        <w:tc>
          <w:tcPr>
            <w:tcW w:w="1152" w:type="dxa"/>
            <w:tcBorders>
              <w:left w:val="single" w:sz="4" w:space="0" w:color="009EBF" w:themeColor="accent1"/>
              <w:bottom w:val="single" w:sz="4" w:space="0" w:color="009EBF" w:themeColor="accent1"/>
              <w:right w:val="single" w:sz="4" w:space="0" w:color="009EBF" w:themeColor="accent1"/>
            </w:tcBorders>
            <w:vAlign w:val="center"/>
          </w:tcPr>
          <w:p w14:paraId="7F859B6A" w14:textId="77777777" w:rsidR="00D02F44" w:rsidRDefault="00D02F44">
            <w:pPr>
              <w:jc w:val="center"/>
            </w:pPr>
          </w:p>
        </w:tc>
        <w:tc>
          <w:tcPr>
            <w:tcW w:w="288" w:type="dxa"/>
            <w:tcBorders>
              <w:left w:val="single" w:sz="4" w:space="0" w:color="009EBF" w:themeColor="accent1"/>
              <w:right w:val="single" w:sz="4" w:space="0" w:color="71BF49" w:themeColor="accent5"/>
            </w:tcBorders>
            <w:vAlign w:val="center"/>
          </w:tcPr>
          <w:p w14:paraId="43A83B14" w14:textId="77777777" w:rsidR="00D02F44" w:rsidRDefault="00D02F44">
            <w:pPr>
              <w:jc w:val="center"/>
            </w:pPr>
          </w:p>
        </w:tc>
        <w:tc>
          <w:tcPr>
            <w:tcW w:w="1152" w:type="dxa"/>
            <w:tcBorders>
              <w:left w:val="single" w:sz="4" w:space="0" w:color="71BF49" w:themeColor="accent5"/>
              <w:bottom w:val="single" w:sz="4" w:space="0" w:color="71BF49" w:themeColor="accent5"/>
              <w:right w:val="single" w:sz="4" w:space="0" w:color="71BF49" w:themeColor="accent5"/>
            </w:tcBorders>
            <w:vAlign w:val="center"/>
          </w:tcPr>
          <w:p w14:paraId="27EF34A0" w14:textId="77777777" w:rsidR="00D02F44" w:rsidRPr="00591FAF" w:rsidRDefault="00D02F44">
            <w:pPr>
              <w:jc w:val="center"/>
              <w:rPr>
                <w:color w:val="71BF49" w:themeColor="accent5"/>
              </w:rPr>
            </w:pPr>
            <w:r w:rsidRPr="00591FAF">
              <w:rPr>
                <w:rFonts w:ascii="Wingdings 2" w:eastAsia="Wingdings 2" w:hAnsi="Wingdings 2" w:cs="Wingdings 2"/>
                <w:b/>
                <w:color w:val="71BF49" w:themeColor="accent5"/>
              </w:rPr>
              <w:sym w:font="Wingdings 2" w:char="F050"/>
            </w:r>
          </w:p>
        </w:tc>
      </w:tr>
    </w:tbl>
    <w:p w14:paraId="2C918D81" w14:textId="77777777" w:rsidR="00D02F44" w:rsidRDefault="00D02F44" w:rsidP="00D02F44">
      <w:pPr>
        <w:ind w:firstLine="720"/>
        <w:rPr>
          <w:sz w:val="8"/>
          <w:szCs w:val="8"/>
        </w:rPr>
      </w:pPr>
      <w:r>
        <w:rPr>
          <w:sz w:val="8"/>
          <w:szCs w:val="8"/>
        </w:rPr>
        <w:t xml:space="preserve">             </w:t>
      </w:r>
    </w:p>
    <w:p w14:paraId="66EE4768" w14:textId="77777777" w:rsidR="00D02F44" w:rsidRPr="00591FAF" w:rsidRDefault="00D02F44" w:rsidP="00D02F44">
      <w:pPr>
        <w:ind w:firstLine="720"/>
        <w:rPr>
          <w:sz w:val="16"/>
          <w:szCs w:val="16"/>
        </w:rPr>
      </w:pPr>
      <w:r>
        <w:rPr>
          <w:sz w:val="16"/>
          <w:szCs w:val="16"/>
        </w:rPr>
        <w:t xml:space="preserve">         </w:t>
      </w:r>
      <w:r w:rsidRPr="00591FAF">
        <w:rPr>
          <w:sz w:val="16"/>
          <w:szCs w:val="16"/>
        </w:rPr>
        <w:t>*</w:t>
      </w:r>
      <w:proofErr w:type="gramStart"/>
      <w:r w:rsidRPr="00591FAF">
        <w:rPr>
          <w:sz w:val="16"/>
          <w:szCs w:val="16"/>
        </w:rPr>
        <w:t>may</w:t>
      </w:r>
      <w:proofErr w:type="gramEnd"/>
      <w:r w:rsidRPr="00591FAF">
        <w:rPr>
          <w:sz w:val="16"/>
          <w:szCs w:val="16"/>
        </w:rPr>
        <w:t xml:space="preserve"> involve a combination of the listed actions</w:t>
      </w:r>
    </w:p>
    <w:p w14:paraId="5E364DCD" w14:textId="77777777" w:rsidR="00D02F44" w:rsidRDefault="00D02F44" w:rsidP="00D02F44"/>
    <w:p w14:paraId="64539653" w14:textId="77777777" w:rsidR="00D02F44" w:rsidRDefault="00D02F44" w:rsidP="00D02F44">
      <w:pPr>
        <w:pStyle w:val="Heading2"/>
      </w:pPr>
      <w:bookmarkStart w:id="24" w:name="_Toc208488775"/>
      <w:bookmarkStart w:id="25" w:name="_Toc235426313"/>
      <w:bookmarkStart w:id="26" w:name="_Toc236125096"/>
      <w:r>
        <w:t>Status of previous resolutions</w:t>
      </w:r>
      <w:bookmarkEnd w:id="19"/>
      <w:bookmarkEnd w:id="20"/>
      <w:bookmarkEnd w:id="24"/>
      <w:bookmarkEnd w:id="25"/>
      <w:bookmarkEnd w:id="26"/>
    </w:p>
    <w:p w14:paraId="75BADAB8" w14:textId="77777777" w:rsidR="00D02F44" w:rsidRPr="00640D92" w:rsidRDefault="00D02F44" w:rsidP="00D02F44">
      <w:pPr>
        <w:rPr>
          <w:sz w:val="16"/>
          <w:szCs w:val="16"/>
        </w:rPr>
      </w:pPr>
    </w:p>
    <w:p w14:paraId="1C65CC9E" w14:textId="77777777" w:rsidR="00D02F44" w:rsidRDefault="00D02F44" w:rsidP="00D02F44">
      <w:r>
        <w:t xml:space="preserve">Since 2009, ABmunis has posted all member resolutions in our online </w:t>
      </w:r>
      <w:hyperlink r:id="rId41" w:history="1">
        <w:r>
          <w:rPr>
            <w:rStyle w:val="Hyperlink"/>
          </w:rPr>
          <w:t>Resolutions Library</w:t>
        </w:r>
      </w:hyperlink>
      <w:r>
        <w:t xml:space="preserve">, which shows: </w:t>
      </w:r>
    </w:p>
    <w:p w14:paraId="086781F9" w14:textId="77777777" w:rsidR="00D02F44" w:rsidRDefault="00D02F44" w:rsidP="00D02F44">
      <w:pPr>
        <w:pStyle w:val="ListParagraph"/>
        <w:numPr>
          <w:ilvl w:val="0"/>
          <w:numId w:val="26"/>
        </w:numPr>
      </w:pPr>
      <w:r>
        <w:t xml:space="preserve">the resolution, </w:t>
      </w:r>
    </w:p>
    <w:p w14:paraId="05F1E642" w14:textId="77777777" w:rsidR="00D02F44" w:rsidRDefault="00D02F44" w:rsidP="00D02F44">
      <w:pPr>
        <w:pStyle w:val="ListParagraph"/>
        <w:numPr>
          <w:ilvl w:val="0"/>
          <w:numId w:val="24"/>
        </w:numPr>
        <w:contextualSpacing w:val="0"/>
      </w:pPr>
      <w:r>
        <w:t>the response and any actions by the government,</w:t>
      </w:r>
    </w:p>
    <w:p w14:paraId="2C1B1951" w14:textId="77777777" w:rsidR="00D02F44" w:rsidRDefault="00D02F44" w:rsidP="00D02F44">
      <w:pPr>
        <w:pStyle w:val="ListParagraph"/>
        <w:numPr>
          <w:ilvl w:val="0"/>
          <w:numId w:val="24"/>
        </w:numPr>
        <w:contextualSpacing w:val="0"/>
      </w:pPr>
      <w:r>
        <w:t>ABmunis’ rating on whether the intent of the resolution has been met,</w:t>
      </w:r>
    </w:p>
    <w:p w14:paraId="26A6F9C4" w14:textId="77777777" w:rsidR="00D02F44" w:rsidRDefault="00D02F44" w:rsidP="00D02F44">
      <w:pPr>
        <w:pStyle w:val="ListParagraph"/>
        <w:numPr>
          <w:ilvl w:val="0"/>
          <w:numId w:val="24"/>
        </w:numPr>
        <w:contextualSpacing w:val="0"/>
      </w:pPr>
      <w:r>
        <w:t>ABmunis’ rating on the priority of the issue, and</w:t>
      </w:r>
    </w:p>
    <w:p w14:paraId="6EC896A9" w14:textId="77777777" w:rsidR="00D02F44" w:rsidRDefault="00D02F44" w:rsidP="00D02F44">
      <w:pPr>
        <w:pStyle w:val="ListParagraph"/>
        <w:numPr>
          <w:ilvl w:val="0"/>
          <w:numId w:val="24"/>
        </w:numPr>
        <w:contextualSpacing w:val="0"/>
      </w:pPr>
      <w:r>
        <w:t xml:space="preserve">ABmunis’ actions to advocate for the issue. </w:t>
      </w:r>
    </w:p>
    <w:p w14:paraId="2048D605" w14:textId="77777777" w:rsidR="00D02F44" w:rsidRDefault="00D02F44" w:rsidP="00D02F44"/>
    <w:p w14:paraId="254744C7" w14:textId="77777777" w:rsidR="00D02F44" w:rsidRDefault="00D02F44" w:rsidP="00D02F44">
      <w:r>
        <w:t xml:space="preserve">The status of resolutions can also be viewed through ABmunis’ annual </w:t>
      </w:r>
      <w:hyperlink r:id="rId42" w:history="1">
        <w:r w:rsidRPr="0004314B">
          <w:rPr>
            <w:rStyle w:val="Hyperlink"/>
          </w:rPr>
          <w:t>resolution report cards</w:t>
        </w:r>
      </w:hyperlink>
      <w:r>
        <w:t xml:space="preserve">. </w:t>
      </w:r>
    </w:p>
    <w:p w14:paraId="3A263A4B" w14:textId="77777777" w:rsidR="00D02F44" w:rsidRDefault="00D02F44" w:rsidP="00D02F44"/>
    <w:p w14:paraId="67972B55" w14:textId="77777777" w:rsidR="00D02F44" w:rsidRDefault="00D02F44" w:rsidP="00D02F44">
      <w:pPr>
        <w:pStyle w:val="Heading2"/>
      </w:pPr>
      <w:bookmarkStart w:id="27" w:name="_Toc208488776"/>
      <w:bookmarkStart w:id="28" w:name="_Toc235426314"/>
      <w:bookmarkStart w:id="29" w:name="_Toc236125097"/>
      <w:r>
        <w:t>Tips from past councils</w:t>
      </w:r>
      <w:bookmarkEnd w:id="27"/>
      <w:bookmarkEnd w:id="28"/>
      <w:bookmarkEnd w:id="29"/>
    </w:p>
    <w:p w14:paraId="2D663EC9" w14:textId="77777777" w:rsidR="00D02F44" w:rsidRPr="00640D92" w:rsidRDefault="00D02F44" w:rsidP="00D02F44">
      <w:pPr>
        <w:pStyle w:val="ListParagraph"/>
        <w:rPr>
          <w:sz w:val="16"/>
          <w:szCs w:val="16"/>
        </w:rPr>
      </w:pPr>
    </w:p>
    <w:p w14:paraId="468375DE" w14:textId="77777777" w:rsidR="00D02F44" w:rsidRDefault="00D02F44" w:rsidP="00D02F44">
      <w:pPr>
        <w:pStyle w:val="ListParagraph"/>
        <w:numPr>
          <w:ilvl w:val="0"/>
          <w:numId w:val="25"/>
        </w:numPr>
        <w:ind w:left="360"/>
      </w:pPr>
      <w:r>
        <w:t>When voting on a resolution, consider the following questions:</w:t>
      </w:r>
    </w:p>
    <w:p w14:paraId="3C4D9F1D" w14:textId="77777777" w:rsidR="00D02F44" w:rsidRDefault="00D02F44" w:rsidP="00D02F44">
      <w:pPr>
        <w:pStyle w:val="ListParagraph"/>
        <w:numPr>
          <w:ilvl w:val="1"/>
          <w:numId w:val="25"/>
        </w:numPr>
        <w:ind w:left="1152"/>
      </w:pPr>
      <w:r>
        <w:t>Is this issue important enough that ABmunis should invest its time and resources on the issue?</w:t>
      </w:r>
    </w:p>
    <w:p w14:paraId="08DDF0BB" w14:textId="77777777" w:rsidR="00D02F44" w:rsidRDefault="00D02F44" w:rsidP="00D02F44">
      <w:pPr>
        <w:pStyle w:val="ListParagraph"/>
        <w:numPr>
          <w:ilvl w:val="1"/>
          <w:numId w:val="25"/>
        </w:numPr>
        <w:ind w:left="1152"/>
      </w:pPr>
      <w:r>
        <w:t xml:space="preserve">Is ABmunis the best organization to add value to this issue? </w:t>
      </w:r>
    </w:p>
    <w:p w14:paraId="4568FD91" w14:textId="77777777" w:rsidR="00D02F44" w:rsidRDefault="00D02F44" w:rsidP="00D02F44">
      <w:pPr>
        <w:pStyle w:val="ListParagraph"/>
        <w:numPr>
          <w:ilvl w:val="1"/>
          <w:numId w:val="25"/>
        </w:numPr>
        <w:ind w:left="1152"/>
      </w:pPr>
      <w:r>
        <w:t>If the issue doesn’t apply to my community, can I still support it because municipalities in Alberta will generally benefit if ABmunis is successful in its advocacy?</w:t>
      </w:r>
    </w:p>
    <w:p w14:paraId="67D47007" w14:textId="77777777" w:rsidR="00D02F44" w:rsidRDefault="00D02F44" w:rsidP="00D02F44">
      <w:pPr>
        <w:pStyle w:val="ListParagraph"/>
        <w:numPr>
          <w:ilvl w:val="1"/>
          <w:numId w:val="25"/>
        </w:numPr>
        <w:ind w:left="1152"/>
      </w:pPr>
      <w:r>
        <w:t>Would advocacy on this issue have unintended consequences for municipalities?</w:t>
      </w:r>
    </w:p>
    <w:p w14:paraId="6C4F1931" w14:textId="6FB3705D" w:rsidR="00D02F44" w:rsidRDefault="00D02F44" w:rsidP="42E83850">
      <w:pPr>
        <w:numPr>
          <w:ilvl w:val="0"/>
          <w:numId w:val="25"/>
        </w:numPr>
        <w:ind w:left="360"/>
      </w:pPr>
      <w:r>
        <w:t xml:space="preserve">If you plan to speak to a resolution, take time to practice your remarks to be under 90 seconds so your microphone isn’t cut off during your address. The timer starts as soon as you </w:t>
      </w:r>
      <w:r w:rsidR="00D72DFA">
        <w:t>introduce yourself</w:t>
      </w:r>
      <w:r w:rsidR="006575DA">
        <w:t xml:space="preserve"> at</w:t>
      </w:r>
      <w:r>
        <w:t xml:space="preserve"> the microphone.</w:t>
      </w:r>
    </w:p>
    <w:p w14:paraId="5E8E9CA4" w14:textId="5111A1B9" w:rsidR="005E37B6" w:rsidRPr="002160E4" w:rsidRDefault="00D02F44" w:rsidP="005E37B6">
      <w:pPr>
        <w:pStyle w:val="ListParagraph"/>
        <w:numPr>
          <w:ilvl w:val="0"/>
          <w:numId w:val="25"/>
        </w:numPr>
        <w:ind w:left="360"/>
      </w:pPr>
      <w:r>
        <w:t xml:space="preserve">Each resolution has been brought forward by a council of your peers. If you don’t agree with the resolution, keep an open mind </w:t>
      </w:r>
      <w:r w:rsidR="00D57507">
        <w:t>as</w:t>
      </w:r>
      <w:r>
        <w:t xml:space="preserve"> to why they brought it forward and focus your energy on questioning the policy, without criticizing the council bringing it forward, or the people it impacts.</w:t>
      </w:r>
    </w:p>
    <w:p w14:paraId="01C615F1" w14:textId="77777777" w:rsidR="009A71D0" w:rsidRDefault="009A71D0" w:rsidP="005E37B6">
      <w:pPr>
        <w:sectPr w:rsidR="009A71D0" w:rsidSect="00B4124B">
          <w:footnotePr>
            <w:numRestart w:val="eachSect"/>
          </w:footnotePr>
          <w:pgSz w:w="12240" w:h="15840" w:code="1"/>
          <w:pgMar w:top="720" w:right="720" w:bottom="1080" w:left="720" w:header="709" w:footer="432" w:gutter="0"/>
          <w:pgNumType w:start="1"/>
          <w:cols w:space="708"/>
          <w:titlePg/>
          <w:docGrid w:linePitch="360"/>
        </w:sectPr>
      </w:pPr>
    </w:p>
    <w:tbl>
      <w:tblPr>
        <w:tblW w:w="10427" w:type="dxa"/>
        <w:shd w:val="clear" w:color="auto" w:fill="FDB813" w:themeFill="accent2"/>
        <w:tblLayout w:type="fixed"/>
        <w:tblLook w:val="0600" w:firstRow="0" w:lastRow="0" w:firstColumn="0" w:lastColumn="0" w:noHBand="1" w:noVBand="1"/>
      </w:tblPr>
      <w:tblGrid>
        <w:gridCol w:w="10427"/>
      </w:tblGrid>
      <w:tr w:rsidR="000D1273" w:rsidRPr="002160E4" w14:paraId="6C4C5EBF" w14:textId="77777777" w:rsidTr="007D2CE5">
        <w:trPr>
          <w:trHeight w:val="6088"/>
        </w:trPr>
        <w:tc>
          <w:tcPr>
            <w:tcW w:w="10427" w:type="dxa"/>
            <w:vAlign w:val="bottom"/>
          </w:tcPr>
          <w:p w14:paraId="4D878B29" w14:textId="2504108B" w:rsidR="000D1273" w:rsidRPr="002160E4" w:rsidRDefault="009B69D1" w:rsidP="00632AFF">
            <w:pPr>
              <w:pStyle w:val="Sectionbreak-teal"/>
              <w:ind w:left="0"/>
            </w:pPr>
            <w:r>
              <w:lastRenderedPageBreak/>
              <w:t>2026 resolutions</w:t>
            </w:r>
            <w:r w:rsidR="00012B73" w:rsidRPr="002160E4">
              <w:t xml:space="preserve"> </w:t>
            </w:r>
          </w:p>
        </w:tc>
      </w:tr>
      <w:tr w:rsidR="00EB2D61" w:rsidRPr="002160E4" w14:paraId="1646C154" w14:textId="77777777" w:rsidTr="00F42A59">
        <w:trPr>
          <w:trHeight w:val="6012"/>
        </w:trPr>
        <w:tc>
          <w:tcPr>
            <w:tcW w:w="10427" w:type="dxa"/>
            <w:shd w:val="clear" w:color="auto" w:fill="009EBF" w:themeFill="accent1"/>
          </w:tcPr>
          <w:p w14:paraId="0BAC94EB" w14:textId="76FA3A97" w:rsidR="00EB2D61" w:rsidRPr="00FC0F04" w:rsidRDefault="009B69D1" w:rsidP="00FC0F04">
            <w:pPr>
              <w:pStyle w:val="Heading1"/>
              <w:rPr>
                <w:rFonts w:ascii="Franklin Gothic Heavy" w:hAnsi="Franklin Gothic Heavy"/>
                <w:bCs/>
                <w:color w:val="FFFFFF"/>
                <w:sz w:val="84"/>
              </w:rPr>
            </w:pPr>
            <w:bookmarkStart w:id="30" w:name="_Toc208488777"/>
            <w:bookmarkStart w:id="31" w:name="_Toc236125098"/>
            <w:r w:rsidRPr="00FC0F04">
              <w:rPr>
                <w:rFonts w:ascii="Franklin Gothic Heavy" w:hAnsi="Franklin Gothic Heavy"/>
                <w:bCs/>
                <w:color w:val="FFFFFF"/>
                <w:sz w:val="84"/>
              </w:rPr>
              <w:t xml:space="preserve">Category </w:t>
            </w:r>
            <w:r w:rsidR="00453FE9" w:rsidRPr="00FC0F04">
              <w:rPr>
                <w:rFonts w:ascii="Franklin Gothic Heavy" w:hAnsi="Franklin Gothic Heavy"/>
                <w:bCs/>
                <w:color w:val="FFFFFF"/>
                <w:sz w:val="84"/>
              </w:rPr>
              <w:t>B:</w:t>
            </w:r>
            <w:r w:rsidRPr="00FC0F04">
              <w:rPr>
                <w:rFonts w:ascii="Franklin Gothic Heavy" w:hAnsi="Franklin Gothic Heavy"/>
                <w:bCs/>
                <w:color w:val="FFFFFF"/>
                <w:sz w:val="84"/>
              </w:rPr>
              <w:t xml:space="preserve"> </w:t>
            </w:r>
            <w:r w:rsidR="00505EA2" w:rsidRPr="00FC0F04">
              <w:rPr>
                <w:rFonts w:ascii="Franklin Gothic Heavy" w:hAnsi="Franklin Gothic Heavy"/>
                <w:bCs/>
                <w:color w:val="FFFFFF"/>
                <w:sz w:val="84"/>
              </w:rPr>
              <w:br/>
            </w:r>
            <w:r w:rsidR="00E63DD9" w:rsidRPr="00FC0F04">
              <w:rPr>
                <w:rFonts w:ascii="Franklin Gothic Heavy" w:hAnsi="Franklin Gothic Heavy"/>
                <w:bCs/>
                <w:color w:val="FFFFFF"/>
                <w:sz w:val="84"/>
              </w:rPr>
              <w:t xml:space="preserve">Issues </w:t>
            </w:r>
            <w:r w:rsidR="007D3540" w:rsidRPr="00FC0F04">
              <w:rPr>
                <w:rFonts w:ascii="Franklin Gothic Heavy" w:hAnsi="Franklin Gothic Heavy"/>
                <w:bCs/>
                <w:color w:val="FFFFFF"/>
                <w:sz w:val="84"/>
              </w:rPr>
              <w:t xml:space="preserve">Related </w:t>
            </w:r>
            <w:r w:rsidR="00453FE9" w:rsidRPr="00FC0F04">
              <w:rPr>
                <w:rFonts w:ascii="Franklin Gothic Heavy" w:hAnsi="Franklin Gothic Heavy"/>
                <w:bCs/>
                <w:color w:val="FFFFFF"/>
                <w:sz w:val="84"/>
              </w:rPr>
              <w:t>to ABmunis’ Strategic Initiatives</w:t>
            </w:r>
            <w:bookmarkEnd w:id="30"/>
            <w:bookmarkEnd w:id="31"/>
          </w:p>
        </w:tc>
      </w:tr>
    </w:tbl>
    <w:p w14:paraId="5C4C4C49" w14:textId="77777777" w:rsidR="006B0338" w:rsidRDefault="006B0338" w:rsidP="0080000B"/>
    <w:p w14:paraId="7ABF8EA5" w14:textId="77777777" w:rsidR="003542C6" w:rsidRDefault="003542C6" w:rsidP="00F42A59">
      <w:pPr>
        <w:sectPr w:rsidR="003542C6" w:rsidSect="00F440EF">
          <w:footnotePr>
            <w:numRestart w:val="eachSect"/>
          </w:footnotePr>
          <w:pgSz w:w="12240" w:h="15840" w:code="1"/>
          <w:pgMar w:top="720" w:right="720" w:bottom="1080" w:left="720" w:header="709" w:footer="432" w:gutter="0"/>
          <w:cols w:space="708"/>
          <w:titlePg/>
          <w:docGrid w:linePitch="360"/>
        </w:sectPr>
      </w:pPr>
    </w:p>
    <w:p w14:paraId="1BDAF237" w14:textId="761779E9" w:rsidR="00161468" w:rsidRPr="00F42A59" w:rsidRDefault="00161468" w:rsidP="00AE2350">
      <w:pPr>
        <w:pStyle w:val="Heading2"/>
        <w:rPr>
          <w:rFonts w:asciiTheme="majorHAnsi" w:hAnsiTheme="majorHAnsi"/>
          <w:i w:val="0"/>
          <w:color w:val="auto"/>
          <w:sz w:val="26"/>
        </w:rPr>
      </w:pPr>
      <w:bookmarkStart w:id="32" w:name="_Toc236125099"/>
      <w:r w:rsidRPr="00F42A59">
        <w:rPr>
          <w:rFonts w:asciiTheme="majorHAnsi" w:hAnsiTheme="majorHAnsi"/>
          <w:i w:val="0"/>
          <w:color w:val="auto"/>
          <w:sz w:val="26"/>
        </w:rPr>
        <w:lastRenderedPageBreak/>
        <w:t>B1: Balancing Incentives Between Locum and Community-Based Physicians</w:t>
      </w:r>
      <w:r w:rsidRPr="00F42A59">
        <w:rPr>
          <w:rFonts w:asciiTheme="majorHAnsi" w:eastAsia="Times New Roman" w:hAnsiTheme="majorHAnsi" w:cs="Segoe UI"/>
          <w:i w:val="0"/>
          <w:color w:val="auto"/>
          <w:sz w:val="26"/>
          <w:lang w:eastAsia="en-CA"/>
        </w:rPr>
        <w:t xml:space="preserve"> &amp; Other Healthcare Workers </w:t>
      </w:r>
      <w:r w:rsidRPr="00F42A59">
        <w:rPr>
          <w:rFonts w:asciiTheme="majorHAnsi" w:hAnsiTheme="majorHAnsi"/>
          <w:i w:val="0"/>
          <w:color w:val="auto"/>
          <w:sz w:val="26"/>
        </w:rPr>
        <w:t>to Support Family Practice</w:t>
      </w:r>
      <w:bookmarkEnd w:id="32"/>
    </w:p>
    <w:p w14:paraId="398ADA42" w14:textId="77777777" w:rsidR="00161468" w:rsidRPr="00DA7E28" w:rsidRDefault="00161468">
      <w:pPr>
        <w:rPr>
          <w:rFonts w:eastAsia="Myriad Pro" w:cs="Myriad Pro"/>
          <w:b/>
          <w:bCs/>
          <w:color w:val="414142"/>
        </w:rPr>
      </w:pPr>
    </w:p>
    <w:p w14:paraId="1EE3EB3F" w14:textId="77777777" w:rsidR="00161468" w:rsidRPr="00DA7E28" w:rsidRDefault="00161468">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Hinton</w:t>
      </w:r>
    </w:p>
    <w:p w14:paraId="28C49E7D" w14:textId="77777777" w:rsidR="00161468" w:rsidRPr="00DA7E28" w:rsidRDefault="00161468">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Swan Hills</w:t>
      </w:r>
    </w:p>
    <w:p w14:paraId="1A00E9A5" w14:textId="77777777" w:rsidR="00161468" w:rsidRPr="00D60F07" w:rsidRDefault="00000000">
      <w:pPr>
        <w:adjustRightInd w:val="0"/>
        <w:rPr>
          <w:rFonts w:eastAsia="Myriad Pro" w:cs="Myriad Pro"/>
          <w:b/>
          <w:bCs/>
        </w:rPr>
      </w:pPr>
      <w:r>
        <w:rPr>
          <w:rFonts w:eastAsia="Myriad Pro" w:cs="Myriad Pro"/>
          <w:b/>
          <w:bCs/>
        </w:rPr>
        <w:pict w14:anchorId="2F02DCBC">
          <v:rect id="_x0000_i1025" style="width:468pt;height:1pt" o:hralign="center" o:hrstd="t" o:hrnoshade="t" o:hr="t" fillcolor="#404040 [2429]" stroked="f"/>
        </w:pict>
      </w:r>
    </w:p>
    <w:p w14:paraId="30101651" w14:textId="77777777" w:rsidR="00161468" w:rsidRPr="00D60F07" w:rsidRDefault="00161468">
      <w:pPr>
        <w:adjustRightInd w:val="0"/>
        <w:rPr>
          <w:rFonts w:eastAsia="Myriad Pro" w:cs="Myriad Pro"/>
          <w:b/>
          <w:bCs/>
        </w:rPr>
      </w:pPr>
    </w:p>
    <w:p w14:paraId="7434DDD1" w14:textId="77777777" w:rsidR="00161468" w:rsidRPr="00E56736" w:rsidRDefault="00161468">
      <w:pPr>
        <w:adjustRightInd w:val="0"/>
        <w:rPr>
          <w:rFonts w:eastAsia="Myriad Pro" w:cs="Myriad Pro"/>
        </w:rPr>
      </w:pPr>
      <w:r w:rsidRPr="004D2A73">
        <w:rPr>
          <w:rFonts w:eastAsia="Myriad Pro" w:cs="Myriad Pro"/>
          <w:b/>
          <w:bCs/>
        </w:rPr>
        <w:t xml:space="preserve">WHEREAS </w:t>
      </w:r>
      <w:r w:rsidRPr="00E56736">
        <w:rPr>
          <w:rFonts w:eastAsia="Myriad Pro" w:cs="Myriad Pro"/>
        </w:rPr>
        <w:t>timely and reliable access to primary health care is essential to the health, safety, and well</w:t>
      </w:r>
      <w:r w:rsidRPr="00E56736">
        <w:rPr>
          <w:rFonts w:eastAsia="Myriad Pro" w:cs="Myriad Pro"/>
        </w:rPr>
        <w:noBreakHyphen/>
        <w:t>being of all Albertans, and the absence of stable primary care contributes to increased emergency department use and poorer health outcomes;</w:t>
      </w:r>
    </w:p>
    <w:p w14:paraId="2B2E8434" w14:textId="77777777" w:rsidR="00161468" w:rsidRPr="004D2A73" w:rsidRDefault="00161468">
      <w:pPr>
        <w:adjustRightInd w:val="0"/>
        <w:rPr>
          <w:rFonts w:eastAsia="Myriad Pro" w:cs="Myriad Pro"/>
          <w:b/>
          <w:bCs/>
        </w:rPr>
      </w:pPr>
    </w:p>
    <w:p w14:paraId="32927A4F" w14:textId="77777777" w:rsidR="00161468"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 xml:space="preserve">Alberta’s </w:t>
      </w:r>
      <w:r>
        <w:rPr>
          <w:rFonts w:eastAsia="Myriad Pro" w:cs="Myriad Pro"/>
        </w:rPr>
        <w:t>healthcare</w:t>
      </w:r>
      <w:r w:rsidRPr="00D1257C">
        <w:rPr>
          <w:rFonts w:eastAsia="Myriad Pro" w:cs="Myriad Pro"/>
        </w:rPr>
        <w:t xml:space="preserve"> workforce includes both locum and</w:t>
      </w:r>
      <w:r>
        <w:rPr>
          <w:rFonts w:eastAsia="Myriad Pro" w:cs="Myriad Pro"/>
        </w:rPr>
        <w:t xml:space="preserve"> community-based</w:t>
      </w:r>
      <w:r w:rsidRPr="00D1257C">
        <w:rPr>
          <w:rFonts w:eastAsia="Myriad Pro" w:cs="Myriad Pro"/>
        </w:rPr>
        <w:t xml:space="preserve"> physicians</w:t>
      </w:r>
      <w:r>
        <w:rPr>
          <w:rFonts w:eastAsia="Myriad Pro" w:cs="Myriad Pro"/>
        </w:rPr>
        <w:t xml:space="preserve"> and other healthcare workers</w:t>
      </w:r>
      <w:r w:rsidRPr="00D1257C">
        <w:rPr>
          <w:rFonts w:eastAsia="Myriad Pro" w:cs="Myriad Pro"/>
        </w:rPr>
        <w:t>, with locums providing important short-term coverage but not intended to replace ongoing, continuous primary care;</w:t>
      </w:r>
    </w:p>
    <w:p w14:paraId="386B041D" w14:textId="77777777" w:rsidR="00161468" w:rsidRPr="004D2A73" w:rsidRDefault="00161468">
      <w:pPr>
        <w:adjustRightInd w:val="0"/>
        <w:rPr>
          <w:rFonts w:eastAsia="Myriad Pro" w:cs="Myriad Pro"/>
          <w:b/>
          <w:bCs/>
        </w:rPr>
      </w:pPr>
    </w:p>
    <w:p w14:paraId="7C899716" w14:textId="77777777" w:rsidR="00161468" w:rsidRPr="004D2A73" w:rsidRDefault="00161468">
      <w:pPr>
        <w:adjustRightInd w:val="0"/>
        <w:rPr>
          <w:rFonts w:eastAsia="Myriad Pro" w:cs="Myriad Pro"/>
        </w:rPr>
      </w:pPr>
      <w:r w:rsidRPr="004D2A73">
        <w:rPr>
          <w:rFonts w:eastAsia="Myriad Pro" w:cs="Myriad Pro"/>
          <w:b/>
          <w:bCs/>
        </w:rPr>
        <w:t xml:space="preserve">WHEREAS </w:t>
      </w:r>
      <w:r w:rsidRPr="00E56736">
        <w:rPr>
          <w:rFonts w:eastAsia="Myriad Pro" w:cs="Myriad Pro"/>
        </w:rPr>
        <w:t>locum physicians</w:t>
      </w:r>
      <w:r>
        <w:rPr>
          <w:rFonts w:eastAsia="Myriad Pro" w:cs="Myriad Pro"/>
        </w:rPr>
        <w:t xml:space="preserve"> </w:t>
      </w:r>
      <w:r w:rsidRPr="00E56736">
        <w:rPr>
          <w:rFonts w:eastAsia="Myriad Pro" w:cs="Myriad Pro"/>
        </w:rPr>
        <w:t>are provided with flexible, short</w:t>
      </w:r>
      <w:r w:rsidRPr="00E56736">
        <w:rPr>
          <w:rFonts w:eastAsia="Myriad Pro" w:cs="Myriad Pro"/>
        </w:rPr>
        <w:noBreakHyphen/>
        <w:t>term practice opportunities without long</w:t>
      </w:r>
      <w:r w:rsidRPr="00E56736">
        <w:rPr>
          <w:rFonts w:eastAsia="Myriad Pro" w:cs="Myriad Pro"/>
        </w:rPr>
        <w:noBreakHyphen/>
        <w:t xml:space="preserve">term service commitments, while </w:t>
      </w:r>
      <w:r>
        <w:rPr>
          <w:rFonts w:eastAsia="Myriad Pro" w:cs="Myriad Pro"/>
        </w:rPr>
        <w:t>c</w:t>
      </w:r>
      <w:r w:rsidRPr="00D1257C">
        <w:rPr>
          <w:rFonts w:eastAsia="Myriad Pro" w:cs="Myriad Pro"/>
        </w:rPr>
        <w:t>ommunity</w:t>
      </w:r>
      <w:r>
        <w:rPr>
          <w:rFonts w:eastAsia="Myriad Pro" w:cs="Myriad Pro"/>
        </w:rPr>
        <w:t>-based</w:t>
      </w:r>
      <w:r w:rsidRPr="00D1257C">
        <w:rPr>
          <w:rFonts w:eastAsia="Myriad Pro" w:cs="Myriad Pro"/>
        </w:rPr>
        <w:t xml:space="preserve"> physicians provide ongoing clinical services, manage administrative responsibilities and maintain continuity of care, creating differences that can discourage permanent community-based practice;</w:t>
      </w:r>
    </w:p>
    <w:p w14:paraId="45761CEE" w14:textId="77777777" w:rsidR="00161468" w:rsidRPr="004D2A73" w:rsidRDefault="00161468">
      <w:pPr>
        <w:adjustRightInd w:val="0"/>
        <w:rPr>
          <w:rFonts w:eastAsia="Myriad Pro" w:cs="Myriad Pro"/>
          <w:b/>
          <w:bCs/>
        </w:rPr>
      </w:pPr>
    </w:p>
    <w:p w14:paraId="5F40ACB4" w14:textId="4B3056BB" w:rsidR="00161468"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 xml:space="preserve">municipalities across Alberta, particularly in rural and remote regions, continue to face challenges recruiting and retaining </w:t>
      </w:r>
      <w:r>
        <w:rPr>
          <w:rFonts w:eastAsia="Myriad Pro" w:cs="Myriad Pro"/>
        </w:rPr>
        <w:t xml:space="preserve">committed </w:t>
      </w:r>
      <w:r w:rsidRPr="00D1257C">
        <w:rPr>
          <w:rFonts w:eastAsia="Myriad Pro" w:cs="Myriad Pro"/>
        </w:rPr>
        <w:t>family physicians</w:t>
      </w:r>
      <w:r>
        <w:rPr>
          <w:rFonts w:eastAsia="Myriad Pro" w:cs="Myriad Pro"/>
        </w:rPr>
        <w:t xml:space="preserve"> and other healthcare workers</w:t>
      </w:r>
      <w:r w:rsidRPr="00D1257C">
        <w:rPr>
          <w:rFonts w:eastAsia="Myriad Pro" w:cs="Myriad Pro"/>
        </w:rPr>
        <w:t xml:space="preserve">, resulting in service disruptions, clinic instability and increased reliance on locum </w:t>
      </w:r>
      <w:r w:rsidRPr="00E56736">
        <w:rPr>
          <w:rFonts w:eastAsia="Myriad Pro" w:cs="Myriad Pro"/>
        </w:rPr>
        <w:t>coverage;</w:t>
      </w:r>
      <w:r>
        <w:rPr>
          <w:rStyle w:val="FootnoteReference"/>
          <w:rFonts w:eastAsia="Myriad Pro" w:cs="Myriad Pro"/>
        </w:rPr>
        <w:footnoteReference w:id="4"/>
      </w:r>
    </w:p>
    <w:p w14:paraId="4F2E51DA" w14:textId="77777777" w:rsidR="00161468" w:rsidRPr="004D2A73" w:rsidRDefault="00161468">
      <w:pPr>
        <w:adjustRightInd w:val="0"/>
        <w:rPr>
          <w:rFonts w:eastAsia="Myriad Pro" w:cs="Myriad Pro"/>
        </w:rPr>
      </w:pPr>
    </w:p>
    <w:p w14:paraId="3F06F794" w14:textId="51DA0A68" w:rsidR="00161468" w:rsidRPr="00E56736"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ongoing recruitment and retention challenges increasingly require municipalities to divert limited local resources to physician attraction and retention initiatives</w:t>
      </w:r>
      <w:r w:rsidRPr="00E56736">
        <w:rPr>
          <w:rFonts w:eastAsia="Myriad Pro" w:cs="Myriad Pro"/>
        </w:rPr>
        <w:t>;</w:t>
      </w:r>
      <w:r w:rsidRPr="00E56736">
        <w:rPr>
          <w:rStyle w:val="FootnoteReference"/>
          <w:rFonts w:eastAsia="Myriad Pro" w:cs="Myriad Pro"/>
        </w:rPr>
        <w:t xml:space="preserve"> </w:t>
      </w:r>
      <w:r>
        <w:rPr>
          <w:rStyle w:val="FootnoteReference"/>
          <w:rFonts w:eastAsia="Myriad Pro" w:cs="Myriad Pro"/>
        </w:rPr>
        <w:footnoteReference w:id="5"/>
      </w:r>
      <w:r w:rsidRPr="00E56736">
        <w:rPr>
          <w:rFonts w:eastAsia="Myriad Pro" w:cs="Myriad Pro"/>
        </w:rPr>
        <w:t xml:space="preserve"> and</w:t>
      </w:r>
    </w:p>
    <w:p w14:paraId="0954CB60" w14:textId="77777777" w:rsidR="00161468" w:rsidRPr="004D2A73" w:rsidRDefault="00161468">
      <w:pPr>
        <w:adjustRightInd w:val="0"/>
        <w:rPr>
          <w:rFonts w:eastAsia="Myriad Pro" w:cs="Myriad Pro"/>
        </w:rPr>
      </w:pPr>
    </w:p>
    <w:p w14:paraId="150AD6DA" w14:textId="77777777" w:rsidR="00161468" w:rsidRPr="004D2A73" w:rsidRDefault="00161468">
      <w:pPr>
        <w:adjustRightInd w:val="0"/>
        <w:rPr>
          <w:rFonts w:eastAsia="Myriad Pro" w:cs="Myriad Pro"/>
        </w:rPr>
      </w:pPr>
      <w:r w:rsidRPr="004D2A73">
        <w:rPr>
          <w:rFonts w:eastAsia="Myriad Pro" w:cs="Myriad Pro"/>
          <w:b/>
          <w:bCs/>
        </w:rPr>
        <w:t xml:space="preserve">WHEREAS </w:t>
      </w:r>
      <w:r w:rsidRPr="00D1257C">
        <w:rPr>
          <w:rFonts w:eastAsia="Myriad Pro" w:cs="Myriad Pro"/>
        </w:rPr>
        <w:t>strengthening incentives for physicians</w:t>
      </w:r>
      <w:r>
        <w:rPr>
          <w:rFonts w:eastAsia="Myriad Pro" w:cs="Myriad Pro"/>
        </w:rPr>
        <w:t xml:space="preserve"> and other healthcare workers willing to commit to rural residents</w:t>
      </w:r>
      <w:r w:rsidRPr="00D1257C">
        <w:rPr>
          <w:rFonts w:eastAsia="Myriad Pro" w:cs="Myriad Pro"/>
        </w:rPr>
        <w:t xml:space="preserve"> </w:t>
      </w:r>
      <w:r>
        <w:rPr>
          <w:rFonts w:eastAsia="Myriad Pro" w:cs="Myriad Pro"/>
        </w:rPr>
        <w:t xml:space="preserve">could increase attraction and retention, therefore </w:t>
      </w:r>
      <w:r w:rsidRPr="00D1257C">
        <w:rPr>
          <w:rFonts w:eastAsia="Myriad Pro" w:cs="Myriad Pro"/>
        </w:rPr>
        <w:t>support</w:t>
      </w:r>
      <w:r>
        <w:rPr>
          <w:rFonts w:eastAsia="Myriad Pro" w:cs="Myriad Pro"/>
        </w:rPr>
        <w:t>ing</w:t>
      </w:r>
      <w:r w:rsidRPr="00D1257C">
        <w:rPr>
          <w:rFonts w:eastAsia="Myriad Pro" w:cs="Myriad Pro"/>
        </w:rPr>
        <w:t xml:space="preserve"> workforce stability, continuity of care and the long-term sustainability of local health systems</w:t>
      </w:r>
      <w:r>
        <w:rPr>
          <w:rFonts w:eastAsia="Myriad Pro" w:cs="Myriad Pro"/>
        </w:rPr>
        <w:t>.</w:t>
      </w:r>
    </w:p>
    <w:p w14:paraId="5BE12CC7" w14:textId="77777777" w:rsidR="00161468" w:rsidRDefault="00161468">
      <w:pPr>
        <w:adjustRightInd w:val="0"/>
        <w:rPr>
          <w:rFonts w:eastAsia="Myriad Pro" w:cs="Myriad Pro"/>
          <w:b/>
          <w:bCs/>
        </w:rPr>
      </w:pPr>
    </w:p>
    <w:p w14:paraId="687FC859" w14:textId="77777777" w:rsidR="00161468" w:rsidRDefault="00161468">
      <w:pPr>
        <w:adjustRightInd w:val="0"/>
        <w:rPr>
          <w:rFonts w:eastAsia="Myriad Pro" w:cs="Myriad Pro"/>
        </w:rPr>
      </w:pPr>
      <w:r w:rsidRPr="002A5C35">
        <w:rPr>
          <w:rFonts w:eastAsia="Myriad Pro" w:cs="Myriad Pro"/>
          <w:b/>
          <w:bCs/>
        </w:rPr>
        <w:t xml:space="preserve">IT IS THEREFORE RESOLVED THAT </w:t>
      </w:r>
      <w:r w:rsidRPr="00E56736">
        <w:rPr>
          <w:rFonts w:eastAsia="Myriad Pro" w:cs="Myriad Pro"/>
        </w:rPr>
        <w:t xml:space="preserve">Alberta Municipalities </w:t>
      </w:r>
      <w:r>
        <w:rPr>
          <w:rFonts w:eastAsia="Myriad Pro" w:cs="Myriad Pro"/>
        </w:rPr>
        <w:t xml:space="preserve">advocate to </w:t>
      </w:r>
      <w:r w:rsidRPr="00E56736">
        <w:rPr>
          <w:rFonts w:eastAsia="Myriad Pro" w:cs="Myriad Pro"/>
        </w:rPr>
        <w:t xml:space="preserve">the </w:t>
      </w:r>
      <w:r>
        <w:rPr>
          <w:rFonts w:eastAsia="Myriad Pro" w:cs="Myriad Pro"/>
        </w:rPr>
        <w:t>Government of Alberta</w:t>
      </w:r>
      <w:r w:rsidRPr="00E56736">
        <w:rPr>
          <w:rFonts w:eastAsia="Myriad Pro" w:cs="Myriad Pro"/>
        </w:rPr>
        <w:t xml:space="preserve"> to review and amend physician</w:t>
      </w:r>
      <w:r>
        <w:rPr>
          <w:rFonts w:eastAsia="Myriad Pro" w:cs="Myriad Pro"/>
        </w:rPr>
        <w:t xml:space="preserve"> and other healthcare worker</w:t>
      </w:r>
      <w:r w:rsidRPr="00E56736">
        <w:rPr>
          <w:rFonts w:eastAsia="Myriad Pro" w:cs="Myriad Pro"/>
        </w:rPr>
        <w:t xml:space="preserve"> incentive frameworks to reduce disparities between locum and </w:t>
      </w:r>
      <w:r>
        <w:rPr>
          <w:rFonts w:eastAsia="Myriad Pro" w:cs="Myriad Pro"/>
        </w:rPr>
        <w:t>community-based</w:t>
      </w:r>
      <w:r w:rsidRPr="00E56736">
        <w:rPr>
          <w:rFonts w:eastAsia="Myriad Pro" w:cs="Myriad Pro"/>
        </w:rPr>
        <w:t xml:space="preserve"> physicians</w:t>
      </w:r>
      <w:r>
        <w:rPr>
          <w:rFonts w:eastAsia="Myriad Pro" w:cs="Myriad Pro"/>
        </w:rPr>
        <w:t xml:space="preserve"> and other healthcare workers.</w:t>
      </w:r>
    </w:p>
    <w:p w14:paraId="0935FA6B" w14:textId="77777777" w:rsidR="00161468" w:rsidRDefault="00161468">
      <w:pPr>
        <w:adjustRightInd w:val="0"/>
        <w:rPr>
          <w:rFonts w:eastAsia="Myriad Pro" w:cs="Myriad Pro"/>
        </w:rPr>
      </w:pPr>
    </w:p>
    <w:p w14:paraId="76D4868D" w14:textId="77777777" w:rsidR="00161468" w:rsidRDefault="00161468">
      <w:pPr>
        <w:adjustRightInd w:val="0"/>
        <w:rPr>
          <w:rFonts w:eastAsia="Myriad Pro" w:cs="Myriad Pro"/>
          <w:b/>
          <w:bCs/>
        </w:rPr>
      </w:pPr>
      <w:r>
        <w:rPr>
          <w:rFonts w:eastAsia="Myriad Pro" w:cs="Myriad Pro"/>
          <w:b/>
          <w:bCs/>
        </w:rPr>
        <w:t>FURTHER BE IT R</w:t>
      </w:r>
      <w:r w:rsidRPr="002A5C35">
        <w:rPr>
          <w:rFonts w:eastAsia="Myriad Pro" w:cs="Myriad Pro"/>
          <w:b/>
          <w:bCs/>
        </w:rPr>
        <w:t>ESOLVED THAT</w:t>
      </w:r>
      <w:r>
        <w:rPr>
          <w:rFonts w:eastAsia="Myriad Pro" w:cs="Myriad Pro"/>
          <w:b/>
          <w:bCs/>
        </w:rPr>
        <w:t xml:space="preserve"> </w:t>
      </w:r>
      <w:r>
        <w:rPr>
          <w:rFonts w:eastAsia="Myriad Pro" w:cs="Myriad Pro"/>
        </w:rPr>
        <w:t>Alberta Municipalities advocate to the Government of Alberta to support</w:t>
      </w:r>
      <w:r w:rsidRPr="00E56736">
        <w:rPr>
          <w:rFonts w:eastAsia="Myriad Pro" w:cs="Myriad Pro"/>
        </w:rPr>
        <w:t xml:space="preserve"> </w:t>
      </w:r>
      <w:r>
        <w:rPr>
          <w:rFonts w:eastAsia="Myriad Pro" w:cs="Myriad Pro"/>
        </w:rPr>
        <w:t>community-based</w:t>
      </w:r>
      <w:r w:rsidRPr="00E56736">
        <w:rPr>
          <w:rFonts w:eastAsia="Myriad Pro" w:cs="Myriad Pro"/>
        </w:rPr>
        <w:t xml:space="preserve"> family physician practice in rural and underserved communities, to strengthen continuity of care and ensure stable access to primary health services for all Albertans.</w:t>
      </w:r>
    </w:p>
    <w:p w14:paraId="523ACB74" w14:textId="77777777" w:rsidR="00161468" w:rsidRPr="00075C04" w:rsidRDefault="00161468">
      <w:pPr>
        <w:adjustRightInd w:val="0"/>
        <w:rPr>
          <w:rFonts w:eastAsia="Myriad Pro" w:cs="Myriad Pro"/>
          <w:b/>
          <w:bCs/>
        </w:rPr>
      </w:pPr>
    </w:p>
    <w:p w14:paraId="349C0146" w14:textId="77777777" w:rsidR="00161468" w:rsidRPr="001A046D" w:rsidRDefault="00161468">
      <w:pPr>
        <w:adjustRightInd w:val="0"/>
        <w:rPr>
          <w:rFonts w:eastAsia="Myriad Pro" w:cs="Myriad Pro"/>
          <w:b/>
          <w:bCs/>
        </w:rPr>
      </w:pPr>
      <w:r w:rsidRPr="001A046D">
        <w:rPr>
          <w:rFonts w:eastAsia="Myriad Pro" w:cs="Myriad Pro"/>
          <w:b/>
          <w:bCs/>
        </w:rPr>
        <w:t>BACKGROUND:</w:t>
      </w:r>
    </w:p>
    <w:p w14:paraId="5FE9B5FE" w14:textId="77777777" w:rsidR="00161468" w:rsidRDefault="00161468">
      <w:r w:rsidRPr="00BF7BF1">
        <w:t>Access to stable primary health care is fundamental to the health, safety, and economic sustainability of Alberta communities. Family physicians provide longitudinal care that supports prevention, chronic disease management, and appropriate use of emergency and acute care services. When residents are unable to access a regular family physician, pressures shift to emergency departments and neighbouring communities, increasing system strain and undermining public confidence in essential services.</w:t>
      </w:r>
    </w:p>
    <w:p w14:paraId="23F7A9C4" w14:textId="77777777" w:rsidR="00161468" w:rsidRPr="00BF7BF1" w:rsidRDefault="00161468"/>
    <w:p w14:paraId="6F388B88" w14:textId="2ACE8F49" w:rsidR="00161468" w:rsidRPr="00962A27" w:rsidRDefault="00161468">
      <w:r w:rsidRPr="00BF7BF1">
        <w:t xml:space="preserve">Alberta’s </w:t>
      </w:r>
      <w:r>
        <w:t>healthcare</w:t>
      </w:r>
      <w:r w:rsidRPr="00BF7BF1">
        <w:t xml:space="preserve"> workforce includes both locum and </w:t>
      </w:r>
      <w:r>
        <w:t>community-based</w:t>
      </w:r>
      <w:r w:rsidRPr="00BF7BF1">
        <w:t xml:space="preserve"> physicians</w:t>
      </w:r>
      <w:r>
        <w:t xml:space="preserve"> </w:t>
      </w:r>
      <w:r>
        <w:rPr>
          <w:rFonts w:eastAsia="Myriad Pro" w:cs="Myriad Pro"/>
        </w:rPr>
        <w:t>and other healthcare workers</w:t>
      </w:r>
      <w:r w:rsidRPr="00BF7BF1">
        <w:t>, each serving a</w:t>
      </w:r>
      <w:r>
        <w:t xml:space="preserve">n </w:t>
      </w:r>
      <w:r w:rsidRPr="00BF7BF1">
        <w:t xml:space="preserve">important role. Locum </w:t>
      </w:r>
      <w:r>
        <w:t>healthcare workers</w:t>
      </w:r>
      <w:r w:rsidRPr="00BF7BF1">
        <w:t xml:space="preserve"> provide critical short</w:t>
      </w:r>
      <w:r w:rsidRPr="00BF7BF1">
        <w:noBreakHyphen/>
        <w:t xml:space="preserve">term coverage during periods of absence or transition. However, locum practice </w:t>
      </w:r>
      <w:r>
        <w:t>is</w:t>
      </w:r>
      <w:r w:rsidRPr="00BF7BF1">
        <w:t xml:space="preserve"> designed to </w:t>
      </w:r>
      <w:r>
        <w:t>be temporary and does not require</w:t>
      </w:r>
      <w:r w:rsidRPr="00BF7BF1">
        <w:t xml:space="preserve"> long</w:t>
      </w:r>
      <w:r w:rsidRPr="00BF7BF1">
        <w:noBreakHyphen/>
        <w:t xml:space="preserve">term patient </w:t>
      </w:r>
      <w:r w:rsidRPr="00BF7BF1">
        <w:lastRenderedPageBreak/>
        <w:t>attachment, clinic management responsibilities, or sustained community presence</w:t>
      </w:r>
      <w:r w:rsidRPr="00F56EBF">
        <w:t>.</w:t>
      </w:r>
      <w:r>
        <w:rPr>
          <w:rStyle w:val="FootnoteReference"/>
        </w:rPr>
        <w:footnoteReference w:id="6"/>
      </w:r>
      <w:r>
        <w:t xml:space="preserve"> </w:t>
      </w:r>
      <w:r w:rsidRPr="00BF7BF1">
        <w:t xml:space="preserve">In contrast, </w:t>
      </w:r>
      <w:r>
        <w:t>permanent, community-based</w:t>
      </w:r>
      <w:r w:rsidRPr="00BF7BF1">
        <w:t xml:space="preserve"> physicians </w:t>
      </w:r>
      <w:r>
        <w:t>provide</w:t>
      </w:r>
      <w:r w:rsidRPr="00BF7BF1">
        <w:t xml:space="preserve"> ongoing clinical care, </w:t>
      </w:r>
      <w:r w:rsidRPr="00BF7BF1">
        <w:noBreakHyphen/>
        <w:t>long</w:t>
      </w:r>
      <w:r w:rsidR="00C309C9">
        <w:t>-</w:t>
      </w:r>
      <w:r w:rsidRPr="00BF7BF1">
        <w:t xml:space="preserve">term patient relationships, </w:t>
      </w:r>
      <w:r>
        <w:t xml:space="preserve">oversee </w:t>
      </w:r>
      <w:r w:rsidRPr="00BF7BF1">
        <w:t xml:space="preserve">administrative </w:t>
      </w:r>
      <w:r>
        <w:t>responsibilities</w:t>
      </w:r>
      <w:r w:rsidRPr="00BF7BF1">
        <w:t xml:space="preserve">, and </w:t>
      </w:r>
      <w:r>
        <w:t xml:space="preserve">ensure </w:t>
      </w:r>
      <w:r w:rsidRPr="00BF7BF1">
        <w:t xml:space="preserve">clinic continuity. </w:t>
      </w:r>
      <w:r w:rsidRPr="00962A27">
        <w:t>These roles support continuity of care and health system stability, but they also involve greater workload, risk and long-term commitment.</w:t>
      </w:r>
    </w:p>
    <w:p w14:paraId="674DDD9C" w14:textId="77777777" w:rsidR="00161468" w:rsidRDefault="00161468"/>
    <w:p w14:paraId="313B9798" w14:textId="192F2482" w:rsidR="00161468" w:rsidRPr="00BF7BF1" w:rsidRDefault="00161468">
      <w:r w:rsidRPr="00962A27">
        <w:t xml:space="preserve">Current incentive structures can unintentionally make short-term locum practice more attractive by offering flexibility without equivalent </w:t>
      </w:r>
      <w:r>
        <w:t>incentives</w:t>
      </w:r>
      <w:r w:rsidRPr="00962A27">
        <w:t xml:space="preserve"> for sustained community-based practice. </w:t>
      </w:r>
      <w:r>
        <w:t>Evidence suggests that c</w:t>
      </w:r>
      <w:r w:rsidRPr="00745FD4">
        <w:t>omprehensive, community-based care is increasingly perceived as unrewarded and unsustainable</w:t>
      </w:r>
      <w:r>
        <w:t xml:space="preserve"> and further suggests that </w:t>
      </w:r>
      <w:r w:rsidRPr="00745FD4">
        <w:t>without a course correction, we risk creating a healthcare system in which continuity is the exception rather than the norm</w:t>
      </w:r>
      <w:r>
        <w:t>.</w:t>
      </w:r>
      <w:r>
        <w:rPr>
          <w:rStyle w:val="FootnoteReference"/>
        </w:rPr>
        <w:footnoteReference w:id="7"/>
      </w:r>
      <w:r w:rsidRPr="00BF7BF1">
        <w:t xml:space="preserve"> </w:t>
      </w:r>
      <w:r>
        <w:t>Alberta m</w:t>
      </w:r>
      <w:r w:rsidRPr="00BF7BF1">
        <w:t xml:space="preserve">unicipalities </w:t>
      </w:r>
      <w:r>
        <w:t>continue to</w:t>
      </w:r>
      <w:r w:rsidR="00B06C84">
        <w:t xml:space="preserve"> </w:t>
      </w:r>
      <w:r w:rsidR="00494F9D" w:rsidRPr="00BF7BF1">
        <w:t>report clinic instability, reduced hours of service, periodic closures, and increased dependence on episodic locum coverage. In some regions, shortages in one community place additional strain on neighbouring municipalities’ health services and emergency departments</w:t>
      </w:r>
      <w:r w:rsidR="00193A05">
        <w:t>.</w:t>
      </w:r>
      <w:r w:rsidR="6F1ED61E" w:rsidRPr="00F56EBF">
        <w:t xml:space="preserve"> </w:t>
      </w:r>
      <w:r>
        <w:rPr>
          <w:rStyle w:val="FootnoteReference"/>
        </w:rPr>
        <w:footnoteReference w:id="8"/>
      </w:r>
    </w:p>
    <w:p w14:paraId="5633679A" w14:textId="77777777" w:rsidR="00161468" w:rsidRDefault="00161468">
      <w:pPr>
        <w:rPr>
          <w:vertAlign w:val="superscript"/>
        </w:rPr>
      </w:pPr>
    </w:p>
    <w:p w14:paraId="0D1A606E" w14:textId="03D5AA03" w:rsidR="00161468" w:rsidRDefault="00161468">
      <w:r w:rsidRPr="00745FD4">
        <w:t>The Government of Alberta has invested in physician recruitment, training and compensation, including more than $7 billion in the 2026–27</w:t>
      </w:r>
      <w:r w:rsidRPr="000F6B13">
        <w:t xml:space="preserve"> budget</w:t>
      </w:r>
      <w:r>
        <w:rPr>
          <w:rStyle w:val="FootnoteReference"/>
        </w:rPr>
        <w:footnoteReference w:id="9"/>
      </w:r>
      <w:r w:rsidR="00997F72">
        <w:t>.</w:t>
      </w:r>
      <w:r>
        <w:t xml:space="preserve"> </w:t>
      </w:r>
      <w:r w:rsidRPr="00745FD4">
        <w:t xml:space="preserve">The province has also offered the Rural and Remote Family Medicine Resident Physician Bursary, which is now fully allocated. However, the bursary was not limited to </w:t>
      </w:r>
      <w:r>
        <w:t>permanent, community-based</w:t>
      </w:r>
      <w:r w:rsidRPr="00745FD4">
        <w:t xml:space="preserve"> practice</w:t>
      </w:r>
      <w:r>
        <w:t>;</w:t>
      </w:r>
      <w:r w:rsidRPr="00745FD4">
        <w:t xml:space="preserve"> recipients could commit to a single community, move between communities or practise as locums in eligible communities.</w:t>
      </w:r>
      <w:r>
        <w:rPr>
          <w:rStyle w:val="FootnoteReference"/>
        </w:rPr>
        <w:footnoteReference w:id="10"/>
      </w:r>
      <w:r>
        <w:t xml:space="preserve"> </w:t>
      </w:r>
    </w:p>
    <w:p w14:paraId="47F21B80" w14:textId="77777777" w:rsidR="00161468" w:rsidRDefault="00161468"/>
    <w:p w14:paraId="2E15D88A" w14:textId="32B6ACC9" w:rsidR="00161468" w:rsidRDefault="00161468">
      <w:r>
        <w:t xml:space="preserve">Incentives for physicians </w:t>
      </w:r>
      <w:r>
        <w:rPr>
          <w:rFonts w:eastAsia="Myriad Pro" w:cs="Myriad Pro"/>
        </w:rPr>
        <w:t>and other healthcare workers</w:t>
      </w:r>
      <w:r w:rsidRPr="00BF7BF1">
        <w:t xml:space="preserve"> fall under provincial jurisdiction</w:t>
      </w:r>
      <w:r>
        <w:t xml:space="preserve"> as part of</w:t>
      </w:r>
      <w:r w:rsidRPr="00BF7BF1">
        <w:t xml:space="preserve"> health service delivery</w:t>
      </w:r>
      <w:r>
        <w:t xml:space="preserve">. However, </w:t>
      </w:r>
      <w:r w:rsidRPr="00BF7BF1">
        <w:t xml:space="preserve">municipalities are increasingly compelled to respond to local physician shortages. Across Alberta, </w:t>
      </w:r>
      <w:r>
        <w:t>smaller and more remote communities are increasingly offering municipally funded subsidies and incentives for physicians.</w:t>
      </w:r>
      <w:r>
        <w:rPr>
          <w:rStyle w:val="FootnoteReference"/>
        </w:rPr>
        <w:footnoteReference w:id="11"/>
      </w:r>
      <w:r w:rsidRPr="00BF7BF1">
        <w:t xml:space="preserve"> These expenditures place pressure on local budgets and property taxpayers</w:t>
      </w:r>
      <w:r>
        <w:t xml:space="preserve">, </w:t>
      </w:r>
      <w:r w:rsidRPr="00BF7BF1">
        <w:t>divert resources from core municipal responsibilities</w:t>
      </w:r>
      <w:r>
        <w:t>, and result in misaligned incentives between municipalities to attract and retain permanent, community-based physicians</w:t>
      </w:r>
      <w:r w:rsidRPr="00F56EBF">
        <w:t>.</w:t>
      </w:r>
      <w:r>
        <w:t xml:space="preserve"> </w:t>
      </w:r>
    </w:p>
    <w:p w14:paraId="1720F436" w14:textId="77777777" w:rsidR="00161468" w:rsidRDefault="00161468"/>
    <w:p w14:paraId="6645796E" w14:textId="332259A0" w:rsidR="00161468" w:rsidRDefault="00161468">
      <w:r w:rsidRPr="0048504B">
        <w:t>To keep incentives fair and sustainable, Alberta</w:t>
      </w:r>
      <w:r>
        <w:t xml:space="preserve"> should </w:t>
      </w:r>
      <w:r w:rsidRPr="00E56736">
        <w:rPr>
          <w:rFonts w:eastAsia="Myriad Pro" w:cs="Myriad Pro"/>
        </w:rPr>
        <w:t xml:space="preserve">review and amend physician </w:t>
      </w:r>
      <w:r>
        <w:rPr>
          <w:rFonts w:eastAsia="Myriad Pro" w:cs="Myriad Pro"/>
        </w:rPr>
        <w:t xml:space="preserve">and other healthcare worker </w:t>
      </w:r>
      <w:r w:rsidRPr="00E56736">
        <w:rPr>
          <w:rFonts w:eastAsia="Myriad Pro" w:cs="Myriad Pro"/>
        </w:rPr>
        <w:t xml:space="preserve">incentive frameworks to reduce disparities between locum and </w:t>
      </w:r>
      <w:r>
        <w:rPr>
          <w:rFonts w:eastAsia="Myriad Pro" w:cs="Myriad Pro"/>
        </w:rPr>
        <w:t>community-based</w:t>
      </w:r>
      <w:r w:rsidRPr="00E56736">
        <w:rPr>
          <w:rFonts w:eastAsia="Myriad Pro" w:cs="Myriad Pro"/>
        </w:rPr>
        <w:t xml:space="preserve"> physicians</w:t>
      </w:r>
      <w:r>
        <w:rPr>
          <w:rFonts w:eastAsia="Myriad Pro" w:cs="Myriad Pro"/>
        </w:rPr>
        <w:t xml:space="preserve">. </w:t>
      </w:r>
      <w:r>
        <w:t>Where locum physicians receive benefits including no overheads paid for weekend coverage, travel honoraria, and accommodations</w:t>
      </w:r>
      <w:r>
        <w:rPr>
          <w:rStyle w:val="FootnoteReference"/>
        </w:rPr>
        <w:footnoteReference w:id="12"/>
      </w:r>
      <w:r>
        <w:t>, community-based physicians could be incentivized by general reduced overhead costs and relocation and accommodation subsidies. Additionally, the Canadian Academy of Health Sciences suggests that f</w:t>
      </w:r>
      <w:r w:rsidRPr="00B57A22">
        <w:t>inancial incentives could be part of a larger, comprehensive strategy to improve the attractiveness of rural practice settings</w:t>
      </w:r>
      <w:r w:rsidR="00B57D63">
        <w:rPr>
          <w:rStyle w:val="FootnoteTextChar"/>
        </w:rPr>
        <w:t xml:space="preserve"> </w:t>
      </w:r>
      <w:r>
        <w:rPr>
          <w:rStyle w:val="FootnoteReference"/>
        </w:rPr>
        <w:footnoteReference w:id="13"/>
      </w:r>
      <w:r w:rsidR="6F1ED61E">
        <w:t>.</w:t>
      </w:r>
    </w:p>
    <w:p w14:paraId="12506B8C" w14:textId="77777777" w:rsidR="00161468" w:rsidRPr="00BF7BF1" w:rsidRDefault="00161468"/>
    <w:p w14:paraId="323A93A1" w14:textId="77777777" w:rsidR="00161468" w:rsidRDefault="00161468">
      <w:r w:rsidRPr="00E56736">
        <w:t>Addressing these disparities aligns with provincial objectives to strengthen primary care, improve patient attachment, and reduce avoidable pressure on emergency services. It also aligns with Alberta Municipalities’ strategic priorities related to community well</w:t>
      </w:r>
      <w:r w:rsidRPr="00E56736">
        <w:noBreakHyphen/>
        <w:t>being, sustainable service delivery, and appropriate alignment of responsibilities between orders of government.</w:t>
      </w:r>
    </w:p>
    <w:p w14:paraId="0C3E630E" w14:textId="77777777" w:rsidR="00161468" w:rsidRDefault="00161468"/>
    <w:p w14:paraId="506AC236" w14:textId="77777777" w:rsidR="00161468" w:rsidRPr="005850B6" w:rsidRDefault="00161468">
      <w:pPr>
        <w:rPr>
          <w:b/>
          <w:bCs/>
        </w:rPr>
      </w:pPr>
      <w:r>
        <w:rPr>
          <w:b/>
          <w:bCs/>
        </w:rPr>
        <w:t>ALBERTA MUNICIPALITIES COMMENTS:</w:t>
      </w:r>
    </w:p>
    <w:p w14:paraId="2AA97F50" w14:textId="77777777" w:rsidR="00161468" w:rsidRPr="00B105E6" w:rsidRDefault="00161468">
      <w:pPr>
        <w:shd w:val="clear" w:color="auto" w:fill="FFFFFF" w:themeFill="background1"/>
      </w:pPr>
      <w:r w:rsidRPr="00B105E6">
        <w:t xml:space="preserve">While ABmunis does not currently have a position on the specific issues raised in this resolution, access to health care is one of ABmunis’ strategic priorities. It further aligns with a </w:t>
      </w:r>
      <w:hyperlink r:id="rId43">
        <w:r w:rsidR="6F1ED61E" w:rsidRPr="42E83850">
          <w:rPr>
            <w:rStyle w:val="Hyperlink"/>
          </w:rPr>
          <w:t>2024 resolution</w:t>
        </w:r>
      </w:hyperlink>
      <w:r w:rsidRPr="008E7450">
        <w:t xml:space="preserve"> on the attraction and retention strategy for rural health care professionals</w:t>
      </w:r>
      <w:r w:rsidRPr="00B105E6">
        <w:t>.</w:t>
      </w:r>
    </w:p>
    <w:p w14:paraId="4385F6E8" w14:textId="77777777" w:rsidR="00161468" w:rsidRPr="00B105E6" w:rsidRDefault="00161468"/>
    <w:p w14:paraId="055DE9C4" w14:textId="77777777" w:rsidR="00161468" w:rsidRDefault="00161468">
      <w:r w:rsidRPr="00B105E6">
        <w:t>If this resolution is approved, it will be forwarded to the Government of Alberta for response. Further advocacy will be determined by ABmunis’ Board based on input from ABmunis’ relevant policy committee within the context of ABmunis’ priorities and positions.</w:t>
      </w:r>
    </w:p>
    <w:p w14:paraId="7EDDC29D" w14:textId="77777777" w:rsidR="00161468" w:rsidRDefault="00161468"/>
    <w:p w14:paraId="1C800D01" w14:textId="77777777" w:rsidR="00161468" w:rsidRPr="00036A50" w:rsidRDefault="00161468">
      <w:pPr>
        <w:rPr>
          <w:b/>
          <w:bCs/>
        </w:rPr>
      </w:pPr>
      <w:r w:rsidRPr="00036A50">
        <w:rPr>
          <w:b/>
          <w:bCs/>
        </w:rPr>
        <w:t xml:space="preserve">RESOLUTION CONTACT: </w:t>
      </w:r>
    </w:p>
    <w:p w14:paraId="777F9E86" w14:textId="77777777" w:rsidR="00161468" w:rsidRPr="00036A50" w:rsidRDefault="00161468">
      <w:r w:rsidRPr="00036A50">
        <w:t xml:space="preserve">Prior to the vote at ABmunis’ Convention, any questions about this resolution may be directed to:  </w:t>
      </w:r>
    </w:p>
    <w:p w14:paraId="75F17F99" w14:textId="77777777" w:rsidR="00161468" w:rsidRPr="00036A50" w:rsidRDefault="00161468">
      <w:pPr>
        <w:rPr>
          <w:rFonts w:eastAsia="Myriad Pro" w:cs="Myriad Pro"/>
        </w:rPr>
      </w:pPr>
    </w:p>
    <w:p w14:paraId="4CB919C6" w14:textId="77777777" w:rsidR="00161468" w:rsidRPr="00036A50" w:rsidRDefault="00161468">
      <w:pPr>
        <w:ind w:left="360"/>
        <w:rPr>
          <w:rFonts w:eastAsia="Myriad Pro" w:cs="Myriad Pro"/>
        </w:rPr>
      </w:pPr>
      <w:r>
        <w:rPr>
          <w:rFonts w:eastAsia="Myriad Pro" w:cs="Myriad Pro"/>
        </w:rPr>
        <w:t>Fuchsia Dragon</w:t>
      </w:r>
    </w:p>
    <w:p w14:paraId="741EB13F" w14:textId="77777777" w:rsidR="00161468" w:rsidRPr="00036A50" w:rsidRDefault="00161468">
      <w:pPr>
        <w:ind w:left="360"/>
        <w:rPr>
          <w:rFonts w:eastAsia="Myriad Pro" w:cs="Myriad Pro"/>
        </w:rPr>
      </w:pPr>
      <w:r>
        <w:rPr>
          <w:rFonts w:eastAsia="Myriad Pro" w:cs="Myriad Pro"/>
        </w:rPr>
        <w:t xml:space="preserve">Legislative &amp; Corporate Initiatives Manager </w:t>
      </w:r>
    </w:p>
    <w:p w14:paraId="5882A270" w14:textId="77777777" w:rsidR="00161468" w:rsidRDefault="00161468">
      <w:pPr>
        <w:ind w:left="360"/>
        <w:rPr>
          <w:rFonts w:eastAsia="Myriad Pro" w:cs="Myriad Pro"/>
        </w:rPr>
      </w:pPr>
      <w:r>
        <w:rPr>
          <w:rFonts w:eastAsia="Myriad Pro" w:cs="Myriad Pro"/>
        </w:rPr>
        <w:t>Town of Hinton</w:t>
      </w:r>
    </w:p>
    <w:p w14:paraId="269E99E6" w14:textId="68653925" w:rsidR="00161468" w:rsidRPr="009C3AED" w:rsidRDefault="008E61E2">
      <w:pPr>
        <w:ind w:left="360"/>
        <w:rPr>
          <w:rFonts w:eastAsia="Myriad Pro" w:cs="Myriad Pro"/>
        </w:rPr>
      </w:pPr>
      <w:hyperlink r:id="rId44" w:history="1">
        <w:r w:rsidRPr="00F503DF">
          <w:rPr>
            <w:rStyle w:val="Hyperlink"/>
          </w:rPr>
          <w:t>fdragon@Hinton.ca</w:t>
        </w:r>
      </w:hyperlink>
      <w:r w:rsidR="00161468">
        <w:t xml:space="preserve"> </w:t>
      </w:r>
    </w:p>
    <w:p w14:paraId="584E3196" w14:textId="77777777" w:rsidR="00B97AA1" w:rsidRDefault="00B97AA1">
      <w:pPr>
        <w:rPr>
          <w:b/>
          <w:caps/>
        </w:rPr>
      </w:pPr>
    </w:p>
    <w:p w14:paraId="562072B8" w14:textId="77777777" w:rsidR="00B97AA1" w:rsidRDefault="00B97AA1">
      <w:pPr>
        <w:rPr>
          <w:b/>
          <w:caps/>
        </w:rPr>
      </w:pPr>
    </w:p>
    <w:p w14:paraId="1C987132" w14:textId="77777777" w:rsidR="00B97AA1" w:rsidRDefault="00B97AA1">
      <w:pPr>
        <w:rPr>
          <w:b/>
          <w:caps/>
        </w:rPr>
      </w:pPr>
    </w:p>
    <w:p w14:paraId="3EEA6ABC" w14:textId="77777777" w:rsidR="00B97AA1" w:rsidRDefault="00B97AA1">
      <w:pPr>
        <w:rPr>
          <w:b/>
          <w:caps/>
        </w:rPr>
      </w:pPr>
    </w:p>
    <w:p w14:paraId="19A2D59E" w14:textId="77777777" w:rsidR="00B97AA1" w:rsidRDefault="00B97AA1">
      <w:pPr>
        <w:rPr>
          <w:b/>
          <w:caps/>
        </w:rPr>
      </w:pPr>
    </w:p>
    <w:p w14:paraId="22466E76" w14:textId="77777777" w:rsidR="00B97AA1" w:rsidRDefault="00B97AA1">
      <w:pPr>
        <w:rPr>
          <w:b/>
          <w:caps/>
        </w:rPr>
      </w:pPr>
    </w:p>
    <w:p w14:paraId="745FA08C" w14:textId="77777777" w:rsidR="00B97AA1" w:rsidRDefault="00B97AA1">
      <w:pPr>
        <w:rPr>
          <w:b/>
          <w:caps/>
        </w:rPr>
      </w:pPr>
    </w:p>
    <w:p w14:paraId="5AB893A8" w14:textId="77777777" w:rsidR="00B97AA1" w:rsidRDefault="00B97AA1">
      <w:pPr>
        <w:rPr>
          <w:b/>
          <w:caps/>
        </w:rPr>
      </w:pPr>
    </w:p>
    <w:p w14:paraId="4CB60EC2" w14:textId="77777777" w:rsidR="00B97AA1" w:rsidRDefault="00B97AA1">
      <w:pPr>
        <w:rPr>
          <w:b/>
          <w:caps/>
        </w:rPr>
      </w:pPr>
    </w:p>
    <w:p w14:paraId="45A8C5DC" w14:textId="77777777" w:rsidR="00B97AA1" w:rsidRDefault="00B97AA1">
      <w:pPr>
        <w:rPr>
          <w:b/>
          <w:caps/>
        </w:rPr>
      </w:pPr>
    </w:p>
    <w:p w14:paraId="0D332B3D" w14:textId="77777777" w:rsidR="00B97AA1" w:rsidRDefault="00B97AA1">
      <w:pPr>
        <w:rPr>
          <w:b/>
          <w:caps/>
        </w:rPr>
      </w:pPr>
    </w:p>
    <w:p w14:paraId="6C3CF69B" w14:textId="77777777" w:rsidR="00B97AA1" w:rsidRDefault="00B97AA1">
      <w:pPr>
        <w:rPr>
          <w:b/>
          <w:caps/>
        </w:rPr>
      </w:pPr>
    </w:p>
    <w:p w14:paraId="5AC0609E" w14:textId="77777777" w:rsidR="00B97AA1" w:rsidRDefault="00B97AA1">
      <w:pPr>
        <w:rPr>
          <w:b/>
          <w:caps/>
        </w:rPr>
      </w:pPr>
    </w:p>
    <w:p w14:paraId="4DC8C461" w14:textId="77777777" w:rsidR="00B97AA1" w:rsidRDefault="00B97AA1">
      <w:pPr>
        <w:rPr>
          <w:b/>
          <w:caps/>
        </w:rPr>
      </w:pPr>
    </w:p>
    <w:p w14:paraId="0E15D467" w14:textId="77777777" w:rsidR="00B97AA1" w:rsidRDefault="00B97AA1">
      <w:pPr>
        <w:rPr>
          <w:b/>
          <w:caps/>
        </w:rPr>
      </w:pPr>
    </w:p>
    <w:p w14:paraId="7C9ED3E4" w14:textId="77777777" w:rsidR="00B97AA1" w:rsidRDefault="00B97AA1">
      <w:pPr>
        <w:rPr>
          <w:b/>
          <w:caps/>
        </w:rPr>
      </w:pPr>
    </w:p>
    <w:p w14:paraId="02A5D350" w14:textId="77777777" w:rsidR="00B97AA1" w:rsidRDefault="00B97AA1">
      <w:pPr>
        <w:rPr>
          <w:b/>
          <w:caps/>
        </w:rPr>
      </w:pPr>
    </w:p>
    <w:p w14:paraId="3C0459B1" w14:textId="77777777" w:rsidR="00B97AA1" w:rsidRDefault="00B97AA1">
      <w:pPr>
        <w:rPr>
          <w:b/>
          <w:caps/>
        </w:rPr>
      </w:pPr>
    </w:p>
    <w:p w14:paraId="764781BA" w14:textId="77777777" w:rsidR="00C442E8" w:rsidRDefault="00C442E8">
      <w:pPr>
        <w:rPr>
          <w:b/>
          <w:caps/>
        </w:rPr>
      </w:pPr>
    </w:p>
    <w:p w14:paraId="384E51CC" w14:textId="77777777" w:rsidR="000F5D90" w:rsidRDefault="000F5D90">
      <w:pPr>
        <w:rPr>
          <w:b/>
          <w:caps/>
        </w:rPr>
        <w:sectPr w:rsidR="000F5D90" w:rsidSect="00F440EF">
          <w:footnotePr>
            <w:numRestart w:val="eachSect"/>
          </w:footnotePr>
          <w:pgSz w:w="12240" w:h="15840" w:code="1"/>
          <w:pgMar w:top="720" w:right="720" w:bottom="1080" w:left="720" w:header="709" w:footer="432" w:gutter="0"/>
          <w:cols w:space="708"/>
          <w:titlePg/>
          <w:docGrid w:linePitch="360"/>
        </w:sectPr>
      </w:pPr>
    </w:p>
    <w:p w14:paraId="6AD83ACC" w14:textId="77777777" w:rsidR="007B4F9F" w:rsidRDefault="007B4F9F">
      <w:pPr>
        <w:rPr>
          <w:rFonts w:asciiTheme="majorHAnsi" w:eastAsia="Libre Franklin Medium" w:hAnsiTheme="majorHAnsi" w:cstheme="majorBidi"/>
          <w:sz w:val="26"/>
          <w:szCs w:val="26"/>
        </w:rPr>
      </w:pPr>
      <w:r>
        <w:rPr>
          <w:rFonts w:asciiTheme="majorHAnsi" w:eastAsia="Libre Franklin Medium" w:hAnsiTheme="majorHAnsi"/>
          <w:i/>
          <w:sz w:val="26"/>
        </w:rPr>
        <w:br w:type="page"/>
      </w:r>
    </w:p>
    <w:p w14:paraId="47C86553" w14:textId="5F701B67" w:rsidR="00722A37" w:rsidRPr="00FC0F04" w:rsidRDefault="00722A37" w:rsidP="00BC41DC">
      <w:pPr>
        <w:pStyle w:val="Heading2"/>
        <w:rPr>
          <w:rFonts w:asciiTheme="majorHAnsi" w:hAnsiTheme="majorHAnsi"/>
          <w:i w:val="0"/>
          <w:color w:val="auto"/>
          <w:sz w:val="26"/>
        </w:rPr>
      </w:pPr>
      <w:bookmarkStart w:id="33" w:name="_Toc236125100"/>
      <w:r w:rsidRPr="00F42A59">
        <w:rPr>
          <w:rFonts w:asciiTheme="majorHAnsi" w:eastAsia="Libre Franklin Medium" w:hAnsiTheme="majorHAnsi"/>
          <w:i w:val="0"/>
          <w:color w:val="auto"/>
          <w:sz w:val="26"/>
        </w:rPr>
        <w:lastRenderedPageBreak/>
        <w:t xml:space="preserve">B2: Further Strengthening Governance and Funding Models for </w:t>
      </w:r>
      <w:r w:rsidR="00162FD9" w:rsidRPr="00F42A59">
        <w:rPr>
          <w:rFonts w:asciiTheme="majorHAnsi" w:eastAsia="Libre Franklin Medium" w:hAnsiTheme="majorHAnsi"/>
          <w:i w:val="0"/>
          <w:iCs/>
          <w:color w:val="auto"/>
          <w:sz w:val="26"/>
        </w:rPr>
        <w:t>Seniors</w:t>
      </w:r>
      <w:r w:rsidR="00162FD9">
        <w:rPr>
          <w:rFonts w:asciiTheme="majorHAnsi" w:eastAsia="Libre Franklin Medium" w:hAnsiTheme="majorHAnsi"/>
          <w:i w:val="0"/>
          <w:iCs/>
          <w:color w:val="auto"/>
          <w:sz w:val="26"/>
        </w:rPr>
        <w:t>’</w:t>
      </w:r>
      <w:r w:rsidR="00162FD9" w:rsidRPr="00F42A59">
        <w:rPr>
          <w:rFonts w:asciiTheme="majorHAnsi" w:eastAsia="Libre Franklin Medium" w:hAnsiTheme="majorHAnsi"/>
          <w:i w:val="0"/>
          <w:iCs/>
          <w:color w:val="auto"/>
          <w:sz w:val="26"/>
        </w:rPr>
        <w:t xml:space="preserve"> </w:t>
      </w:r>
      <w:r w:rsidRPr="00F42A59">
        <w:rPr>
          <w:rFonts w:asciiTheme="majorHAnsi" w:eastAsia="Libre Franklin Medium" w:hAnsiTheme="majorHAnsi"/>
          <w:i w:val="0"/>
          <w:color w:val="auto"/>
          <w:sz w:val="26"/>
        </w:rPr>
        <w:t>Lodge Accommodations</w:t>
      </w:r>
      <w:bookmarkEnd w:id="33"/>
      <w:r w:rsidRPr="00FC0F04">
        <w:rPr>
          <w:rFonts w:asciiTheme="majorHAnsi" w:hAnsiTheme="majorHAnsi"/>
          <w:i w:val="0"/>
          <w:color w:val="auto"/>
          <w:sz w:val="26"/>
        </w:rPr>
        <w:t xml:space="preserve"> </w:t>
      </w:r>
    </w:p>
    <w:p w14:paraId="6DE40897" w14:textId="77777777" w:rsidR="00722A37" w:rsidRDefault="00722A37">
      <w:pPr>
        <w:rPr>
          <w:b/>
          <w:bCs/>
          <w:color w:val="414142"/>
        </w:rPr>
      </w:pPr>
    </w:p>
    <w:p w14:paraId="602A6C82" w14:textId="77777777" w:rsidR="00722A37" w:rsidRPr="00717E53" w:rsidRDefault="00722A37">
      <w:pPr>
        <w:rPr>
          <w:rFonts w:ascii="Franklin Gothic Medium" w:hAnsi="Franklin Gothic Medium"/>
          <w:color w:val="414142"/>
          <w:sz w:val="26"/>
          <w:szCs w:val="26"/>
        </w:rPr>
      </w:pPr>
      <w:r w:rsidRPr="00717E53">
        <w:rPr>
          <w:rFonts w:ascii="Franklin Gothic Medium" w:hAnsi="Franklin Gothic Medium"/>
          <w:color w:val="414142"/>
          <w:sz w:val="26"/>
          <w:szCs w:val="26"/>
        </w:rPr>
        <w:t xml:space="preserve">Moved by: </w:t>
      </w:r>
      <w:r w:rsidRPr="00717E53">
        <w:rPr>
          <w:rFonts w:ascii="Franklin Gothic Medium" w:hAnsi="Franklin Gothic Medium"/>
          <w:color w:val="414142"/>
          <w:sz w:val="26"/>
          <w:szCs w:val="26"/>
        </w:rPr>
        <w:tab/>
      </w:r>
      <w:r w:rsidRPr="00717E53">
        <w:rPr>
          <w:rFonts w:ascii="Franklin Gothic Medium" w:hAnsi="Franklin Gothic Medium"/>
          <w:color w:val="414142"/>
          <w:sz w:val="26"/>
          <w:szCs w:val="26"/>
        </w:rPr>
        <w:tab/>
      </w:r>
      <w:r>
        <w:rPr>
          <w:rFonts w:ascii="Franklin Gothic Medium" w:hAnsi="Franklin Gothic Medium"/>
          <w:color w:val="414142"/>
          <w:sz w:val="26"/>
          <w:szCs w:val="26"/>
        </w:rPr>
        <w:t>City of Edmonton</w:t>
      </w:r>
    </w:p>
    <w:p w14:paraId="5691A78B" w14:textId="77777777" w:rsidR="00722A37" w:rsidRPr="00717E53" w:rsidRDefault="00722A37">
      <w:pPr>
        <w:rPr>
          <w:rFonts w:ascii="Franklin Gothic Medium" w:hAnsi="Franklin Gothic Medium"/>
          <w:color w:val="414142"/>
          <w:sz w:val="26"/>
          <w:szCs w:val="26"/>
        </w:rPr>
      </w:pPr>
      <w:r w:rsidRPr="00717E53">
        <w:rPr>
          <w:rFonts w:ascii="Franklin Gothic Medium" w:hAnsi="Franklin Gothic Medium"/>
          <w:color w:val="414142"/>
          <w:sz w:val="26"/>
          <w:szCs w:val="26"/>
        </w:rPr>
        <w:t xml:space="preserve">Seconded by: </w:t>
      </w:r>
      <w:r w:rsidRPr="00717E53">
        <w:rPr>
          <w:rFonts w:ascii="Franklin Gothic Medium" w:hAnsi="Franklin Gothic Medium"/>
          <w:color w:val="414142"/>
          <w:sz w:val="26"/>
          <w:szCs w:val="26"/>
        </w:rPr>
        <w:tab/>
      </w:r>
      <w:r>
        <w:rPr>
          <w:rFonts w:ascii="Franklin Gothic Medium" w:hAnsi="Franklin Gothic Medium"/>
          <w:color w:val="414142"/>
          <w:sz w:val="26"/>
          <w:szCs w:val="26"/>
        </w:rPr>
        <w:t>Town of Rocky Mountain House</w:t>
      </w:r>
    </w:p>
    <w:p w14:paraId="2CD5640D" w14:textId="77777777" w:rsidR="00722A37" w:rsidRPr="00717E53" w:rsidRDefault="00000000">
      <w:pPr>
        <w:rPr>
          <w:b/>
          <w:bCs/>
        </w:rPr>
      </w:pPr>
      <w:r>
        <w:pict w14:anchorId="15465F72">
          <v:rect id="_x0000_i1026" style="width:0;height:1.5pt" o:hralign="center" o:hrstd="t" o:hr="t" fillcolor="#a0a0a0" stroked="f"/>
        </w:pict>
      </w:r>
    </w:p>
    <w:p w14:paraId="116C176C" w14:textId="77777777" w:rsidR="00722A37" w:rsidRDefault="00722A37">
      <w:pPr>
        <w:rPr>
          <w:b/>
          <w:bCs/>
        </w:rPr>
      </w:pPr>
    </w:p>
    <w:p w14:paraId="7ACB55C2"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 xml:space="preserve">municipalities have a legislated mandate under the </w:t>
      </w:r>
      <w:r w:rsidRPr="008A19E9">
        <w:rPr>
          <w:rFonts w:ascii="Franklin Gothic Book" w:hAnsi="Franklin Gothic Book"/>
          <w:i/>
          <w:iCs/>
        </w:rPr>
        <w:t>Alberta Housing Act</w:t>
      </w:r>
      <w:r w:rsidRPr="008A19E9">
        <w:rPr>
          <w:rFonts w:ascii="Franklin Gothic Book" w:hAnsi="Franklin Gothic Book"/>
        </w:rPr>
        <w:t xml:space="preserve"> to fund the annual deficit for the previous fiscal year and capital and operating reserve requisitions of Housing Management Bodies (HMBs) providing seniors’ lodge accommodations;</w:t>
      </w:r>
    </w:p>
    <w:p w14:paraId="65A5F746" w14:textId="77777777" w:rsidR="00722A37" w:rsidRPr="008A19E9" w:rsidRDefault="00722A37">
      <w:pPr>
        <w:rPr>
          <w:rFonts w:ascii="Franklin Gothic Book" w:hAnsi="Franklin Gothic Book"/>
          <w:b/>
          <w:bCs/>
          <w:i/>
          <w:iCs/>
        </w:rPr>
      </w:pPr>
    </w:p>
    <w:p w14:paraId="2B0C25C0" w14:textId="77777777" w:rsidR="00722A37" w:rsidRPr="008A19E9" w:rsidRDefault="00722A37">
      <w:pPr>
        <w:rPr>
          <w:rFonts w:ascii="Franklin Gothic Book" w:hAnsi="Franklin Gothic Book"/>
        </w:rPr>
      </w:pPr>
      <w:r w:rsidRPr="008A19E9">
        <w:rPr>
          <w:rFonts w:ascii="Franklin Gothic Book" w:hAnsi="Franklin Gothic Book"/>
          <w:b/>
          <w:bCs/>
        </w:rPr>
        <w:t>WHEREAS</w:t>
      </w:r>
      <w:r w:rsidRPr="008A19E9">
        <w:rPr>
          <w:rFonts w:ascii="Franklin Gothic Book" w:hAnsi="Franklin Gothic Book"/>
        </w:rPr>
        <w:t xml:space="preserve"> the Government of Alberta’s Seniors Lodge Program Review Panel Final Report (2025) identified systemic issues including aging infrastructure, significant deferred capital maintenance, and inconsistent funding models that threaten the long-term sustainability of seniors’ housing;</w:t>
      </w:r>
    </w:p>
    <w:p w14:paraId="0C11111E" w14:textId="77777777" w:rsidR="00722A37" w:rsidRPr="008A19E9" w:rsidRDefault="00722A37">
      <w:pPr>
        <w:rPr>
          <w:rFonts w:ascii="Franklin Gothic Book" w:hAnsi="Franklin Gothic Book"/>
        </w:rPr>
      </w:pPr>
    </w:p>
    <w:p w14:paraId="05CA61A0"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the amendments through Bill 28 Municipal Affairs and Housing Statutes Amendment Act to the Alberta Housing Act as well as the concurrent amendments to the local Ministerial Orders have collectively eroded municipal oversight, specifically by removing mandatory financial reporting and budget approval mechanisms, while maintaining municipal funding obligations and the resulting fiscal impacts unaddressed;</w:t>
      </w:r>
    </w:p>
    <w:p w14:paraId="400FF3AB" w14:textId="77777777" w:rsidR="00722A37" w:rsidRPr="008A19E9" w:rsidRDefault="00722A37">
      <w:pPr>
        <w:rPr>
          <w:rFonts w:ascii="Franklin Gothic Book" w:hAnsi="Franklin Gothic Book"/>
        </w:rPr>
      </w:pPr>
    </w:p>
    <w:p w14:paraId="3F03B7F8"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without strengthened legislative mechanisms for municipalities to approve budgets and align them with local requirements, both orders of government face increased financial risk, potentially leaving taxpayers as the sole backstop for escalating HMB deficits that municipalities can no longer effectively monitor;</w:t>
      </w:r>
    </w:p>
    <w:p w14:paraId="0CB57E90" w14:textId="77777777" w:rsidR="00722A37" w:rsidRPr="008A19E9" w:rsidRDefault="00722A37">
      <w:pPr>
        <w:rPr>
          <w:rFonts w:ascii="Franklin Gothic Book" w:hAnsi="Franklin Gothic Book"/>
          <w:b/>
          <w:bCs/>
        </w:rPr>
      </w:pPr>
      <w:r w:rsidRPr="008A19E9">
        <w:rPr>
          <w:rFonts w:ascii="Franklin Gothic Book" w:hAnsi="Franklin Gothic Book"/>
        </w:rPr>
        <w:t xml:space="preserve"> </w:t>
      </w:r>
    </w:p>
    <w:p w14:paraId="29C50925" w14:textId="77777777" w:rsidR="00722A37" w:rsidRPr="008A19E9" w:rsidRDefault="00722A37">
      <w:pPr>
        <w:rPr>
          <w:rFonts w:ascii="Franklin Gothic Book" w:hAnsi="Franklin Gothic Book"/>
        </w:rPr>
      </w:pPr>
      <w:r w:rsidRPr="008A19E9">
        <w:rPr>
          <w:rFonts w:ascii="Franklin Gothic Book" w:hAnsi="Franklin Gothic Book"/>
          <w:b/>
          <w:bCs/>
        </w:rPr>
        <w:t xml:space="preserve">WHEREAS </w:t>
      </w:r>
      <w:r w:rsidRPr="008A19E9">
        <w:rPr>
          <w:rFonts w:ascii="Franklin Gothic Book" w:hAnsi="Franklin Gothic Book"/>
        </w:rPr>
        <w:t>the Rural Municipalities of Alberta have identified similar concerns regarding insufficient provincial funding leading to increased requisitions on the municipal property tax base for both operational and capital costs;</w:t>
      </w:r>
      <w:r>
        <w:rPr>
          <w:rFonts w:ascii="Franklin Gothic Book" w:hAnsi="Franklin Gothic Book"/>
        </w:rPr>
        <w:t xml:space="preserve"> and</w:t>
      </w:r>
    </w:p>
    <w:p w14:paraId="06FC9814" w14:textId="77777777" w:rsidR="00722A37" w:rsidRPr="008A19E9" w:rsidRDefault="00722A37">
      <w:pPr>
        <w:rPr>
          <w:rFonts w:ascii="Franklin Gothic Book" w:eastAsia="Arial" w:hAnsi="Franklin Gothic Book" w:cs="Arial"/>
        </w:rPr>
      </w:pPr>
    </w:p>
    <w:p w14:paraId="2362DD42" w14:textId="77777777" w:rsidR="00722A37" w:rsidRPr="008A19E9" w:rsidRDefault="00722A37">
      <w:pPr>
        <w:rPr>
          <w:rFonts w:ascii="Franklin Gothic Book" w:hAnsi="Franklin Gothic Book"/>
          <w:b/>
          <w:bCs/>
        </w:rPr>
      </w:pPr>
      <w:r w:rsidRPr="008A19E9">
        <w:rPr>
          <w:rFonts w:ascii="Franklin Gothic Book" w:eastAsia="Arial" w:hAnsi="Franklin Gothic Book" w:cs="Arial"/>
          <w:b/>
          <w:bCs/>
        </w:rPr>
        <w:t>WHEREAS</w:t>
      </w:r>
      <w:r w:rsidRPr="008A19E9">
        <w:rPr>
          <w:rFonts w:ascii="Franklin Gothic Book" w:eastAsia="Arial" w:hAnsi="Franklin Gothic Book" w:cs="Arial"/>
        </w:rPr>
        <w:t xml:space="preserve"> </w:t>
      </w:r>
      <w:r w:rsidRPr="008A19E9">
        <w:rPr>
          <w:rFonts w:ascii="Franklin Gothic Book" w:hAnsi="Franklin Gothic Book"/>
        </w:rPr>
        <w:t>previous Alberta Municipalities resolutions regarding affordable housing funding models and capital support are set to expire, necessitating a renewed and aligned advocacy effort to address the growing deferred maintenance and financial pressures on municipalities</w:t>
      </w:r>
      <w:r>
        <w:rPr>
          <w:rFonts w:ascii="Franklin Gothic Book" w:hAnsi="Franklin Gothic Book"/>
        </w:rPr>
        <w:t>.</w:t>
      </w:r>
    </w:p>
    <w:p w14:paraId="22CEE3FA" w14:textId="77777777" w:rsidR="00722A37" w:rsidRDefault="00722A37"/>
    <w:p w14:paraId="760CADBB" w14:textId="77777777" w:rsidR="00722A37" w:rsidRPr="008A19E9" w:rsidRDefault="00722A37">
      <w:pPr>
        <w:rPr>
          <w:rFonts w:ascii="Franklin Gothic Book" w:hAnsi="Franklin Gothic Book"/>
        </w:rPr>
      </w:pPr>
      <w:r w:rsidRPr="008A19E9">
        <w:rPr>
          <w:rFonts w:ascii="Franklin Gothic Book" w:hAnsi="Franklin Gothic Book"/>
          <w:b/>
          <w:bCs/>
        </w:rPr>
        <w:t xml:space="preserve">IT IS THEREFORE RESOLVED THAT </w:t>
      </w:r>
      <w:r w:rsidRPr="008A19E9">
        <w:rPr>
          <w:rFonts w:ascii="Franklin Gothic Book" w:hAnsi="Franklin Gothic Book"/>
        </w:rPr>
        <w:t>Alberta Municipalities:</w:t>
      </w:r>
    </w:p>
    <w:p w14:paraId="5F71DCD0" w14:textId="77777777" w:rsidR="00722A37" w:rsidRPr="008A19E9" w:rsidRDefault="00722A37" w:rsidP="00722A37">
      <w:pPr>
        <w:numPr>
          <w:ilvl w:val="0"/>
          <w:numId w:val="28"/>
        </w:numPr>
        <w:rPr>
          <w:rFonts w:ascii="Franklin Gothic Book" w:hAnsi="Franklin Gothic Book"/>
        </w:rPr>
      </w:pPr>
      <w:r w:rsidRPr="008A19E9">
        <w:rPr>
          <w:rFonts w:ascii="Franklin Gothic Book" w:hAnsi="Franklin Gothic Book"/>
        </w:rPr>
        <w:t>Advocate to the Government of Alberta to ensure that regulations and Ministerial Orders resulting from the 2026 legislative amendments mandate meaningful municipal governance participation on seniors’ lodge boards, including the formal right to review and approve HMB operating and capital budgets before requisitions are finalized;</w:t>
      </w:r>
    </w:p>
    <w:p w14:paraId="2E30F766" w14:textId="6546329C" w:rsidR="00722A37" w:rsidRPr="008A19E9" w:rsidRDefault="00722A37" w:rsidP="00722A37">
      <w:pPr>
        <w:numPr>
          <w:ilvl w:val="0"/>
          <w:numId w:val="28"/>
        </w:numPr>
        <w:rPr>
          <w:rFonts w:ascii="Franklin Gothic Book" w:hAnsi="Franklin Gothic Book"/>
        </w:rPr>
      </w:pPr>
      <w:r w:rsidRPr="008A19E9">
        <w:rPr>
          <w:rFonts w:ascii="Franklin Gothic Book" w:hAnsi="Franklin Gothic Book"/>
        </w:rPr>
        <w:t xml:space="preserve">Advocate to the Government of Alberta to provide an update on the negotiation of a new province-wide funding agreement that ensures the mandatory capital and operating reserves required by the amended </w:t>
      </w:r>
      <w:r w:rsidRPr="008A19E9">
        <w:rPr>
          <w:rFonts w:ascii="Franklin Gothic Book" w:hAnsi="Franklin Gothic Book"/>
          <w:i/>
          <w:iCs/>
        </w:rPr>
        <w:t>Alberta Housing Act</w:t>
      </w:r>
      <w:r w:rsidRPr="008A19E9">
        <w:rPr>
          <w:rFonts w:ascii="Franklin Gothic Book" w:hAnsi="Franklin Gothic Book"/>
        </w:rPr>
        <w:t xml:space="preserve"> are not funded primarily through municipal requisitions, but through a sustainable provincial contribution that reflects the </w:t>
      </w:r>
      <w:proofErr w:type="gramStart"/>
      <w:r w:rsidRPr="008A19E9">
        <w:rPr>
          <w:rFonts w:ascii="Franklin Gothic Book" w:hAnsi="Franklin Gothic Book"/>
        </w:rPr>
        <w:t>Province</w:t>
      </w:r>
      <w:r w:rsidR="00C4128E">
        <w:rPr>
          <w:rFonts w:ascii="Franklin Gothic Book" w:hAnsi="Franklin Gothic Book"/>
        </w:rPr>
        <w:t>’</w:t>
      </w:r>
      <w:r w:rsidRPr="008A19E9">
        <w:rPr>
          <w:rFonts w:ascii="Franklin Gothic Book" w:hAnsi="Franklin Gothic Book"/>
        </w:rPr>
        <w:t>s</w:t>
      </w:r>
      <w:proofErr w:type="gramEnd"/>
      <w:r w:rsidRPr="008A19E9">
        <w:rPr>
          <w:rFonts w:ascii="Franklin Gothic Book" w:hAnsi="Franklin Gothic Book"/>
        </w:rPr>
        <w:t xml:space="preserve"> primary responsibility for social housing; and</w:t>
      </w:r>
    </w:p>
    <w:p w14:paraId="278FC3BF" w14:textId="77777777" w:rsidR="00722A37" w:rsidRPr="008A19E9" w:rsidRDefault="00722A37" w:rsidP="00722A37">
      <w:pPr>
        <w:numPr>
          <w:ilvl w:val="0"/>
          <w:numId w:val="28"/>
        </w:numPr>
        <w:rPr>
          <w:rFonts w:ascii="Franklin Gothic Book" w:hAnsi="Franklin Gothic Book"/>
        </w:rPr>
      </w:pPr>
      <w:r w:rsidRPr="008A19E9">
        <w:rPr>
          <w:rFonts w:ascii="Franklin Gothic Book" w:hAnsi="Franklin Gothic Book"/>
        </w:rPr>
        <w:t>Explore opportunities to align advocacy efforts with the Rural Municipalities of Alberta to ensure a unified municipal voice in addressing the shared challenges of HMB requisitions and the long-term viability of the seniors’ lodge system.</w:t>
      </w:r>
    </w:p>
    <w:p w14:paraId="4D787AD5" w14:textId="77777777" w:rsidR="00722A37" w:rsidRPr="008A19E9" w:rsidRDefault="00722A37">
      <w:pPr>
        <w:rPr>
          <w:rFonts w:ascii="Franklin Gothic Book" w:hAnsi="Franklin Gothic Book"/>
        </w:rPr>
      </w:pPr>
    </w:p>
    <w:p w14:paraId="220D224F" w14:textId="77777777" w:rsidR="00722A37" w:rsidRPr="00BA7931" w:rsidRDefault="00722A37">
      <w:pPr>
        <w:rPr>
          <w:rFonts w:ascii="Franklin Gothic Book" w:hAnsi="Franklin Gothic Book"/>
          <w:b/>
          <w:bCs/>
        </w:rPr>
      </w:pPr>
      <w:r w:rsidRPr="00BA7931">
        <w:rPr>
          <w:rFonts w:ascii="Franklin Gothic Book" w:hAnsi="Franklin Gothic Book"/>
          <w:b/>
          <w:bCs/>
        </w:rPr>
        <w:t>BACKGROUND:</w:t>
      </w:r>
    </w:p>
    <w:p w14:paraId="6CE9FDDF" w14:textId="77777777" w:rsidR="00722A37" w:rsidRPr="00BA7931" w:rsidRDefault="00722A37">
      <w:pPr>
        <w:spacing w:line="276" w:lineRule="auto"/>
        <w:rPr>
          <w:rFonts w:ascii="Franklin Gothic Book" w:eastAsia="Arial" w:hAnsi="Franklin Gothic Book" w:cs="Arial"/>
        </w:rPr>
      </w:pPr>
      <w:r w:rsidRPr="00BA7931">
        <w:rPr>
          <w:rFonts w:ascii="Franklin Gothic Book" w:eastAsia="Arial" w:hAnsi="Franklin Gothic Book" w:cs="Arial"/>
        </w:rPr>
        <w:t xml:space="preserve">In July 2025, the Government of Alberta released the </w:t>
      </w:r>
      <w:hyperlink r:id="rId45">
        <w:r w:rsidRPr="00BA7931">
          <w:rPr>
            <w:rFonts w:ascii="Franklin Gothic Book" w:eastAsia="Arial" w:hAnsi="Franklin Gothic Book" w:cs="Arial"/>
            <w:color w:val="1155CC"/>
            <w:u w:val="single"/>
          </w:rPr>
          <w:t>Seniors Lodge Program Review Panel Final Report</w:t>
        </w:r>
      </w:hyperlink>
      <w:r w:rsidRPr="00BA7931">
        <w:rPr>
          <w:rFonts w:ascii="Franklin Gothic Book" w:eastAsia="Arial" w:hAnsi="Franklin Gothic Book" w:cs="Arial"/>
        </w:rPr>
        <w:t xml:space="preserve">, emphasizing the need for predictable, long-term capital funding streams and stronger municipal-provincial alignment. While the 2026 amendments to the </w:t>
      </w:r>
      <w:r w:rsidRPr="00BA7931">
        <w:rPr>
          <w:rFonts w:ascii="Franklin Gothic Book" w:eastAsia="Arial" w:hAnsi="Franklin Gothic Book" w:cs="Arial"/>
          <w:i/>
          <w:iCs/>
        </w:rPr>
        <w:t>Alberta Housing Act</w:t>
      </w:r>
      <w:r w:rsidRPr="00BA7931">
        <w:rPr>
          <w:rFonts w:ascii="Franklin Gothic Book" w:eastAsia="Arial" w:hAnsi="Franklin Gothic Book" w:cs="Arial"/>
        </w:rPr>
        <w:t xml:space="preserve"> actioned structural recommendations from the review panel’s report regarding mandatory capital reserves (Recommendation 4), critical recommendations regarding the reform of funding models to target an equitable share of costs based on the respective fiscal capacity of other orders of government to prevent the shifting of greater deficits onto municipalities (Recommendation 3) and the establishment of a transparent three-year rolling capital plan (Recommendation 5) remain largely unaddressed. </w:t>
      </w:r>
      <w:r w:rsidRPr="00BA7931">
        <w:rPr>
          <w:rFonts w:ascii="Franklin Gothic Book" w:eastAsia="Arial" w:hAnsi="Franklin Gothic Book" w:cs="Arial"/>
        </w:rPr>
        <w:lastRenderedPageBreak/>
        <w:t>Consequently, these legislative changes modernized the requirement for reserves without establishing the commensurate municipal oversight authority or the provincial funding levels necessary to manage the resulting fiscal impacts. This has created a mandate gap where municipalities are obligated to fund reserves and deficits without a formal legislative right to approve the budgets that drive those costs.</w:t>
      </w:r>
    </w:p>
    <w:p w14:paraId="67BD57A9" w14:textId="77777777" w:rsidR="00722A37" w:rsidRPr="00BA7931" w:rsidRDefault="00722A37">
      <w:pPr>
        <w:spacing w:line="276" w:lineRule="auto"/>
        <w:rPr>
          <w:rFonts w:ascii="Franklin Gothic Book" w:eastAsia="Arial" w:hAnsi="Franklin Gothic Book" w:cs="Arial"/>
        </w:rPr>
      </w:pPr>
    </w:p>
    <w:p w14:paraId="65D8CDC7" w14:textId="77777777" w:rsidR="00722A37" w:rsidRPr="00BA7931" w:rsidRDefault="00722A37">
      <w:pPr>
        <w:spacing w:line="276" w:lineRule="auto"/>
        <w:rPr>
          <w:rFonts w:ascii="Franklin Gothic Book" w:eastAsia="Arial" w:hAnsi="Franklin Gothic Book" w:cs="Arial"/>
        </w:rPr>
      </w:pPr>
      <w:r w:rsidRPr="10131833">
        <w:rPr>
          <w:rFonts w:ascii="Franklin Gothic Book" w:eastAsia="Arial" w:hAnsi="Franklin Gothic Book" w:cs="Arial"/>
        </w:rPr>
        <w:t>Recent municipal budget data shows a sharp rise in mandatory HMB requisitions for operating and capital funding across communities of all sizes, illustrating that this is a systemic provincial challenge rather than a localized one. For instance, the City of Edmonton’s 2026 budget discussions highlight that Greater Edmonton Foundation Seniors Housing identified a $4.7 million capital funding shortfall for high-priority projects that could not be met by existing reserves. Similar pressures are seen in mid-sized and smaller communities across Alberta.</w:t>
      </w:r>
    </w:p>
    <w:p w14:paraId="495B2DE6" w14:textId="77777777" w:rsidR="00722A37" w:rsidRPr="00BA7931" w:rsidRDefault="00722A37">
      <w:pPr>
        <w:spacing w:line="276" w:lineRule="auto"/>
        <w:rPr>
          <w:rFonts w:ascii="Franklin Gothic Book" w:eastAsia="Arial" w:hAnsi="Franklin Gothic Book" w:cs="Arial"/>
        </w:rPr>
      </w:pPr>
    </w:p>
    <w:p w14:paraId="49FCABE4" w14:textId="04EB85A8" w:rsidR="00722A37" w:rsidRPr="00BA7931" w:rsidRDefault="00722A37">
      <w:pPr>
        <w:spacing w:line="276" w:lineRule="auto"/>
        <w:rPr>
          <w:rFonts w:ascii="Franklin Gothic Book" w:eastAsia="Arial" w:hAnsi="Franklin Gothic Book" w:cs="Arial"/>
        </w:rPr>
      </w:pPr>
      <w:r w:rsidRPr="00BA7931">
        <w:rPr>
          <w:rFonts w:ascii="Franklin Gothic Book" w:eastAsia="Arial" w:hAnsi="Franklin Gothic Book" w:cs="Arial"/>
        </w:rPr>
        <w:t>A</w:t>
      </w:r>
      <w:hyperlink r:id="rId46">
        <w:r w:rsidRPr="00BA7931">
          <w:rPr>
            <w:rFonts w:ascii="Franklin Gothic Book" w:eastAsia="Arial" w:hAnsi="Franklin Gothic Book" w:cs="Arial"/>
          </w:rPr>
          <w:t xml:space="preserve"> </w:t>
        </w:r>
      </w:hyperlink>
      <w:hyperlink r:id="rId47">
        <w:r w:rsidRPr="00BA7931">
          <w:rPr>
            <w:rFonts w:ascii="Franklin Gothic Book" w:eastAsia="Arial" w:hAnsi="Franklin Gothic Book" w:cs="Arial"/>
            <w:color w:val="1155CC"/>
            <w:u w:val="single"/>
          </w:rPr>
          <w:t>November 2024 Auditor General report</w:t>
        </w:r>
      </w:hyperlink>
      <w:r w:rsidRPr="00BA7931">
        <w:rPr>
          <w:rFonts w:ascii="Franklin Gothic Book" w:eastAsia="Arial" w:hAnsi="Franklin Gothic Book" w:cs="Arial"/>
        </w:rPr>
        <w:t xml:space="preserve"> found over $1 billion in deferred maintenance across the province</w:t>
      </w:r>
      <w:r w:rsidR="0046240C">
        <w:rPr>
          <w:rFonts w:ascii="Franklin Gothic Book" w:eastAsia="Arial" w:hAnsi="Franklin Gothic Book" w:cs="Arial"/>
        </w:rPr>
        <w:t>’</w:t>
      </w:r>
      <w:r w:rsidRPr="00BA7931">
        <w:rPr>
          <w:rFonts w:ascii="Franklin Gothic Book" w:eastAsia="Arial" w:hAnsi="Franklin Gothic Book" w:cs="Arial"/>
        </w:rPr>
        <w:t>s affordable housing portfolio. The</w:t>
      </w:r>
      <w:hyperlink r:id="rId48">
        <w:r w:rsidRPr="00BA7931">
          <w:rPr>
            <w:rFonts w:ascii="Franklin Gothic Book" w:eastAsia="Arial" w:hAnsi="Franklin Gothic Book" w:cs="Arial"/>
          </w:rPr>
          <w:t xml:space="preserve"> </w:t>
        </w:r>
      </w:hyperlink>
      <w:hyperlink r:id="rId49">
        <w:r w:rsidRPr="00BA7931">
          <w:rPr>
            <w:rFonts w:ascii="Franklin Gothic Book" w:eastAsia="Arial" w:hAnsi="Franklin Gothic Book" w:cs="Arial"/>
            <w:color w:val="1155CC"/>
            <w:u w:val="single"/>
          </w:rPr>
          <w:t>Alberta Seniors &amp; Community Housing Association (ASCHA)</w:t>
        </w:r>
      </w:hyperlink>
      <w:r w:rsidRPr="00BA7931">
        <w:rPr>
          <w:rFonts w:ascii="Franklin Gothic Book" w:eastAsia="Arial" w:hAnsi="Franklin Gothic Book" w:cs="Arial"/>
        </w:rPr>
        <w:t xml:space="preserve"> has repeatedly warned that chronic capital underfunding places the financial sustainability of the entire program at risk and threatens the safety of vulnerable seniors. While recent provincial commitments toward lodge modernization are appreciated, they address only a fraction of the total need identified by housing providers.</w:t>
      </w:r>
    </w:p>
    <w:p w14:paraId="7D5B33C6" w14:textId="77777777" w:rsidR="00722A37" w:rsidRPr="00BA7931" w:rsidRDefault="00722A37">
      <w:pPr>
        <w:spacing w:line="276" w:lineRule="auto"/>
        <w:rPr>
          <w:rFonts w:ascii="Franklin Gothic Book" w:eastAsia="Arial" w:hAnsi="Franklin Gothic Book" w:cs="Arial"/>
        </w:rPr>
      </w:pPr>
    </w:p>
    <w:p w14:paraId="2EDE2CFD" w14:textId="5353D893" w:rsidR="00722A37" w:rsidRPr="00BA7931" w:rsidRDefault="00722A37">
      <w:pPr>
        <w:spacing w:line="276" w:lineRule="auto"/>
        <w:rPr>
          <w:rFonts w:ascii="Franklin Gothic Book" w:eastAsia="Arial" w:hAnsi="Franklin Gothic Book" w:cs="Arial"/>
        </w:rPr>
      </w:pPr>
      <w:r w:rsidRPr="00BA7931">
        <w:rPr>
          <w:rFonts w:ascii="Franklin Gothic Book" w:eastAsia="Arial" w:hAnsi="Franklin Gothic Book" w:cs="Arial"/>
        </w:rPr>
        <w:t>This resolution seeks to reinforce the 2025 Review Panel</w:t>
      </w:r>
      <w:r w:rsidR="006D2E8E">
        <w:rPr>
          <w:rFonts w:ascii="Franklin Gothic Book" w:eastAsia="Arial" w:hAnsi="Franklin Gothic Book" w:cs="Arial"/>
        </w:rPr>
        <w:t>’</w:t>
      </w:r>
      <w:r w:rsidRPr="00BA7931">
        <w:rPr>
          <w:rFonts w:ascii="Franklin Gothic Book" w:eastAsia="Arial" w:hAnsi="Franklin Gothic Book" w:cs="Arial"/>
        </w:rPr>
        <w:t xml:space="preserve">s recommendations by ensuring that </w:t>
      </w:r>
      <w:r w:rsidR="00A97392">
        <w:rPr>
          <w:rFonts w:ascii="Franklin Gothic Book" w:eastAsia="Arial" w:hAnsi="Franklin Gothic Book" w:cs="Arial"/>
        </w:rPr>
        <w:t>“</w:t>
      </w:r>
      <w:r w:rsidRPr="00BA7931">
        <w:rPr>
          <w:rFonts w:ascii="Franklin Gothic Book" w:eastAsia="Arial" w:hAnsi="Franklin Gothic Book" w:cs="Arial"/>
        </w:rPr>
        <w:t>equitable funding</w:t>
      </w:r>
      <w:r w:rsidR="00A97392">
        <w:rPr>
          <w:rFonts w:ascii="Franklin Gothic Book" w:eastAsia="Arial" w:hAnsi="Franklin Gothic Book" w:cs="Arial"/>
        </w:rPr>
        <w:t>”</w:t>
      </w:r>
      <w:r w:rsidRPr="00BA7931">
        <w:rPr>
          <w:rFonts w:ascii="Franklin Gothic Book" w:eastAsia="Arial" w:hAnsi="Franklin Gothic Book" w:cs="Arial"/>
        </w:rPr>
        <w:t xml:space="preserve"> and </w:t>
      </w:r>
      <w:r w:rsidR="00A97392">
        <w:rPr>
          <w:rFonts w:ascii="Franklin Gothic Book" w:eastAsia="Arial" w:hAnsi="Franklin Gothic Book" w:cs="Arial"/>
        </w:rPr>
        <w:t>“</w:t>
      </w:r>
      <w:r w:rsidRPr="00BA7931">
        <w:rPr>
          <w:rFonts w:ascii="Franklin Gothic Book" w:eastAsia="Arial" w:hAnsi="Franklin Gothic Book" w:cs="Arial"/>
        </w:rPr>
        <w:t>good governance</w:t>
      </w:r>
      <w:r w:rsidR="00A97392">
        <w:rPr>
          <w:rFonts w:ascii="Franklin Gothic Book" w:eastAsia="Arial" w:hAnsi="Franklin Gothic Book" w:cs="Arial"/>
        </w:rPr>
        <w:t>”</w:t>
      </w:r>
      <w:r w:rsidRPr="00BA7931">
        <w:rPr>
          <w:rFonts w:ascii="Franklin Gothic Book" w:eastAsia="Arial" w:hAnsi="Franklin Gothic Book" w:cs="Arial"/>
        </w:rPr>
        <w:t xml:space="preserve"> are translated into legislative protections. By strengthening the ability of municipalities to vet budgets and align them with local growth, this advocacy aims to support our </w:t>
      </w:r>
      <w:r w:rsidR="0046240C" w:rsidRPr="00BA7931">
        <w:rPr>
          <w:rFonts w:ascii="Franklin Gothic Book" w:eastAsia="Arial" w:hAnsi="Franklin Gothic Book" w:cs="Arial"/>
        </w:rPr>
        <w:t>seniors</w:t>
      </w:r>
      <w:r w:rsidR="0046240C">
        <w:rPr>
          <w:rFonts w:ascii="Franklin Gothic Book" w:eastAsia="Arial" w:hAnsi="Franklin Gothic Book" w:cs="Arial"/>
        </w:rPr>
        <w:t>’</w:t>
      </w:r>
      <w:r w:rsidR="0046240C" w:rsidRPr="00BA7931">
        <w:rPr>
          <w:rFonts w:ascii="Franklin Gothic Book" w:eastAsia="Arial" w:hAnsi="Franklin Gothic Book" w:cs="Arial"/>
        </w:rPr>
        <w:t xml:space="preserve"> </w:t>
      </w:r>
      <w:r w:rsidRPr="00BA7931">
        <w:rPr>
          <w:rFonts w:ascii="Franklin Gothic Book" w:eastAsia="Arial" w:hAnsi="Franklin Gothic Book" w:cs="Arial"/>
        </w:rPr>
        <w:t>housing partners in securing a stable, transparent financial future that does not place an undue burden on the municipal property tax base.</w:t>
      </w:r>
    </w:p>
    <w:p w14:paraId="1C70BBB5" w14:textId="77777777" w:rsidR="00722A37" w:rsidRDefault="00722A37">
      <w:pPr>
        <w:spacing w:line="276" w:lineRule="auto"/>
        <w:rPr>
          <w:rFonts w:ascii="Arial" w:eastAsia="Arial" w:hAnsi="Arial" w:cs="Arial"/>
        </w:rPr>
      </w:pPr>
    </w:p>
    <w:p w14:paraId="2BDDC168" w14:textId="77777777" w:rsidR="00722A37" w:rsidRPr="0084566E" w:rsidRDefault="00722A37">
      <w:pPr>
        <w:rPr>
          <w:rFonts w:ascii="Franklin Gothic Book" w:hAnsi="Franklin Gothic Book"/>
          <w:b/>
          <w:bCs/>
        </w:rPr>
      </w:pPr>
      <w:r>
        <w:rPr>
          <w:rFonts w:ascii="Franklin Gothic Book" w:hAnsi="Franklin Gothic Book"/>
          <w:b/>
          <w:bCs/>
        </w:rPr>
        <w:t>ALBERTA MUNICIPALITIES COMMENTS:</w:t>
      </w:r>
    </w:p>
    <w:p w14:paraId="75518486" w14:textId="3557B3D6" w:rsidR="00722A37" w:rsidRDefault="00722A37">
      <w:pPr>
        <w:rPr>
          <w:rFonts w:ascii="Franklin Gothic Book" w:eastAsia="Arial" w:hAnsi="Franklin Gothic Book" w:cs="Arial"/>
        </w:rPr>
      </w:pPr>
      <w:r w:rsidRPr="2BF0849E">
        <w:rPr>
          <w:rFonts w:ascii="Franklin Gothic Book" w:eastAsia="Arial" w:hAnsi="Franklin Gothic Book" w:cs="Arial"/>
        </w:rPr>
        <w:t>This resolution aligns with ABmunis strategic priority of affordable housing and homelessness, and ABmunis position on the recommendations in the Senior’s Lodge Program Review Panel’s final report and recommendations. If this resolution is passed, it will be forwarded to the Government of Alberta for response. Further advocacy will be determined by ABmunis’ Board based on input from ABmunis’ relevant policy committee within the context of ABmunis’ priorities and positions.</w:t>
      </w:r>
    </w:p>
    <w:p w14:paraId="53560F66" w14:textId="77777777" w:rsidR="00722A37" w:rsidRDefault="00722A37"/>
    <w:p w14:paraId="2799ACAC" w14:textId="77777777" w:rsidR="00722A37" w:rsidRPr="00643914" w:rsidRDefault="00722A37">
      <w:pPr>
        <w:rPr>
          <w:rFonts w:ascii="Franklin Gothic Book" w:hAnsi="Franklin Gothic Book"/>
          <w:b/>
          <w:bCs/>
        </w:rPr>
      </w:pPr>
      <w:r w:rsidRPr="00643914">
        <w:rPr>
          <w:rFonts w:ascii="Franklin Gothic Book" w:hAnsi="Franklin Gothic Book"/>
          <w:b/>
          <w:bCs/>
        </w:rPr>
        <w:t xml:space="preserve">RESOLUTION CONTACT: </w:t>
      </w:r>
    </w:p>
    <w:p w14:paraId="4D821C8C" w14:textId="77777777" w:rsidR="00722A37" w:rsidRPr="00643914" w:rsidRDefault="00722A3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138E0D70" w14:textId="77777777" w:rsidR="00722A37" w:rsidRPr="00643914" w:rsidRDefault="00722A37">
      <w:pPr>
        <w:rPr>
          <w:rFonts w:ascii="Franklin Gothic Book" w:eastAsia="Myriad Pro" w:hAnsi="Franklin Gothic Book" w:cs="Myriad Pro"/>
        </w:rPr>
      </w:pPr>
    </w:p>
    <w:p w14:paraId="4BA64EB7" w14:textId="77777777" w:rsidR="00722A37" w:rsidRDefault="00722A37">
      <w:pPr>
        <w:ind w:left="360"/>
        <w:rPr>
          <w:rFonts w:ascii="Franklin Gothic Book" w:eastAsia="Myriad Pro" w:hAnsi="Franklin Gothic Book" w:cs="Myriad Pro"/>
        </w:rPr>
      </w:pPr>
      <w:r w:rsidRPr="00B86D9E">
        <w:rPr>
          <w:rFonts w:ascii="Franklin Gothic Book" w:eastAsia="Myriad Pro" w:hAnsi="Franklin Gothic Book" w:cs="Myriad Pro"/>
        </w:rPr>
        <w:t xml:space="preserve">Sharon Wadi </w:t>
      </w:r>
    </w:p>
    <w:p w14:paraId="462691D4" w14:textId="77777777" w:rsidR="00722A37" w:rsidRDefault="00722A37">
      <w:pPr>
        <w:ind w:left="360"/>
        <w:rPr>
          <w:rFonts w:ascii="Franklin Gothic Book" w:eastAsia="Myriad Pro" w:hAnsi="Franklin Gothic Book" w:cs="Myriad Pro"/>
        </w:rPr>
      </w:pPr>
      <w:r w:rsidRPr="003D67D6">
        <w:rPr>
          <w:rFonts w:ascii="Franklin Gothic Book" w:eastAsia="Myriad Pro" w:hAnsi="Franklin Gothic Book" w:cs="Myriad Pro"/>
        </w:rPr>
        <w:t>Senior Policy Advisor, Intergovernmental Affairs</w:t>
      </w:r>
    </w:p>
    <w:p w14:paraId="50B55991" w14:textId="77777777" w:rsidR="00722A37" w:rsidRDefault="00722A37">
      <w:pPr>
        <w:ind w:left="360"/>
        <w:rPr>
          <w:rFonts w:ascii="Franklin Gothic Book" w:eastAsia="Myriad Pro" w:hAnsi="Franklin Gothic Book" w:cs="Myriad Pro"/>
        </w:rPr>
      </w:pPr>
      <w:r>
        <w:rPr>
          <w:rFonts w:ascii="Franklin Gothic Book" w:eastAsia="Myriad Pro" w:hAnsi="Franklin Gothic Book" w:cs="Myriad Pro"/>
        </w:rPr>
        <w:t>City of Edmonton</w:t>
      </w:r>
    </w:p>
    <w:p w14:paraId="5839EA90" w14:textId="77777777" w:rsidR="00722A37" w:rsidRPr="0074101E" w:rsidRDefault="00722A37">
      <w:pPr>
        <w:ind w:left="360"/>
        <w:rPr>
          <w:rFonts w:ascii="Franklin Gothic Book" w:eastAsia="Myriad Pro" w:hAnsi="Franklin Gothic Book" w:cs="Myriad Pro"/>
        </w:rPr>
      </w:pPr>
      <w:hyperlink r:id="rId50" w:history="1">
        <w:r w:rsidRPr="00631C73">
          <w:rPr>
            <w:rStyle w:val="Hyperlink"/>
            <w:rFonts w:ascii="Franklin Gothic Book" w:hAnsi="Franklin Gothic Book"/>
          </w:rPr>
          <w:t>sharon.wadi@edmonton.ca</w:t>
        </w:r>
      </w:hyperlink>
      <w:r>
        <w:rPr>
          <w:rFonts w:ascii="Franklin Gothic Book" w:hAnsi="Franklin Gothic Book"/>
        </w:rPr>
        <w:t xml:space="preserve"> </w:t>
      </w:r>
    </w:p>
    <w:p w14:paraId="40E87CD1" w14:textId="77777777" w:rsidR="00722A37" w:rsidRDefault="00722A37"/>
    <w:p w14:paraId="3A33DC60" w14:textId="77777777" w:rsidR="00636600" w:rsidRDefault="00636600">
      <w:pPr>
        <w:rPr>
          <w:rFonts w:ascii="Franklin Gothic Medium" w:eastAsia="Libre Franklin Medium" w:hAnsi="Franklin Gothic Medium" w:cs="Libre Franklin Medium"/>
          <w:b/>
          <w:bCs/>
          <w:sz w:val="26"/>
          <w:szCs w:val="26"/>
        </w:rPr>
      </w:pPr>
    </w:p>
    <w:p w14:paraId="1CFC5E78" w14:textId="77777777" w:rsidR="00636600" w:rsidRDefault="00636600">
      <w:pPr>
        <w:rPr>
          <w:rFonts w:ascii="Franklin Gothic Medium" w:eastAsia="Libre Franklin Medium" w:hAnsi="Franklin Gothic Medium" w:cs="Libre Franklin Medium"/>
          <w:b/>
          <w:bCs/>
          <w:sz w:val="26"/>
          <w:szCs w:val="26"/>
        </w:rPr>
      </w:pPr>
    </w:p>
    <w:p w14:paraId="39CED8CC" w14:textId="77777777" w:rsidR="00636600" w:rsidRDefault="00636600">
      <w:pPr>
        <w:rPr>
          <w:rFonts w:ascii="Franklin Gothic Medium" w:eastAsia="Libre Franklin Medium" w:hAnsi="Franklin Gothic Medium" w:cs="Libre Franklin Medium"/>
          <w:b/>
          <w:bCs/>
          <w:sz w:val="26"/>
          <w:szCs w:val="26"/>
        </w:rPr>
      </w:pPr>
    </w:p>
    <w:p w14:paraId="2ADB886B" w14:textId="77777777" w:rsidR="00636600" w:rsidRDefault="00636600">
      <w:pPr>
        <w:rPr>
          <w:rFonts w:ascii="Franklin Gothic Medium" w:eastAsia="Libre Franklin Medium" w:hAnsi="Franklin Gothic Medium" w:cs="Libre Franklin Medium"/>
          <w:b/>
          <w:bCs/>
          <w:sz w:val="26"/>
          <w:szCs w:val="26"/>
        </w:rPr>
      </w:pPr>
    </w:p>
    <w:p w14:paraId="6EEF85AF" w14:textId="77777777" w:rsidR="00636600" w:rsidRDefault="00636600">
      <w:pPr>
        <w:rPr>
          <w:rFonts w:ascii="Franklin Gothic Medium" w:eastAsia="Libre Franklin Medium" w:hAnsi="Franklin Gothic Medium" w:cs="Libre Franklin Medium"/>
          <w:b/>
          <w:bCs/>
          <w:sz w:val="26"/>
          <w:szCs w:val="26"/>
        </w:rPr>
      </w:pPr>
    </w:p>
    <w:p w14:paraId="74630E93" w14:textId="77777777" w:rsidR="00636600" w:rsidRDefault="00636600">
      <w:pPr>
        <w:rPr>
          <w:rFonts w:ascii="Franklin Gothic Medium" w:eastAsia="Libre Franklin Medium" w:hAnsi="Franklin Gothic Medium" w:cs="Libre Franklin Medium"/>
          <w:b/>
          <w:bCs/>
          <w:sz w:val="26"/>
          <w:szCs w:val="26"/>
        </w:rPr>
      </w:pPr>
    </w:p>
    <w:p w14:paraId="1AC505F1" w14:textId="77777777" w:rsidR="00636600" w:rsidRDefault="00636600">
      <w:pPr>
        <w:rPr>
          <w:rFonts w:ascii="Franklin Gothic Medium" w:eastAsia="Libre Franklin Medium" w:hAnsi="Franklin Gothic Medium" w:cs="Libre Franklin Medium"/>
          <w:b/>
          <w:bCs/>
          <w:sz w:val="26"/>
          <w:szCs w:val="26"/>
        </w:rPr>
      </w:pPr>
    </w:p>
    <w:p w14:paraId="73A6E4DF" w14:textId="77777777" w:rsidR="00636600" w:rsidRDefault="00636600">
      <w:pPr>
        <w:rPr>
          <w:rFonts w:ascii="Franklin Gothic Medium" w:eastAsia="Libre Franklin Medium" w:hAnsi="Franklin Gothic Medium" w:cs="Libre Franklin Medium"/>
          <w:b/>
          <w:bCs/>
          <w:sz w:val="26"/>
          <w:szCs w:val="26"/>
        </w:rPr>
      </w:pPr>
    </w:p>
    <w:p w14:paraId="038137E3" w14:textId="77777777" w:rsidR="002E14D8" w:rsidRDefault="002E14D8">
      <w:pPr>
        <w:rPr>
          <w:rFonts w:ascii="Franklin Gothic Medium" w:eastAsia="Libre Franklin Medium" w:hAnsi="Franklin Gothic Medium" w:cs="Libre Franklin Medium"/>
          <w:b/>
          <w:bCs/>
          <w:sz w:val="26"/>
          <w:szCs w:val="26"/>
        </w:rPr>
      </w:pPr>
    </w:p>
    <w:p w14:paraId="6FABB49C" w14:textId="77777777" w:rsidR="00391029" w:rsidRDefault="00391029" w:rsidP="007B5E71">
      <w:pPr>
        <w:pStyle w:val="Heading2"/>
        <w:rPr>
          <w:rFonts w:asciiTheme="majorHAnsi" w:eastAsia="Libre Franklin Medium" w:hAnsiTheme="majorHAnsi"/>
          <w:i w:val="0"/>
          <w:color w:val="auto"/>
          <w:sz w:val="26"/>
        </w:rPr>
        <w:sectPr w:rsidR="00391029" w:rsidSect="009C773F">
          <w:footnotePr>
            <w:numRestart w:val="eachSect"/>
          </w:footnotePr>
          <w:type w:val="continuous"/>
          <w:pgSz w:w="12240" w:h="15840" w:code="1"/>
          <w:pgMar w:top="720" w:right="720" w:bottom="1080" w:left="720" w:header="709" w:footer="432" w:gutter="0"/>
          <w:cols w:space="708"/>
          <w:titlePg/>
          <w:docGrid w:linePitch="360"/>
        </w:sectPr>
      </w:pPr>
    </w:p>
    <w:p w14:paraId="3B73025E" w14:textId="77777777" w:rsidR="007B4F9F" w:rsidRDefault="007B4F9F">
      <w:pPr>
        <w:rPr>
          <w:rFonts w:asciiTheme="majorHAnsi" w:eastAsia="Libre Franklin Medium" w:hAnsiTheme="majorHAnsi" w:cstheme="majorBidi"/>
          <w:sz w:val="26"/>
          <w:szCs w:val="26"/>
        </w:rPr>
      </w:pPr>
      <w:r>
        <w:rPr>
          <w:rFonts w:asciiTheme="majorHAnsi" w:eastAsia="Libre Franklin Medium" w:hAnsiTheme="majorHAnsi"/>
          <w:i/>
          <w:sz w:val="26"/>
        </w:rPr>
        <w:br w:type="page"/>
      </w:r>
    </w:p>
    <w:p w14:paraId="68C322D5" w14:textId="04549208" w:rsidR="00636600" w:rsidRPr="00F42A59" w:rsidRDefault="00636600" w:rsidP="007B5E71">
      <w:pPr>
        <w:pStyle w:val="Heading2"/>
        <w:rPr>
          <w:rFonts w:asciiTheme="majorHAnsi" w:eastAsia="Libre Franklin Medium" w:hAnsiTheme="majorHAnsi"/>
          <w:i w:val="0"/>
          <w:color w:val="auto"/>
          <w:sz w:val="26"/>
        </w:rPr>
      </w:pPr>
      <w:bookmarkStart w:id="34" w:name="_Toc236125101"/>
      <w:r w:rsidRPr="00F42A59">
        <w:rPr>
          <w:rFonts w:asciiTheme="majorHAnsi" w:eastAsia="Libre Franklin Medium" w:hAnsiTheme="majorHAnsi"/>
          <w:i w:val="0"/>
          <w:color w:val="auto"/>
          <w:sz w:val="26"/>
        </w:rPr>
        <w:lastRenderedPageBreak/>
        <w:t>B3: Derelict Non-Residential Tax Subclass</w:t>
      </w:r>
      <w:bookmarkEnd w:id="34"/>
    </w:p>
    <w:p w14:paraId="211C4309" w14:textId="77777777" w:rsidR="00636600" w:rsidRDefault="00636600">
      <w:pPr>
        <w:rPr>
          <w:b/>
          <w:bCs/>
          <w:color w:val="414142"/>
        </w:rPr>
      </w:pPr>
    </w:p>
    <w:p w14:paraId="54447B32" w14:textId="77777777" w:rsidR="00636600" w:rsidRPr="008F2637" w:rsidRDefault="00636600">
      <w:pPr>
        <w:rPr>
          <w:rFonts w:ascii="Franklin Gothic Medium" w:eastAsia="Libre Franklin Medium" w:hAnsi="Franklin Gothic Medium" w:cs="Libre Franklin Medium"/>
          <w:sz w:val="26"/>
          <w:szCs w:val="26"/>
        </w:rPr>
      </w:pPr>
      <w:r w:rsidRPr="008F2637">
        <w:rPr>
          <w:rFonts w:ascii="Franklin Gothic Medium" w:eastAsia="Libre Franklin Medium" w:hAnsi="Franklin Gothic Medium" w:cs="Libre Franklin Medium"/>
          <w:sz w:val="26"/>
          <w:szCs w:val="26"/>
        </w:rPr>
        <w:t xml:space="preserve">Moved by: </w:t>
      </w:r>
      <w:r w:rsidRPr="008F2637">
        <w:rPr>
          <w:rFonts w:ascii="Franklin Gothic Medium" w:eastAsia="Libre Franklin Medium" w:hAnsi="Franklin Gothic Medium" w:cs="Libre Franklin Medium"/>
          <w:sz w:val="26"/>
          <w:szCs w:val="26"/>
        </w:rPr>
        <w:tab/>
      </w:r>
      <w:r w:rsidRPr="008F2637">
        <w:rPr>
          <w:rFonts w:ascii="Franklin Gothic Medium" w:eastAsia="Libre Franklin Medium" w:hAnsi="Franklin Gothic Medium" w:cs="Libre Franklin Medium"/>
          <w:sz w:val="26"/>
          <w:szCs w:val="26"/>
        </w:rPr>
        <w:tab/>
        <w:t>City of Edmonton</w:t>
      </w:r>
    </w:p>
    <w:p w14:paraId="62371F94" w14:textId="77777777" w:rsidR="00636600" w:rsidRPr="008F2637" w:rsidRDefault="00636600">
      <w:pPr>
        <w:rPr>
          <w:rFonts w:ascii="Franklin Gothic Medium" w:eastAsia="Libre Franklin Medium" w:hAnsi="Franklin Gothic Medium" w:cs="Libre Franklin Medium"/>
          <w:sz w:val="26"/>
          <w:szCs w:val="26"/>
        </w:rPr>
      </w:pPr>
      <w:r w:rsidRPr="008F2637">
        <w:rPr>
          <w:rFonts w:ascii="Franklin Gothic Medium" w:eastAsia="Libre Franklin Medium" w:hAnsi="Franklin Gothic Medium" w:cs="Libre Franklin Medium"/>
          <w:sz w:val="26"/>
          <w:szCs w:val="26"/>
        </w:rPr>
        <w:t xml:space="preserve">Seconded by: </w:t>
      </w:r>
      <w:r w:rsidRPr="008F2637">
        <w:rPr>
          <w:rFonts w:ascii="Franklin Gothic Medium" w:eastAsia="Libre Franklin Medium" w:hAnsi="Franklin Gothic Medium" w:cs="Libre Franklin Medium"/>
          <w:sz w:val="26"/>
          <w:szCs w:val="26"/>
        </w:rPr>
        <w:tab/>
        <w:t>Town of Peace River</w:t>
      </w:r>
    </w:p>
    <w:p w14:paraId="77C3589D" w14:textId="77777777" w:rsidR="00636600" w:rsidRDefault="00000000">
      <w:pPr>
        <w:rPr>
          <w:b/>
          <w:bCs/>
        </w:rPr>
      </w:pPr>
      <w:r>
        <w:pict w14:anchorId="5EE0950E">
          <v:rect id="_x0000_i1027" style="width:0;height:1.5pt" o:hralign="center" o:hrstd="t" o:hr="t" fillcolor="#a0a0a0" stroked="f"/>
        </w:pict>
      </w:r>
    </w:p>
    <w:p w14:paraId="1C2B75CD" w14:textId="77777777" w:rsidR="00636600" w:rsidRDefault="00636600">
      <w:pPr>
        <w:rPr>
          <w:b/>
          <w:bCs/>
        </w:rPr>
      </w:pPr>
    </w:p>
    <w:p w14:paraId="4A52E934" w14:textId="77777777" w:rsidR="00636600" w:rsidRPr="008F2637" w:rsidRDefault="00636600">
      <w:pPr>
        <w:rPr>
          <w:rFonts w:ascii="Franklin Gothic Book" w:hAnsi="Franklin Gothic Book"/>
        </w:rPr>
      </w:pPr>
      <w:r w:rsidRPr="008F2637">
        <w:rPr>
          <w:rFonts w:ascii="Franklin Gothic Book" w:hAnsi="Franklin Gothic Book"/>
          <w:b/>
          <w:bCs/>
        </w:rPr>
        <w:t xml:space="preserve">WHEREAS </w:t>
      </w:r>
      <w:r w:rsidRPr="008F2637">
        <w:rPr>
          <w:rFonts w:ascii="Franklin Gothic Book" w:hAnsi="Franklin Gothic Book"/>
        </w:rPr>
        <w:t>derelict non-residential properties impose increased costs on municipalities due to factors such as higher demands on bylaw enforcement, public safety risks, and the potential for arson</w:t>
      </w:r>
      <w:r>
        <w:rPr>
          <w:rFonts w:ascii="Franklin Gothic Book" w:hAnsi="Franklin Gothic Book"/>
        </w:rPr>
        <w:t>;</w:t>
      </w:r>
    </w:p>
    <w:p w14:paraId="69C93E6A" w14:textId="77777777" w:rsidR="00636600" w:rsidRPr="008F2637" w:rsidRDefault="00636600">
      <w:pPr>
        <w:rPr>
          <w:rFonts w:ascii="Franklin Gothic Book" w:hAnsi="Franklin Gothic Book"/>
          <w:b/>
          <w:bCs/>
        </w:rPr>
      </w:pPr>
    </w:p>
    <w:p w14:paraId="686C5022" w14:textId="77777777" w:rsidR="00636600" w:rsidRPr="008F2637" w:rsidRDefault="00636600">
      <w:pPr>
        <w:rPr>
          <w:rFonts w:ascii="Franklin Gothic Book" w:hAnsi="Franklin Gothic Book"/>
        </w:rPr>
      </w:pPr>
      <w:r w:rsidRPr="008F2637">
        <w:rPr>
          <w:rFonts w:ascii="Franklin Gothic Book" w:hAnsi="Franklin Gothic Book"/>
          <w:b/>
          <w:bCs/>
        </w:rPr>
        <w:t>WHEREAS</w:t>
      </w:r>
      <w:r w:rsidRPr="008F2637">
        <w:rPr>
          <w:rFonts w:ascii="Franklin Gothic Book" w:hAnsi="Franklin Gothic Book"/>
        </w:rPr>
        <w:t xml:space="preserve"> the </w:t>
      </w:r>
      <w:r w:rsidRPr="00AE42D9">
        <w:rPr>
          <w:rFonts w:ascii="Franklin Gothic Book" w:hAnsi="Franklin Gothic Book"/>
          <w:i/>
          <w:iCs/>
        </w:rPr>
        <w:t>Municipal Government Act</w:t>
      </w:r>
      <w:r w:rsidRPr="008F2637">
        <w:rPr>
          <w:rFonts w:ascii="Franklin Gothic Book" w:hAnsi="Franklin Gothic Book"/>
        </w:rPr>
        <w:t xml:space="preserve"> (MGA) currently restricts the ability of municipalities to create a non-residential derelict tax subclass, preventing them from using a property tax lever to encourage remediation of these properties</w:t>
      </w:r>
      <w:r>
        <w:rPr>
          <w:rFonts w:ascii="Franklin Gothic Book" w:hAnsi="Franklin Gothic Book"/>
        </w:rPr>
        <w:t>;</w:t>
      </w:r>
    </w:p>
    <w:p w14:paraId="1E4B0A36" w14:textId="77777777" w:rsidR="00636600" w:rsidRPr="008F2637" w:rsidRDefault="00636600">
      <w:pPr>
        <w:rPr>
          <w:rFonts w:ascii="Franklin Gothic Book" w:hAnsi="Franklin Gothic Book"/>
          <w:b/>
          <w:bCs/>
        </w:rPr>
      </w:pPr>
    </w:p>
    <w:p w14:paraId="3FD375A3" w14:textId="77777777" w:rsidR="00636600" w:rsidRPr="008F2637" w:rsidRDefault="00636600">
      <w:pPr>
        <w:rPr>
          <w:rFonts w:ascii="Franklin Gothic Book" w:hAnsi="Franklin Gothic Book"/>
        </w:rPr>
      </w:pPr>
      <w:r w:rsidRPr="008F2637">
        <w:rPr>
          <w:rFonts w:ascii="Franklin Gothic Book" w:hAnsi="Franklin Gothic Book"/>
          <w:b/>
          <w:bCs/>
        </w:rPr>
        <w:t>WHEREAS</w:t>
      </w:r>
      <w:r w:rsidRPr="008F2637">
        <w:rPr>
          <w:rFonts w:ascii="Franklin Gothic Book" w:hAnsi="Franklin Gothic Book"/>
        </w:rPr>
        <w:t xml:space="preserve"> some municipalities have authority to create derelict non-residential tax subclasses, but the utility of this authority is limited by the requirement that properties must be unoccupied for a year before being assessed as derelict, and by the constraint of the 5:1 tax rate ratio, which may disallow a tax rate high enough to motivate owners to act</w:t>
      </w:r>
      <w:r>
        <w:rPr>
          <w:rFonts w:ascii="Franklin Gothic Book" w:hAnsi="Franklin Gothic Book"/>
        </w:rPr>
        <w:t>; and</w:t>
      </w:r>
    </w:p>
    <w:p w14:paraId="2E54B4A6" w14:textId="77777777" w:rsidR="00636600" w:rsidRPr="008F2637" w:rsidRDefault="00636600">
      <w:pPr>
        <w:rPr>
          <w:rFonts w:ascii="Franklin Gothic Book" w:hAnsi="Franklin Gothic Book"/>
          <w:b/>
          <w:bCs/>
        </w:rPr>
      </w:pPr>
    </w:p>
    <w:p w14:paraId="02A31442" w14:textId="35C913D9" w:rsidR="00636600" w:rsidRPr="008F2637" w:rsidRDefault="00636600">
      <w:pPr>
        <w:rPr>
          <w:rFonts w:ascii="Franklin Gothic Book" w:hAnsi="Franklin Gothic Book"/>
        </w:rPr>
      </w:pPr>
      <w:r w:rsidRPr="008F2637">
        <w:rPr>
          <w:rFonts w:ascii="Franklin Gothic Book" w:hAnsi="Franklin Gothic Book"/>
          <w:b/>
          <w:bCs/>
        </w:rPr>
        <w:t xml:space="preserve">WHEREAS </w:t>
      </w:r>
      <w:r w:rsidRPr="008F2637">
        <w:rPr>
          <w:rFonts w:ascii="Franklin Gothic Book" w:hAnsi="Franklin Gothic Book"/>
        </w:rPr>
        <w:t>expanding subclassing authority to all municipalities through an MGA amendment would provide a valuable tax tool to address derelict properties and aligns with the goals of Alberta Municipalities</w:t>
      </w:r>
      <w:r w:rsidR="0046240C">
        <w:rPr>
          <w:rFonts w:ascii="Franklin Gothic Book" w:hAnsi="Franklin Gothic Book"/>
        </w:rPr>
        <w:t>’</w:t>
      </w:r>
      <w:r w:rsidRPr="008F2637">
        <w:rPr>
          <w:rFonts w:ascii="Franklin Gothic Book" w:hAnsi="Franklin Gothic Book"/>
        </w:rPr>
        <w:t xml:space="preserve"> Property Taxes Reimagined initiative.</w:t>
      </w:r>
    </w:p>
    <w:p w14:paraId="454CD42F" w14:textId="77777777" w:rsidR="00636600" w:rsidRPr="008F2637" w:rsidRDefault="00636600">
      <w:pPr>
        <w:rPr>
          <w:rFonts w:ascii="Franklin Gothic Book" w:hAnsi="Franklin Gothic Book"/>
        </w:rPr>
      </w:pPr>
    </w:p>
    <w:p w14:paraId="2F74EF5C" w14:textId="77777777" w:rsidR="00636600" w:rsidRPr="008F2637" w:rsidRDefault="00636600">
      <w:pPr>
        <w:rPr>
          <w:rFonts w:ascii="Franklin Gothic Book" w:hAnsi="Franklin Gothic Book"/>
        </w:rPr>
      </w:pPr>
      <w:r w:rsidRPr="008F2637">
        <w:rPr>
          <w:rFonts w:ascii="Franklin Gothic Book" w:hAnsi="Franklin Gothic Book"/>
          <w:b/>
          <w:bCs/>
        </w:rPr>
        <w:t xml:space="preserve">IT IS THEREFORE RESOLVED THAT </w:t>
      </w:r>
      <w:r w:rsidRPr="008F2637">
        <w:rPr>
          <w:rFonts w:ascii="Franklin Gothic Book" w:hAnsi="Franklin Gothic Book"/>
        </w:rPr>
        <w:t xml:space="preserve">Alberta Municipalities advocate to the Government of Alberta to amend Sections 297 and 358.1 of the </w:t>
      </w:r>
      <w:r w:rsidRPr="00AE42D9">
        <w:rPr>
          <w:rFonts w:ascii="Franklin Gothic Book" w:hAnsi="Franklin Gothic Book"/>
          <w:i/>
          <w:iCs/>
        </w:rPr>
        <w:t>Municipal Government Act</w:t>
      </w:r>
      <w:r w:rsidRPr="008F2637">
        <w:rPr>
          <w:rFonts w:ascii="Franklin Gothic Book" w:hAnsi="Franklin Gothic Book"/>
        </w:rPr>
        <w:t xml:space="preserve"> to allow all municipalities the option to create a derelict subclass under Class 2 Non-Residential property</w:t>
      </w:r>
      <w:r>
        <w:rPr>
          <w:rFonts w:ascii="Franklin Gothic Book" w:hAnsi="Franklin Gothic Book"/>
        </w:rPr>
        <w:t>.</w:t>
      </w:r>
    </w:p>
    <w:p w14:paraId="340F7690" w14:textId="77777777" w:rsidR="00636600" w:rsidRPr="008F2637" w:rsidRDefault="00636600">
      <w:pPr>
        <w:rPr>
          <w:rFonts w:ascii="Franklin Gothic Book" w:hAnsi="Franklin Gothic Book"/>
        </w:rPr>
      </w:pPr>
    </w:p>
    <w:p w14:paraId="5044397E" w14:textId="77777777" w:rsidR="00636600" w:rsidRPr="008F2637" w:rsidRDefault="00636600">
      <w:pPr>
        <w:rPr>
          <w:rFonts w:ascii="Franklin Gothic Book" w:hAnsi="Franklin Gothic Book"/>
        </w:rPr>
      </w:pPr>
      <w:r w:rsidRPr="008F2637">
        <w:rPr>
          <w:rFonts w:ascii="Franklin Gothic Book" w:hAnsi="Franklin Gothic Book"/>
          <w:b/>
          <w:bCs/>
        </w:rPr>
        <w:t>FURTHER BE IT RESOLVED THAT</w:t>
      </w:r>
      <w:r w:rsidRPr="008F2637">
        <w:rPr>
          <w:rFonts w:ascii="Franklin Gothic Book" w:hAnsi="Franklin Gothic Book"/>
        </w:rPr>
        <w:t xml:space="preserve"> such an amendment include an exemption from the 5:1 tax rate ratio limit, or include a higher ratio limit, for a derelict non-residential tax subclass, to ensure municipal councils have the necessary flexibility to set a deterrent tax rate.</w:t>
      </w:r>
    </w:p>
    <w:p w14:paraId="645E860A" w14:textId="77777777" w:rsidR="00636600" w:rsidRPr="008F2637" w:rsidRDefault="00636600">
      <w:pPr>
        <w:rPr>
          <w:rFonts w:ascii="Franklin Gothic Book" w:hAnsi="Franklin Gothic Book"/>
        </w:rPr>
      </w:pPr>
    </w:p>
    <w:p w14:paraId="194923B9" w14:textId="77777777" w:rsidR="00636600" w:rsidRDefault="00636600">
      <w:pPr>
        <w:rPr>
          <w:rFonts w:ascii="Franklin Gothic Book" w:hAnsi="Franklin Gothic Book"/>
        </w:rPr>
      </w:pPr>
      <w:r w:rsidRPr="008F2637">
        <w:rPr>
          <w:rFonts w:ascii="Franklin Gothic Book" w:hAnsi="Franklin Gothic Book"/>
          <w:b/>
          <w:bCs/>
        </w:rPr>
        <w:t>FURTHER BE IT RESOLVED THAT</w:t>
      </w:r>
      <w:r w:rsidRPr="008F2637">
        <w:rPr>
          <w:rFonts w:ascii="Franklin Gothic Book" w:hAnsi="Franklin Gothic Book"/>
        </w:rPr>
        <w:t xml:space="preserve"> Alberta Municipalities advocate to the Government of Alberta to remove the requirement that a property be unoccupied for a year before it can be assessed into a derelict non-residential tax subclass.</w:t>
      </w:r>
    </w:p>
    <w:p w14:paraId="70A8B0A8" w14:textId="77777777" w:rsidR="00636600" w:rsidRPr="008F2637" w:rsidRDefault="00636600">
      <w:pPr>
        <w:rPr>
          <w:rFonts w:ascii="Franklin Gothic Book" w:hAnsi="Franklin Gothic Book"/>
          <w:b/>
          <w:bCs/>
        </w:rPr>
      </w:pPr>
    </w:p>
    <w:p w14:paraId="128E0569" w14:textId="77777777" w:rsidR="00636600" w:rsidRPr="008F2637" w:rsidRDefault="00636600">
      <w:pPr>
        <w:rPr>
          <w:rFonts w:ascii="Franklin Gothic Book" w:hAnsi="Franklin Gothic Book"/>
          <w:b/>
          <w:bCs/>
        </w:rPr>
      </w:pPr>
      <w:r w:rsidRPr="008F2637">
        <w:rPr>
          <w:rFonts w:ascii="Franklin Gothic Book" w:hAnsi="Franklin Gothic Book"/>
          <w:b/>
          <w:bCs/>
        </w:rPr>
        <w:t>BACKGROUND:</w:t>
      </w:r>
    </w:p>
    <w:p w14:paraId="6D7241AB" w14:textId="43A3CA2F" w:rsidR="00636600" w:rsidRDefault="00636600">
      <w:pPr>
        <w:rPr>
          <w:rFonts w:ascii="Franklin Gothic Book" w:hAnsi="Franklin Gothic Book"/>
        </w:rPr>
      </w:pPr>
      <w:r w:rsidRPr="008F2637">
        <w:rPr>
          <w:rFonts w:ascii="Franklin Gothic Book" w:hAnsi="Franklin Gothic Book"/>
        </w:rPr>
        <w:t xml:space="preserve">Derelict non-residential properties are properties that contain a fully or partially constructed non-residential improvement, where the improvement shows serious signs of neglect, is dilapidated, falling into significant disrepair, or is unusable for its intended purpose, but does not include properties that are actively undergoing renovation, construction or demolition. Municipalities that can currently create a derelict non-residential subclass are permitted to define </w:t>
      </w:r>
      <w:r w:rsidR="006D2E8E">
        <w:rPr>
          <w:rFonts w:ascii="Franklin Gothic Book" w:hAnsi="Franklin Gothic Book"/>
        </w:rPr>
        <w:t>“</w:t>
      </w:r>
      <w:r w:rsidR="006D2E8E" w:rsidRPr="008F2637">
        <w:rPr>
          <w:rFonts w:ascii="Franklin Gothic Book" w:hAnsi="Franklin Gothic Book"/>
        </w:rPr>
        <w:t>derelict</w:t>
      </w:r>
      <w:r w:rsidR="006D2E8E">
        <w:rPr>
          <w:rFonts w:ascii="Franklin Gothic Book" w:hAnsi="Franklin Gothic Book"/>
        </w:rPr>
        <w:t>”</w:t>
      </w:r>
      <w:r w:rsidR="006D2E8E" w:rsidRPr="008F2637">
        <w:rPr>
          <w:rFonts w:ascii="Franklin Gothic Book" w:hAnsi="Franklin Gothic Book"/>
        </w:rPr>
        <w:t xml:space="preserve"> </w:t>
      </w:r>
      <w:r w:rsidRPr="008F2637">
        <w:rPr>
          <w:rFonts w:ascii="Franklin Gothic Book" w:hAnsi="Franklin Gothic Book"/>
        </w:rPr>
        <w:t xml:space="preserve">for their own purposes.  </w:t>
      </w:r>
    </w:p>
    <w:p w14:paraId="534E239F" w14:textId="77777777" w:rsidR="00636600" w:rsidRPr="008F2637" w:rsidRDefault="00636600">
      <w:pPr>
        <w:rPr>
          <w:rFonts w:ascii="Franklin Gothic Book" w:hAnsi="Franklin Gothic Book"/>
        </w:rPr>
      </w:pPr>
    </w:p>
    <w:p w14:paraId="77B9772E" w14:textId="77777777" w:rsidR="00636600" w:rsidRDefault="00636600">
      <w:pPr>
        <w:rPr>
          <w:rFonts w:ascii="Franklin Gothic Book" w:hAnsi="Franklin Gothic Book"/>
        </w:rPr>
      </w:pPr>
      <w:r w:rsidRPr="008F2637">
        <w:rPr>
          <w:rFonts w:ascii="Franklin Gothic Book" w:hAnsi="Franklin Gothic Book"/>
        </w:rPr>
        <w:t xml:space="preserve">Derelict non-residential properties have a direct impact on municipal costs, since these properties typically require higher levels of service from bylaw enforcement, fire rescue, and other municipal services. For example, fires often begin in derelict buildings as the unhoused population seek shelter and warmth in unmonitored structures with no utilities. In Edmonton, there have been several fires started in derelict buildings, causing significant property damage to the derelict structure as well as neighbouring structures.  </w:t>
      </w:r>
    </w:p>
    <w:p w14:paraId="211E198C" w14:textId="77777777" w:rsidR="00636600" w:rsidRPr="008F2637" w:rsidRDefault="00636600">
      <w:pPr>
        <w:rPr>
          <w:rFonts w:ascii="Franklin Gothic Book" w:hAnsi="Franklin Gothic Book"/>
        </w:rPr>
      </w:pPr>
    </w:p>
    <w:p w14:paraId="1AC6D0D3" w14:textId="77777777" w:rsidR="00636600" w:rsidRDefault="00636600">
      <w:pPr>
        <w:rPr>
          <w:rFonts w:ascii="Franklin Gothic Book" w:hAnsi="Franklin Gothic Book"/>
        </w:rPr>
      </w:pPr>
      <w:r w:rsidRPr="008F2637">
        <w:rPr>
          <w:rFonts w:ascii="Franklin Gothic Book" w:hAnsi="Franklin Gothic Book"/>
        </w:rPr>
        <w:t xml:space="preserve">Derelict properties also reduce quality of life for residents living nearby. In presentations to Edmonton’s City Council, residents have described living in a state of fear and heightened tension due to concern about the risks of fire and illegal activities in nearby derelict structures. A survey conducted in 2024 found that 83 per cent of </w:t>
      </w:r>
      <w:proofErr w:type="spellStart"/>
      <w:r w:rsidRPr="008F2637">
        <w:rPr>
          <w:rFonts w:ascii="Franklin Gothic Book" w:hAnsi="Franklin Gothic Book"/>
        </w:rPr>
        <w:t>Edmontonians</w:t>
      </w:r>
      <w:proofErr w:type="spellEnd"/>
      <w:r w:rsidRPr="008F2637">
        <w:rPr>
          <w:rFonts w:ascii="Franklin Gothic Book" w:hAnsi="Franklin Gothic Book"/>
        </w:rPr>
        <w:t xml:space="preserve"> strongly agreed that the presence of derelict properties negatively affects the overall quality of life in a neighbourhood. Surrounding non-residential properties are also impacted as the dereliction discourages patronage of their businesses. </w:t>
      </w:r>
    </w:p>
    <w:p w14:paraId="5845F4A2" w14:textId="77777777" w:rsidR="00636600" w:rsidRPr="008F2637" w:rsidRDefault="00636600">
      <w:pPr>
        <w:rPr>
          <w:rFonts w:ascii="Franklin Gothic Book" w:hAnsi="Franklin Gothic Book"/>
        </w:rPr>
      </w:pPr>
    </w:p>
    <w:p w14:paraId="0EC6DDB8" w14:textId="77777777" w:rsidR="00636600" w:rsidRDefault="00636600">
      <w:pPr>
        <w:rPr>
          <w:rFonts w:ascii="Franklin Gothic Book" w:hAnsi="Franklin Gothic Book"/>
        </w:rPr>
      </w:pPr>
      <w:r w:rsidRPr="008F2637">
        <w:rPr>
          <w:rFonts w:ascii="Franklin Gothic Book" w:hAnsi="Franklin Gothic Book"/>
        </w:rPr>
        <w:t xml:space="preserve">Tax subclasses have been an effective tool to address dereliction. In 2023, Edmonton created a derelict tax subclass for residential properties that has demonstrated significant success. Of the 202 properties identified as derelict in the first year of the subclass, 62 were demolished or remediated by the end of the year. Several other municipalities have also created derelict residential tax subclasses, including the City of Wetaskiwin and the Town of Ponoka. </w:t>
      </w:r>
    </w:p>
    <w:p w14:paraId="7E34A0C6" w14:textId="77777777" w:rsidR="00636600" w:rsidRPr="008F2637" w:rsidRDefault="00636600">
      <w:pPr>
        <w:rPr>
          <w:rFonts w:ascii="Franklin Gothic Book" w:hAnsi="Franklin Gothic Book"/>
        </w:rPr>
      </w:pPr>
    </w:p>
    <w:p w14:paraId="4408D054" w14:textId="77777777" w:rsidR="00636600" w:rsidRDefault="00636600">
      <w:pPr>
        <w:rPr>
          <w:rFonts w:ascii="Franklin Gothic Book" w:hAnsi="Franklin Gothic Book"/>
        </w:rPr>
      </w:pPr>
      <w:r w:rsidRPr="008F2637">
        <w:rPr>
          <w:rFonts w:ascii="Franklin Gothic Book" w:hAnsi="Franklin Gothic Book"/>
        </w:rPr>
        <w:t xml:space="preserve">The </w:t>
      </w:r>
      <w:r w:rsidRPr="008F2637">
        <w:rPr>
          <w:rFonts w:ascii="Franklin Gothic Book" w:hAnsi="Franklin Gothic Book"/>
          <w:i/>
          <w:iCs/>
        </w:rPr>
        <w:t>Municipal Government Act</w:t>
      </w:r>
      <w:r w:rsidRPr="008F2637">
        <w:rPr>
          <w:rFonts w:ascii="Franklin Gothic Book" w:hAnsi="Franklin Gothic Book"/>
        </w:rPr>
        <w:t xml:space="preserve"> currently prevents municipalities from creating a non-residential derelict tax subclass, restricting the use of property tax as a lever to encourage remediation. While Edmonton and Calgary do have authority to establish derelict non-residential subclasses, this authority is unnecessarily constrained by the requirement that properties must be unoccupied for a year before they can be assessed as derelict. This requirement makes it difficult to administer a derelict non-residential subclass, since a property owner may be able to demonstrate a minimal degree of occupation without addressing the dereliction, thereby largely defeating the objectives of the subclass.  </w:t>
      </w:r>
    </w:p>
    <w:p w14:paraId="212CFEDC" w14:textId="77777777" w:rsidR="00636600" w:rsidRPr="008F2637" w:rsidRDefault="00636600">
      <w:pPr>
        <w:rPr>
          <w:rFonts w:ascii="Franklin Gothic Book" w:hAnsi="Franklin Gothic Book"/>
        </w:rPr>
      </w:pPr>
    </w:p>
    <w:p w14:paraId="5639F751" w14:textId="77777777" w:rsidR="00636600" w:rsidRDefault="00636600">
      <w:pPr>
        <w:rPr>
          <w:rFonts w:ascii="Franklin Gothic Book" w:hAnsi="Franklin Gothic Book"/>
        </w:rPr>
      </w:pPr>
      <w:r w:rsidRPr="008F2637">
        <w:rPr>
          <w:rFonts w:ascii="Franklin Gothic Book" w:hAnsi="Franklin Gothic Book"/>
        </w:rPr>
        <w:t xml:space="preserve">The success of a derelict subclass depends on a municipality’s ability to impose a higher tax rate on derelict properties. Section 358.1 of the MGA sets a maximum tax rate ratio of 5:1 (highest non-residential rate to lowest residential rate), which limits the ability of some municipalities to impose a high enough tax rate on derelict non-residential properties to incentivize the owner to address the dereliction. </w:t>
      </w:r>
    </w:p>
    <w:p w14:paraId="08D1BD83" w14:textId="77777777" w:rsidR="00636600" w:rsidRPr="008F2637" w:rsidRDefault="00636600">
      <w:pPr>
        <w:rPr>
          <w:rFonts w:ascii="Franklin Gothic Book" w:hAnsi="Franklin Gothic Book"/>
        </w:rPr>
      </w:pPr>
    </w:p>
    <w:p w14:paraId="71601152" w14:textId="77777777" w:rsidR="00636600" w:rsidRDefault="00636600">
      <w:pPr>
        <w:rPr>
          <w:rFonts w:ascii="Franklin Gothic Book" w:hAnsi="Franklin Gothic Book"/>
        </w:rPr>
      </w:pPr>
      <w:r w:rsidRPr="008F2637">
        <w:rPr>
          <w:rFonts w:ascii="Franklin Gothic Book" w:hAnsi="Franklin Gothic Book"/>
        </w:rPr>
        <w:t xml:space="preserve">This resolution aligns with the core principles of Alberta Municipalities’ Property Taxes Reimagined initiative, which advocates for a fairer fiscal framework and more effective tax tools for local governments. By establishing a derelict non-residential tax subclass, municipalities can better address the mismatch between responsibilities and revenues by creating a targeted mechanism to disincentivize urban blight and encourage the redevelopment of underutilized properties. This approach supports Alberta Municipalities’ ongoing advocacy for increased municipal autonomy and targeted fiscal tools to address municipal priorities, including community safety. </w:t>
      </w:r>
    </w:p>
    <w:p w14:paraId="0D85629D" w14:textId="77777777" w:rsidR="00636600" w:rsidRPr="008F2637" w:rsidRDefault="00636600">
      <w:pPr>
        <w:rPr>
          <w:rFonts w:ascii="Franklin Gothic Book" w:hAnsi="Franklin Gothic Book"/>
        </w:rPr>
      </w:pPr>
    </w:p>
    <w:p w14:paraId="5124E332" w14:textId="77777777" w:rsidR="00636600" w:rsidRPr="00E77F54" w:rsidRDefault="00636600">
      <w:pPr>
        <w:rPr>
          <w:rFonts w:ascii="Franklin Gothic Book" w:hAnsi="Franklin Gothic Book"/>
          <w:b/>
          <w:bCs/>
        </w:rPr>
      </w:pPr>
      <w:r w:rsidRPr="00E77F54">
        <w:rPr>
          <w:rFonts w:ascii="Franklin Gothic Book" w:hAnsi="Franklin Gothic Book"/>
          <w:b/>
          <w:bCs/>
        </w:rPr>
        <w:t>ALBERTA MUNICIPALITIES’ COMMENTS:</w:t>
      </w:r>
    </w:p>
    <w:p w14:paraId="0F2CDDEB" w14:textId="77777777" w:rsidR="00636600" w:rsidRPr="00E77F54" w:rsidRDefault="00636600">
      <w:pPr>
        <w:rPr>
          <w:rFonts w:ascii="Franklin Gothic Book" w:hAnsi="Franklin Gothic Book"/>
        </w:rPr>
      </w:pPr>
      <w:r w:rsidRPr="00E77F54">
        <w:rPr>
          <w:rFonts w:ascii="Franklin Gothic Book" w:hAnsi="Franklin Gothic Book"/>
        </w:rPr>
        <w:t xml:space="preserve">As mentioned in the background section, this resolution aligns with ABmunis’ broader work on </w:t>
      </w:r>
      <w:hyperlink r:id="rId51" w:history="1">
        <w:r w:rsidRPr="00E77F54">
          <w:rPr>
            <w:rStyle w:val="Hyperlink"/>
            <w:rFonts w:ascii="Franklin Gothic Book" w:hAnsi="Franklin Gothic Book"/>
          </w:rPr>
          <w:t>Property Taxes Reimagined</w:t>
        </w:r>
      </w:hyperlink>
      <w:r w:rsidRPr="00E77F54">
        <w:rPr>
          <w:rFonts w:ascii="Franklin Gothic Book" w:hAnsi="Franklin Gothic Book"/>
        </w:rPr>
        <w:t xml:space="preserve"> to ensure municipalities have adequate financial tools to address local needs. If this resolution is passed, it will be forwarded to the Government of Alberta for response. Further advocacy would be recommended to the ABmunis’ Board by the relevant policy committee(s) within the context of related priorities and positions.</w:t>
      </w:r>
    </w:p>
    <w:p w14:paraId="474A314D" w14:textId="77777777" w:rsidR="00636600" w:rsidRDefault="00636600"/>
    <w:p w14:paraId="045221E8" w14:textId="77777777" w:rsidR="00636600" w:rsidRPr="00643914" w:rsidRDefault="00636600">
      <w:pPr>
        <w:rPr>
          <w:rFonts w:ascii="Franklin Gothic Book" w:hAnsi="Franklin Gothic Book"/>
          <w:b/>
          <w:bCs/>
        </w:rPr>
      </w:pPr>
      <w:r w:rsidRPr="00643914">
        <w:rPr>
          <w:rFonts w:ascii="Franklin Gothic Book" w:hAnsi="Franklin Gothic Book"/>
          <w:b/>
          <w:bCs/>
        </w:rPr>
        <w:t xml:space="preserve">RESOLUTION CONTACT: </w:t>
      </w:r>
    </w:p>
    <w:p w14:paraId="5DEB66F8" w14:textId="77777777" w:rsidR="00636600" w:rsidRPr="00643914" w:rsidRDefault="00636600">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ADA1FF2" w14:textId="77777777" w:rsidR="00636600" w:rsidRPr="00643914" w:rsidRDefault="00636600">
      <w:pPr>
        <w:rPr>
          <w:rFonts w:ascii="Franklin Gothic Book" w:eastAsia="Myriad Pro" w:hAnsi="Franklin Gothic Book" w:cs="Myriad Pro"/>
        </w:rPr>
      </w:pPr>
    </w:p>
    <w:p w14:paraId="0D085751" w14:textId="77777777" w:rsidR="00636600" w:rsidRDefault="00636600">
      <w:pPr>
        <w:ind w:left="360"/>
        <w:rPr>
          <w:rFonts w:ascii="Franklin Gothic Book" w:eastAsia="Myriad Pro" w:hAnsi="Franklin Gothic Book" w:cs="Myriad Pro"/>
        </w:rPr>
      </w:pPr>
      <w:r w:rsidRPr="00B86D9E">
        <w:rPr>
          <w:rFonts w:ascii="Franklin Gothic Book" w:eastAsia="Myriad Pro" w:hAnsi="Franklin Gothic Book" w:cs="Myriad Pro"/>
        </w:rPr>
        <w:t xml:space="preserve">Sharon Wadi </w:t>
      </w:r>
    </w:p>
    <w:p w14:paraId="140A6E15" w14:textId="77777777" w:rsidR="00636600" w:rsidRDefault="00636600">
      <w:pPr>
        <w:ind w:left="360"/>
        <w:rPr>
          <w:rFonts w:ascii="Franklin Gothic Book" w:eastAsia="Myriad Pro" w:hAnsi="Franklin Gothic Book" w:cs="Myriad Pro"/>
        </w:rPr>
      </w:pPr>
      <w:r w:rsidRPr="003D67D6">
        <w:rPr>
          <w:rFonts w:ascii="Franklin Gothic Book" w:eastAsia="Myriad Pro" w:hAnsi="Franklin Gothic Book" w:cs="Myriad Pro"/>
        </w:rPr>
        <w:t>Senior Policy Advisor, Intergovernmental Affairs</w:t>
      </w:r>
    </w:p>
    <w:p w14:paraId="6F2DE32F" w14:textId="77777777" w:rsidR="00636600" w:rsidRDefault="00636600">
      <w:pPr>
        <w:ind w:left="360"/>
        <w:rPr>
          <w:rFonts w:ascii="Franklin Gothic Book" w:eastAsia="Myriad Pro" w:hAnsi="Franklin Gothic Book" w:cs="Myriad Pro"/>
        </w:rPr>
      </w:pPr>
      <w:r>
        <w:rPr>
          <w:rFonts w:ascii="Franklin Gothic Book" w:eastAsia="Myriad Pro" w:hAnsi="Franklin Gothic Book" w:cs="Myriad Pro"/>
        </w:rPr>
        <w:t>City of Edmonton</w:t>
      </w:r>
    </w:p>
    <w:p w14:paraId="4E716DD2" w14:textId="77777777" w:rsidR="00636600" w:rsidRPr="0074101E" w:rsidRDefault="00636600">
      <w:pPr>
        <w:ind w:left="360"/>
        <w:rPr>
          <w:rFonts w:ascii="Franklin Gothic Book" w:eastAsia="Myriad Pro" w:hAnsi="Franklin Gothic Book" w:cs="Myriad Pro"/>
        </w:rPr>
      </w:pPr>
      <w:hyperlink r:id="rId52" w:history="1">
        <w:r w:rsidRPr="00631C73">
          <w:rPr>
            <w:rStyle w:val="Hyperlink"/>
            <w:rFonts w:ascii="Franklin Gothic Book" w:hAnsi="Franklin Gothic Book"/>
          </w:rPr>
          <w:t>sharon.wadi@edmonton.ca</w:t>
        </w:r>
      </w:hyperlink>
      <w:r>
        <w:rPr>
          <w:rFonts w:ascii="Franklin Gothic Book" w:hAnsi="Franklin Gothic Book"/>
        </w:rPr>
        <w:t xml:space="preserve"> </w:t>
      </w:r>
    </w:p>
    <w:p w14:paraId="65245E92" w14:textId="77777777" w:rsidR="00391029" w:rsidRDefault="00391029" w:rsidP="005F75EB"/>
    <w:p w14:paraId="3F4CFD47" w14:textId="77777777" w:rsidR="00391029" w:rsidRDefault="00391029" w:rsidP="005F75EB">
      <w:pPr>
        <w:sectPr w:rsidR="00391029" w:rsidSect="009C773F">
          <w:footerReference w:type="default" r:id="rId53"/>
          <w:footerReference w:type="first" r:id="rId54"/>
          <w:footnotePr>
            <w:numRestart w:val="eachPage"/>
          </w:footnotePr>
          <w:type w:val="continuous"/>
          <w:pgSz w:w="12240" w:h="15840" w:code="1"/>
          <w:pgMar w:top="720" w:right="720" w:bottom="1080" w:left="720" w:header="709" w:footer="432" w:gutter="0"/>
          <w:cols w:space="708"/>
          <w:titlePg/>
          <w:docGrid w:linePitch="360"/>
        </w:sectPr>
      </w:pPr>
    </w:p>
    <w:p w14:paraId="503A3D4B" w14:textId="0765BD85" w:rsidR="00292137" w:rsidRPr="0005134B" w:rsidRDefault="00292137" w:rsidP="007B5E71">
      <w:pPr>
        <w:pStyle w:val="Heading2"/>
        <w:rPr>
          <w:rFonts w:asciiTheme="majorHAnsi" w:hAnsiTheme="majorHAnsi"/>
          <w:i w:val="0"/>
          <w:color w:val="auto"/>
          <w:sz w:val="26"/>
        </w:rPr>
      </w:pPr>
      <w:bookmarkStart w:id="35" w:name="_Toc236125102"/>
      <w:r w:rsidRPr="00A0733B">
        <w:rPr>
          <w:rFonts w:asciiTheme="majorHAnsi" w:hAnsiTheme="majorHAnsi"/>
          <w:i w:val="0"/>
          <w:color w:val="auto"/>
          <w:sz w:val="26"/>
        </w:rPr>
        <w:lastRenderedPageBreak/>
        <w:t xml:space="preserve">B4: Modernization of Municipal Investment Authorities Under the Municipal Investment </w:t>
      </w:r>
      <w:r w:rsidRPr="0005134B">
        <w:rPr>
          <w:rFonts w:asciiTheme="majorHAnsi" w:hAnsiTheme="majorHAnsi"/>
          <w:i w:val="0"/>
          <w:color w:val="auto"/>
          <w:sz w:val="26"/>
        </w:rPr>
        <w:t>Regulation</w:t>
      </w:r>
      <w:bookmarkEnd w:id="35"/>
    </w:p>
    <w:p w14:paraId="654E3764" w14:textId="77777777" w:rsidR="00292137" w:rsidRPr="00DA7E28" w:rsidRDefault="00292137">
      <w:pPr>
        <w:rPr>
          <w:rFonts w:eastAsia="Myriad Pro" w:cs="Myriad Pro"/>
          <w:b/>
          <w:bCs/>
          <w:color w:val="414142"/>
        </w:rPr>
      </w:pPr>
    </w:p>
    <w:p w14:paraId="04AFECAB" w14:textId="77777777" w:rsidR="00292137" w:rsidRPr="00DA7E28" w:rsidRDefault="00292137">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Grande Prairie</w:t>
      </w:r>
    </w:p>
    <w:p w14:paraId="6C1720D4" w14:textId="77777777" w:rsidR="00292137" w:rsidRPr="00DA7E28" w:rsidRDefault="00292137">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 xml:space="preserve">Village of Duchess, City of Lacombe </w:t>
      </w:r>
    </w:p>
    <w:p w14:paraId="4E535482" w14:textId="77777777" w:rsidR="00292137" w:rsidRPr="00D60F07" w:rsidRDefault="00000000">
      <w:pPr>
        <w:adjustRightInd w:val="0"/>
        <w:rPr>
          <w:rFonts w:eastAsia="Myriad Pro" w:cs="Myriad Pro"/>
          <w:b/>
          <w:bCs/>
        </w:rPr>
      </w:pPr>
      <w:r>
        <w:rPr>
          <w:rFonts w:eastAsia="Myriad Pro" w:cs="Myriad Pro"/>
          <w:b/>
          <w:bCs/>
        </w:rPr>
        <w:pict w14:anchorId="2219BB7C">
          <v:rect id="_x0000_i1028" style="width:468pt;height:1pt" o:hralign="center" o:hrstd="t" o:hrnoshade="t" o:hr="t" fillcolor="#404040 [2429]" stroked="f"/>
        </w:pict>
      </w:r>
    </w:p>
    <w:p w14:paraId="6DDDE3DA" w14:textId="77777777" w:rsidR="00292137" w:rsidRPr="00D60F07" w:rsidRDefault="00292137">
      <w:pPr>
        <w:adjustRightInd w:val="0"/>
        <w:rPr>
          <w:rFonts w:eastAsia="Myriad Pro" w:cs="Myriad Pro"/>
          <w:b/>
          <w:bCs/>
        </w:rPr>
      </w:pPr>
    </w:p>
    <w:p w14:paraId="747B2039" w14:textId="77777777" w:rsidR="00292137" w:rsidRPr="003D4A43" w:rsidRDefault="00292137">
      <w:pPr>
        <w:adjustRightInd w:val="0"/>
        <w:rPr>
          <w:rFonts w:eastAsia="Myriad Pro" w:cs="Myriad Pro"/>
          <w:i/>
          <w:iCs/>
        </w:rPr>
      </w:pPr>
      <w:r w:rsidRPr="003D4A43">
        <w:rPr>
          <w:rFonts w:eastAsia="Myriad Pro" w:cs="Myriad Pro"/>
          <w:b/>
          <w:bCs/>
        </w:rPr>
        <w:t>WHEREAS</w:t>
      </w:r>
      <w:r w:rsidRPr="003D4A43">
        <w:rPr>
          <w:rFonts w:eastAsia="Myriad Pro" w:cs="Myriad Pro"/>
          <w:b/>
          <w:bCs/>
          <w:i/>
          <w:iCs/>
        </w:rPr>
        <w:t xml:space="preserve"> </w:t>
      </w:r>
      <w:r w:rsidRPr="003D4A43">
        <w:rPr>
          <w:rFonts w:eastAsia="Myriad Pro" w:cs="Myriad Pro"/>
        </w:rPr>
        <w:t>Alberta municipalities are authorized under the Municipal Government Act to invest in accordance with provincially prescribed regulations</w:t>
      </w:r>
      <w:r w:rsidRPr="003D4A43">
        <w:rPr>
          <w:rFonts w:eastAsia="Myriad Pro" w:cs="Myriad Pro"/>
          <w:i/>
          <w:iCs/>
        </w:rPr>
        <w:t>;</w:t>
      </w:r>
    </w:p>
    <w:p w14:paraId="329018A1" w14:textId="77777777" w:rsidR="00292137" w:rsidRPr="003D4A43" w:rsidRDefault="00292137">
      <w:pPr>
        <w:adjustRightInd w:val="0"/>
        <w:rPr>
          <w:rFonts w:eastAsia="Myriad Pro" w:cs="Myriad Pro"/>
          <w:i/>
          <w:iCs/>
        </w:rPr>
      </w:pPr>
    </w:p>
    <w:p w14:paraId="5D0D9DF2" w14:textId="77777777" w:rsidR="00292137" w:rsidRPr="003D4A43" w:rsidRDefault="00292137">
      <w:pPr>
        <w:adjustRightInd w:val="0"/>
        <w:rPr>
          <w:rFonts w:eastAsia="Myriad Pro" w:cs="Myriad Pro"/>
          <w:i/>
          <w:iCs/>
        </w:rPr>
      </w:pPr>
      <w:r w:rsidRPr="003D4A43">
        <w:rPr>
          <w:rFonts w:eastAsia="Myriad Pro" w:cs="Myriad Pro"/>
          <w:b/>
          <w:bCs/>
        </w:rPr>
        <w:t>WHEREAS</w:t>
      </w:r>
      <w:r w:rsidRPr="003D4A43">
        <w:rPr>
          <w:rFonts w:eastAsia="Myriad Pro" w:cs="Myriad Pro"/>
        </w:rPr>
        <w:t xml:space="preserve"> the Municipal Investment Regulation</w:t>
      </w:r>
      <w:r>
        <w:rPr>
          <w:rStyle w:val="FootnoteReference"/>
          <w:rFonts w:eastAsia="Myriad Pro" w:cs="Myriad Pro"/>
        </w:rPr>
        <w:footnoteReference w:id="14"/>
      </w:r>
      <w:r w:rsidRPr="003D4A43">
        <w:rPr>
          <w:rFonts w:eastAsia="Myriad Pro" w:cs="Myriad Pro"/>
        </w:rPr>
        <w:t xml:space="preserve"> establishes a prescriptive investment framework that limits the range of eligible investment instruments available to most municipalities, effectively restricting portfolios to fixed</w:t>
      </w:r>
      <w:r w:rsidRPr="003D4A43">
        <w:rPr>
          <w:rFonts w:eastAsia="Myriad Pro" w:cs="Myriad Pro"/>
        </w:rPr>
        <w:noBreakHyphen/>
        <w:t>income investments and limiting opportunities to enhance long</w:t>
      </w:r>
      <w:r w:rsidRPr="003D4A43">
        <w:rPr>
          <w:rFonts w:eastAsia="Myriad Pro" w:cs="Myriad Pro"/>
        </w:rPr>
        <w:noBreakHyphen/>
        <w:t>term investment returns in support of municipal financial sustainability;</w:t>
      </w:r>
    </w:p>
    <w:p w14:paraId="6E71355D" w14:textId="77777777" w:rsidR="00292137" w:rsidRPr="003D4A43" w:rsidRDefault="00292137">
      <w:pPr>
        <w:adjustRightInd w:val="0"/>
        <w:rPr>
          <w:rFonts w:eastAsia="Myriad Pro" w:cs="Myriad Pro"/>
        </w:rPr>
      </w:pPr>
    </w:p>
    <w:p w14:paraId="08191292" w14:textId="77777777" w:rsidR="00292137" w:rsidRPr="003D4A43" w:rsidRDefault="00292137">
      <w:pPr>
        <w:adjustRightInd w:val="0"/>
        <w:rPr>
          <w:rFonts w:ascii="Franklin Gothic Book" w:eastAsia="Calibri" w:hAnsi="Franklin Gothic Book" w:cs="Calibri,Bold"/>
        </w:rPr>
      </w:pPr>
      <w:r w:rsidRPr="003D4A43">
        <w:rPr>
          <w:rFonts w:ascii="Franklin Gothic Book" w:eastAsia="Calibri" w:hAnsi="Franklin Gothic Book" w:cs="Calibri,Bold"/>
          <w:b/>
          <w:bCs/>
        </w:rPr>
        <w:t xml:space="preserve">WHEREAS </w:t>
      </w:r>
      <w:r w:rsidRPr="003D4A43">
        <w:rPr>
          <w:rFonts w:ascii="Franklin Gothic Book" w:eastAsia="Calibri" w:hAnsi="Franklin Gothic Book" w:cs="Calibri,Bold"/>
        </w:rPr>
        <w:t>many municipalities in Alberta have developed significantly in financial capacity, governance maturity, and access to professional investment management, including:</w:t>
      </w:r>
    </w:p>
    <w:p w14:paraId="44EA202A" w14:textId="77777777" w:rsidR="00292137" w:rsidRPr="003D4A43" w:rsidRDefault="00292137" w:rsidP="00F8342D">
      <w:pPr>
        <w:pStyle w:val="ListParagraph"/>
        <w:numPr>
          <w:ilvl w:val="0"/>
          <w:numId w:val="32"/>
        </w:numPr>
        <w:spacing w:before="100" w:beforeAutospacing="1" w:after="100" w:afterAutospacing="1"/>
        <w:rPr>
          <w:rFonts w:ascii="Franklin Gothic Book" w:eastAsia="Calibri" w:hAnsi="Franklin Gothic Book" w:cs="Calibri"/>
        </w:rPr>
      </w:pPr>
      <w:r w:rsidRPr="003D4A43">
        <w:rPr>
          <w:rFonts w:ascii="Franklin Gothic Book" w:eastAsia="Calibri" w:hAnsi="Franklin Gothic Book" w:cs="Calibri"/>
        </w:rPr>
        <w:t xml:space="preserve">Established investment </w:t>
      </w:r>
      <w:r w:rsidRPr="00F8342D">
        <w:rPr>
          <w:rFonts w:eastAsia="Times New Roman"/>
          <w:color w:val="000000"/>
        </w:rPr>
        <w:t>policies</w:t>
      </w:r>
      <w:r w:rsidRPr="003D4A43">
        <w:rPr>
          <w:rFonts w:ascii="Franklin Gothic Book" w:eastAsia="Calibri" w:hAnsi="Franklin Gothic Book" w:cs="Calibri"/>
        </w:rPr>
        <w:t>;</w:t>
      </w:r>
    </w:p>
    <w:p w14:paraId="64E0BCC7" w14:textId="36871860" w:rsidR="00292137" w:rsidRPr="003D4A43" w:rsidRDefault="00292137" w:rsidP="00F8342D">
      <w:pPr>
        <w:pStyle w:val="ListParagraph"/>
        <w:numPr>
          <w:ilvl w:val="0"/>
          <w:numId w:val="32"/>
        </w:numPr>
        <w:spacing w:before="100" w:beforeAutospacing="1" w:after="100" w:afterAutospacing="1"/>
        <w:rPr>
          <w:rFonts w:ascii="Franklin Gothic Book" w:eastAsia="Calibri" w:hAnsi="Franklin Gothic Book" w:cs="Calibri"/>
        </w:rPr>
      </w:pPr>
      <w:r w:rsidRPr="003D4A43">
        <w:rPr>
          <w:rFonts w:ascii="Franklin Gothic Book" w:eastAsia="Calibri" w:hAnsi="Franklin Gothic Book" w:cs="Calibri"/>
        </w:rPr>
        <w:t xml:space="preserve">Oversight by senior financial </w:t>
      </w:r>
      <w:r w:rsidRPr="00F8342D">
        <w:rPr>
          <w:rFonts w:eastAsia="Times New Roman"/>
          <w:color w:val="000000"/>
        </w:rPr>
        <w:t>officers</w:t>
      </w:r>
      <w:r w:rsidRPr="003D4A43">
        <w:rPr>
          <w:rFonts w:ascii="Franklin Gothic Book" w:eastAsia="Calibri" w:hAnsi="Franklin Gothic Book" w:cs="Calibri"/>
        </w:rPr>
        <w:t xml:space="preserve"> and committees</w:t>
      </w:r>
      <w:r w:rsidR="00764412">
        <w:rPr>
          <w:rFonts w:ascii="Franklin Gothic Book" w:eastAsia="Calibri" w:hAnsi="Franklin Gothic Book" w:cs="Calibri"/>
        </w:rPr>
        <w:t>;</w:t>
      </w:r>
      <w:r w:rsidRPr="003D4A43">
        <w:rPr>
          <w:rFonts w:ascii="Franklin Gothic Book" w:eastAsia="Calibri" w:hAnsi="Franklin Gothic Book" w:cs="Calibri"/>
        </w:rPr>
        <w:t xml:space="preserve"> and</w:t>
      </w:r>
    </w:p>
    <w:p w14:paraId="1CB7101D" w14:textId="77777777" w:rsidR="00292137" w:rsidRPr="003D4A43" w:rsidRDefault="00292137" w:rsidP="00F8342D">
      <w:pPr>
        <w:pStyle w:val="ListParagraph"/>
        <w:numPr>
          <w:ilvl w:val="0"/>
          <w:numId w:val="32"/>
        </w:numPr>
        <w:spacing w:before="100" w:beforeAutospacing="1" w:after="100" w:afterAutospacing="1"/>
        <w:rPr>
          <w:rFonts w:ascii="Franklin Gothic Book" w:eastAsia="Calibri" w:hAnsi="Franklin Gothic Book" w:cs="Calibri"/>
        </w:rPr>
      </w:pPr>
      <w:r w:rsidRPr="003D4A43">
        <w:rPr>
          <w:rFonts w:ascii="Franklin Gothic Book" w:eastAsia="Calibri" w:hAnsi="Franklin Gothic Book" w:cs="Calibri"/>
        </w:rPr>
        <w:t>Access to external advisors and institutional investment services;</w:t>
      </w:r>
    </w:p>
    <w:p w14:paraId="1A10D696" w14:textId="77777777" w:rsidR="00292137" w:rsidRPr="003D4A43" w:rsidRDefault="00292137">
      <w:pPr>
        <w:adjustRightInd w:val="0"/>
        <w:rPr>
          <w:rFonts w:ascii="Franklin Gothic Book" w:eastAsia="Calibri" w:hAnsi="Franklin Gothic Book" w:cs="Calibri,Bold"/>
        </w:rPr>
      </w:pPr>
      <w:r w:rsidRPr="003D4A43">
        <w:rPr>
          <w:rFonts w:ascii="Franklin Gothic Book" w:eastAsia="Calibri" w:hAnsi="Franklin Gothic Book" w:cs="Calibri,Bold"/>
          <w:b/>
          <w:bCs/>
        </w:rPr>
        <w:t xml:space="preserve">WHEREAS </w:t>
      </w:r>
      <w:r w:rsidRPr="003D4A43">
        <w:rPr>
          <w:rFonts w:ascii="Franklin Gothic Book" w:eastAsia="Calibri" w:hAnsi="Franklin Gothic Book" w:cs="Calibri,Bold"/>
        </w:rPr>
        <w:t>modern public sector investment practices increasingly emphasize a “prudent investor” approach, which enables diversification within a strong governance and risk management framework rather than relying solely on a prescriptive list of allowable investments</w:t>
      </w:r>
      <w:r>
        <w:rPr>
          <w:rStyle w:val="FootnoteReference"/>
          <w:rFonts w:ascii="Franklin Gothic Book" w:eastAsia="Calibri" w:hAnsi="Franklin Gothic Book" w:cs="Calibri,Bold"/>
        </w:rPr>
        <w:footnoteReference w:id="15"/>
      </w:r>
      <w:r w:rsidRPr="003D4A43">
        <w:rPr>
          <w:rFonts w:ascii="Franklin Gothic Book" w:eastAsia="Calibri" w:hAnsi="Franklin Gothic Book" w:cs="Calibri,Bold"/>
        </w:rPr>
        <w:t>; and</w:t>
      </w:r>
    </w:p>
    <w:p w14:paraId="1304E527" w14:textId="77777777" w:rsidR="00292137" w:rsidRPr="003D4A43" w:rsidRDefault="00292137">
      <w:pPr>
        <w:adjustRightInd w:val="0"/>
        <w:rPr>
          <w:rFonts w:ascii="Franklin Gothic Book" w:eastAsia="Calibri" w:hAnsi="Franklin Gothic Book" w:cs="Calibri,Bold"/>
        </w:rPr>
      </w:pPr>
    </w:p>
    <w:p w14:paraId="3DD7C689" w14:textId="77777777" w:rsidR="00292137" w:rsidRPr="003D4A43" w:rsidRDefault="00292137">
      <w:pPr>
        <w:adjustRightInd w:val="0"/>
        <w:rPr>
          <w:rFonts w:ascii="Franklin Gothic Book" w:eastAsia="Calibri" w:hAnsi="Franklin Gothic Book" w:cs="Calibri"/>
        </w:rPr>
      </w:pPr>
      <w:r w:rsidRPr="003D4A43">
        <w:rPr>
          <w:rFonts w:ascii="Franklin Gothic Book" w:eastAsia="Calibri" w:hAnsi="Franklin Gothic Book" w:cs="Calibri,Bold"/>
          <w:b/>
          <w:bCs/>
        </w:rPr>
        <w:t>WHEREAS</w:t>
      </w:r>
      <w:r w:rsidRPr="003D4A43">
        <w:rPr>
          <w:rFonts w:ascii="Franklin Gothic Book" w:eastAsia="Calibri" w:hAnsi="Franklin Gothic Book" w:cs="Calibri,Bold"/>
        </w:rPr>
        <w:t xml:space="preserve"> enhancing investment flexibility for municipalities can support long-term financial sustainability and reduce reliance on property taxation.</w:t>
      </w:r>
    </w:p>
    <w:p w14:paraId="19E8468B" w14:textId="77777777" w:rsidR="00292137" w:rsidRPr="00075C04" w:rsidRDefault="00292137">
      <w:pPr>
        <w:adjustRightInd w:val="0"/>
        <w:rPr>
          <w:rFonts w:ascii="Franklin Gothic Book" w:eastAsia="Calibri" w:hAnsi="Franklin Gothic Book" w:cs="Calibri"/>
        </w:rPr>
      </w:pPr>
    </w:p>
    <w:p w14:paraId="7EE714FD" w14:textId="77777777" w:rsidR="00292137" w:rsidRPr="003D4A43" w:rsidRDefault="00292137">
      <w:pPr>
        <w:rPr>
          <w:rFonts w:eastAsia="Times New Roman"/>
          <w:color w:val="000000"/>
        </w:rPr>
      </w:pPr>
      <w:r w:rsidRPr="003D4A43">
        <w:rPr>
          <w:rFonts w:eastAsia="Times New Roman"/>
          <w:b/>
          <w:bCs/>
          <w:color w:val="000000"/>
        </w:rPr>
        <w:t>IT IS THEREFORE RESOLVED THAT</w:t>
      </w:r>
      <w:r w:rsidRPr="003D4A43">
        <w:rPr>
          <w:rFonts w:eastAsia="Times New Roman"/>
          <w:color w:val="000000"/>
        </w:rPr>
        <w:t> Alberta Municipalities advocate to the Government of Alberta to amend the Municipal Investment Regulation to expand investment authorities available to municipalities by implementing a scalable, capacity-based framework that includes:</w:t>
      </w:r>
    </w:p>
    <w:p w14:paraId="021D2D98" w14:textId="77777777" w:rsidR="00292137" w:rsidRPr="003D4A43" w:rsidRDefault="00292137" w:rsidP="00292137">
      <w:pPr>
        <w:pStyle w:val="ListParagraph"/>
        <w:numPr>
          <w:ilvl w:val="0"/>
          <w:numId w:val="32"/>
        </w:numPr>
        <w:spacing w:before="100" w:beforeAutospacing="1" w:after="100" w:afterAutospacing="1"/>
        <w:rPr>
          <w:rFonts w:eastAsia="Times New Roman"/>
          <w:color w:val="000000"/>
        </w:rPr>
      </w:pPr>
      <w:r w:rsidRPr="003D4A43">
        <w:rPr>
          <w:rFonts w:eastAsia="Times New Roman"/>
          <w:b/>
          <w:bCs/>
          <w:color w:val="000000"/>
        </w:rPr>
        <w:t>Direct Governance-Based Authority:</w:t>
      </w:r>
      <w:r w:rsidRPr="003D4A43">
        <w:rPr>
          <w:rFonts w:eastAsia="Times New Roman"/>
          <w:color w:val="000000"/>
        </w:rPr>
        <w:t> Extending broader investment eligibility to municipalities that demonstrate independent capacity through a prudent-investor policy, professional oversight, and robust risk-reporting practices;</w:t>
      </w:r>
    </w:p>
    <w:p w14:paraId="346AC11D" w14:textId="77777777" w:rsidR="00292137" w:rsidRPr="003D4A43" w:rsidRDefault="00292137" w:rsidP="00292137">
      <w:pPr>
        <w:pStyle w:val="ListParagraph"/>
        <w:numPr>
          <w:ilvl w:val="0"/>
          <w:numId w:val="32"/>
        </w:numPr>
        <w:spacing w:before="100" w:beforeAutospacing="1" w:after="100" w:afterAutospacing="1"/>
        <w:rPr>
          <w:rFonts w:eastAsia="Times New Roman"/>
          <w:color w:val="000000"/>
        </w:rPr>
      </w:pPr>
      <w:r w:rsidRPr="003D4A43">
        <w:rPr>
          <w:rFonts w:eastAsia="Times New Roman"/>
          <w:b/>
          <w:bCs/>
          <w:color w:val="000000"/>
        </w:rPr>
        <w:t>Pooled and Collaborative Authority:</w:t>
      </w:r>
      <w:r w:rsidRPr="003D4A43">
        <w:rPr>
          <w:rFonts w:eastAsia="Times New Roman"/>
          <w:color w:val="000000"/>
        </w:rPr>
        <w:t> Permitting municipalities to access expanded, diversified asset classes for a policy-defined portion of municipal funds without extensive internal administrative requirements, provided such investments are made through approved, municipally geared pooled funds, collaborative arrangements, or institutional services; and</w:t>
      </w:r>
    </w:p>
    <w:p w14:paraId="7E7F4568" w14:textId="77777777" w:rsidR="00292137" w:rsidRPr="003D4A43" w:rsidRDefault="00292137" w:rsidP="00292137">
      <w:pPr>
        <w:pStyle w:val="ListParagraph"/>
        <w:numPr>
          <w:ilvl w:val="0"/>
          <w:numId w:val="32"/>
        </w:numPr>
        <w:spacing w:before="100" w:beforeAutospacing="1" w:after="100" w:afterAutospacing="1"/>
        <w:rPr>
          <w:rFonts w:eastAsia="Times New Roman"/>
          <w:color w:val="000000"/>
        </w:rPr>
      </w:pPr>
      <w:r w:rsidRPr="003D4A43">
        <w:rPr>
          <w:rFonts w:eastAsia="Times New Roman"/>
          <w:b/>
          <w:bCs/>
          <w:color w:val="000000"/>
        </w:rPr>
        <w:t>An Opt-In Mechanism:</w:t>
      </w:r>
      <w:r w:rsidRPr="003D4A43">
        <w:rPr>
          <w:rFonts w:eastAsia="Times New Roman"/>
          <w:color w:val="000000"/>
        </w:rPr>
        <w:t> Providing a clear designation process subject to Ministerial approval or defined criteria that allows municipalities to choose the tier of investment authority that best matches their local governance capacity, financial needs, and strategic goals.</w:t>
      </w:r>
    </w:p>
    <w:p w14:paraId="7396AFBF" w14:textId="77777777" w:rsidR="00292137" w:rsidRPr="0007074C" w:rsidRDefault="00292137">
      <w:pPr>
        <w:ind w:left="720"/>
        <w:rPr>
          <w:rFonts w:eastAsia="Myriad Pro" w:cs="Myriad Pro"/>
          <w:b/>
          <w:bCs/>
          <w:sz w:val="2"/>
          <w:szCs w:val="2"/>
        </w:rPr>
      </w:pPr>
    </w:p>
    <w:p w14:paraId="76E13416" w14:textId="77777777" w:rsidR="00292137" w:rsidRPr="00B61385" w:rsidRDefault="00292137">
      <w:pPr>
        <w:adjustRightInd w:val="0"/>
        <w:rPr>
          <w:rFonts w:eastAsia="Myriad Pro" w:cs="Myriad Pro"/>
        </w:rPr>
      </w:pPr>
      <w:r w:rsidRPr="00B61385">
        <w:rPr>
          <w:rFonts w:eastAsia="Myriad Pro" w:cs="Myriad Pro"/>
          <w:b/>
          <w:bCs/>
        </w:rPr>
        <w:t>FURTHER BE IT RESOLVED</w:t>
      </w:r>
      <w:r w:rsidRPr="00B61385">
        <w:rPr>
          <w:rFonts w:eastAsia="Myriad Pro" w:cs="Myriad Pro"/>
        </w:rPr>
        <w:t xml:space="preserve"> </w:t>
      </w:r>
      <w:r w:rsidRPr="00B61385">
        <w:rPr>
          <w:rFonts w:eastAsia="Myriad Pro" w:cs="Myriad Pro"/>
          <w:b/>
          <w:bCs/>
        </w:rPr>
        <w:t>THAT</w:t>
      </w:r>
      <w:r w:rsidRPr="00B61385">
        <w:rPr>
          <w:rFonts w:eastAsia="Myriad Pro" w:cs="Myriad Pro"/>
        </w:rPr>
        <w:t xml:space="preserve"> any amendments to the</w:t>
      </w:r>
      <w:r>
        <w:rPr>
          <w:rFonts w:eastAsia="Myriad Pro" w:cs="Myriad Pro"/>
        </w:rPr>
        <w:t xml:space="preserve"> Municipal Investment</w:t>
      </w:r>
      <w:r w:rsidRPr="00B61385">
        <w:rPr>
          <w:rFonts w:eastAsia="Myriad Pro" w:cs="Myriad Pro"/>
        </w:rPr>
        <w:t xml:space="preserve"> </w:t>
      </w:r>
      <w:r>
        <w:rPr>
          <w:rFonts w:eastAsia="Myriad Pro" w:cs="Myriad Pro"/>
        </w:rPr>
        <w:t>R</w:t>
      </w:r>
      <w:r w:rsidRPr="00B61385">
        <w:rPr>
          <w:rFonts w:eastAsia="Myriad Pro" w:cs="Myriad Pro"/>
        </w:rPr>
        <w:t>egulation maintain appropriate safeguards to ensure:</w:t>
      </w:r>
    </w:p>
    <w:p w14:paraId="38981A04" w14:textId="77777777" w:rsidR="00292137" w:rsidRPr="003D4A43" w:rsidRDefault="00292137" w:rsidP="00292137">
      <w:pPr>
        <w:numPr>
          <w:ilvl w:val="0"/>
          <w:numId w:val="30"/>
        </w:numPr>
        <w:adjustRightInd w:val="0"/>
        <w:rPr>
          <w:rFonts w:eastAsia="Myriad Pro" w:cs="Myriad Pro"/>
        </w:rPr>
      </w:pPr>
      <w:r w:rsidRPr="003D4A43">
        <w:rPr>
          <w:rFonts w:eastAsia="Myriad Pro" w:cs="Myriad Pro"/>
        </w:rPr>
        <w:t xml:space="preserve">preservation of capital, </w:t>
      </w:r>
    </w:p>
    <w:p w14:paraId="3E2AE631" w14:textId="77777777" w:rsidR="00292137" w:rsidRPr="003D4A43" w:rsidRDefault="00292137" w:rsidP="00292137">
      <w:pPr>
        <w:numPr>
          <w:ilvl w:val="0"/>
          <w:numId w:val="30"/>
        </w:numPr>
        <w:adjustRightInd w:val="0"/>
        <w:rPr>
          <w:rFonts w:eastAsia="Myriad Pro" w:cs="Myriad Pro"/>
        </w:rPr>
      </w:pPr>
      <w:r w:rsidRPr="003D4A43">
        <w:rPr>
          <w:rFonts w:eastAsia="Myriad Pro" w:cs="Myriad Pro"/>
        </w:rPr>
        <w:t xml:space="preserve">prudent risk management, and </w:t>
      </w:r>
    </w:p>
    <w:p w14:paraId="0ECDBE5F" w14:textId="77777777" w:rsidR="00292137" w:rsidRPr="003D4A43" w:rsidRDefault="00292137" w:rsidP="00292137">
      <w:pPr>
        <w:numPr>
          <w:ilvl w:val="0"/>
          <w:numId w:val="30"/>
        </w:numPr>
        <w:adjustRightInd w:val="0"/>
        <w:rPr>
          <w:rFonts w:eastAsia="Myriad Pro" w:cs="Myriad Pro"/>
        </w:rPr>
      </w:pPr>
      <w:r w:rsidRPr="003D4A43">
        <w:rPr>
          <w:rFonts w:eastAsia="Myriad Pro" w:cs="Myriad Pro"/>
        </w:rPr>
        <w:t>transparency and accountability to Council and the public.</w:t>
      </w:r>
    </w:p>
    <w:p w14:paraId="060CEA74" w14:textId="77777777" w:rsidR="00292137" w:rsidRPr="003D4A43" w:rsidRDefault="00292137">
      <w:pPr>
        <w:adjustRightInd w:val="0"/>
        <w:rPr>
          <w:rFonts w:eastAsia="Myriad Pro" w:cs="Myriad Pro"/>
          <w:b/>
          <w:bCs/>
        </w:rPr>
      </w:pPr>
    </w:p>
    <w:p w14:paraId="388B1080" w14:textId="77777777" w:rsidR="00292137" w:rsidRPr="003D4A43" w:rsidRDefault="00292137">
      <w:pPr>
        <w:adjustRightInd w:val="0"/>
        <w:rPr>
          <w:rFonts w:eastAsia="Myriad Pro" w:cs="Myriad Pro"/>
          <w:b/>
          <w:bCs/>
        </w:rPr>
      </w:pPr>
      <w:r w:rsidRPr="003D4A43">
        <w:rPr>
          <w:rFonts w:eastAsia="Myriad Pro" w:cs="Myriad Pro"/>
          <w:b/>
          <w:bCs/>
        </w:rPr>
        <w:t>BACKGROUND:</w:t>
      </w:r>
    </w:p>
    <w:p w14:paraId="4A04C65B" w14:textId="645D0689" w:rsidR="00292137" w:rsidRPr="003D4A43" w:rsidRDefault="00292137">
      <w:pPr>
        <w:rPr>
          <w:rFonts w:eastAsia="Myriad Pro" w:cs="Myriad Pro"/>
        </w:rPr>
      </w:pPr>
      <w:r w:rsidRPr="003D4A43">
        <w:rPr>
          <w:rFonts w:eastAsia="Myriad Pro" w:cs="Myriad Pro"/>
        </w:rPr>
        <w:t xml:space="preserve">Under the </w:t>
      </w:r>
      <w:r w:rsidRPr="00A55281">
        <w:rPr>
          <w:rFonts w:eastAsia="Myriad Pro" w:cs="Myriad Pro"/>
          <w:i/>
        </w:rPr>
        <w:t>Municipal Government Act</w:t>
      </w:r>
      <w:r w:rsidRPr="003D4A43">
        <w:rPr>
          <w:rFonts w:eastAsia="Myriad Pro" w:cs="Myriad Pro"/>
        </w:rPr>
        <w:t>, the Municipal Investment Regulation</w:t>
      </w:r>
      <w:r w:rsidR="00C71D81">
        <w:rPr>
          <w:rStyle w:val="FootnoteReference"/>
          <w:rFonts w:eastAsia="Myriad Pro" w:cs="Myriad Pro"/>
        </w:rPr>
        <w:footnoteReference w:customMarkFollows="1" w:id="16"/>
        <w:t>3</w:t>
      </w:r>
      <w:r>
        <w:rPr>
          <w:rFonts w:eastAsia="Myriad Pro" w:cs="Myriad Pro"/>
        </w:rPr>
        <w:t xml:space="preserve"> </w:t>
      </w:r>
      <w:r w:rsidRPr="003D4A43">
        <w:rPr>
          <w:rFonts w:eastAsia="Myriad Pro" w:cs="Myriad Pro"/>
        </w:rPr>
        <w:t>governs how Alberta</w:t>
      </w:r>
      <w:r w:rsidR="00653A66">
        <w:rPr>
          <w:rFonts w:eastAsia="Myriad Pro" w:cs="Myriad Pro"/>
        </w:rPr>
        <w:t>’s</w:t>
      </w:r>
      <w:r w:rsidRPr="003D4A43">
        <w:rPr>
          <w:rFonts w:eastAsia="Myriad Pro" w:cs="Myriad Pro"/>
        </w:rPr>
        <w:t xml:space="preserve"> municipalities may invest public funds. While the regulation was modernized in recent years, it continues to apply a largely prescriptive approach for most municipalities, limiting investments primarily to highly conservative instruments.</w:t>
      </w:r>
    </w:p>
    <w:p w14:paraId="343A7251" w14:textId="77777777" w:rsidR="00292137" w:rsidRPr="003D4A43" w:rsidRDefault="00292137">
      <w:pPr>
        <w:rPr>
          <w:rFonts w:eastAsia="Myriad Pro" w:cs="Myriad Pro"/>
        </w:rPr>
      </w:pPr>
    </w:p>
    <w:p w14:paraId="41405E6C" w14:textId="18C701B9" w:rsidR="00292137" w:rsidRPr="003D4A43" w:rsidRDefault="00292137">
      <w:pPr>
        <w:rPr>
          <w:rFonts w:eastAsia="Myriad Pro" w:cs="Myriad Pro"/>
        </w:rPr>
      </w:pPr>
      <w:r w:rsidRPr="003D4A43">
        <w:rPr>
          <w:rFonts w:eastAsia="Myriad Pro" w:cs="Myriad Pro"/>
        </w:rPr>
        <w:t>At the same time, the regulation provides expanded investment authority to select large municipalities, including the City of Calgary, City of Edmonton</w:t>
      </w:r>
      <w:r w:rsidR="00226414">
        <w:rPr>
          <w:rFonts w:eastAsia="Myriad Pro" w:cs="Myriad Pro"/>
        </w:rPr>
        <w:t>,</w:t>
      </w:r>
      <w:r w:rsidRPr="003D4A43">
        <w:rPr>
          <w:rFonts w:eastAsia="Myriad Pro" w:cs="Myriad Pro"/>
        </w:rPr>
        <w:t xml:space="preserve"> and the City of Medicine Hat, allowing access to a broader range of asset classes and investment strategies. This has created an uneven regulatory environment across the province.</w:t>
      </w:r>
    </w:p>
    <w:p w14:paraId="5D733CA2" w14:textId="77777777" w:rsidR="00292137" w:rsidRPr="003D4A43" w:rsidRDefault="00292137">
      <w:pPr>
        <w:rPr>
          <w:rFonts w:eastAsia="Myriad Pro" w:cs="Myriad Pro"/>
        </w:rPr>
      </w:pPr>
    </w:p>
    <w:p w14:paraId="28EA062B" w14:textId="1111F635" w:rsidR="00292137" w:rsidRPr="003D4A43" w:rsidRDefault="00292137">
      <w:pPr>
        <w:rPr>
          <w:rFonts w:eastAsia="Myriad Pro" w:cs="Myriad Pro"/>
        </w:rPr>
      </w:pPr>
      <w:r w:rsidRPr="003D4A43">
        <w:rPr>
          <w:rFonts w:eastAsia="Myriad Pro" w:cs="Myriad Pro"/>
        </w:rPr>
        <w:t>Even a limited exposure to equities, real assets, and pooled, diversified portfolios has been shown to produce materially higher long</w:t>
      </w:r>
      <w:r w:rsidRPr="003D4A43">
        <w:rPr>
          <w:rFonts w:eastAsia="Myriad Pro" w:cs="Myriad Pro"/>
        </w:rPr>
        <w:noBreakHyphen/>
        <w:t>term returns than portfolios focused exclusively on AAA</w:t>
      </w:r>
      <w:r w:rsidRPr="003D4A43">
        <w:rPr>
          <w:rFonts w:eastAsia="Myriad Pro" w:cs="Myriad Pro"/>
        </w:rPr>
        <w:noBreakHyphen/>
        <w:t>rated fixed</w:t>
      </w:r>
      <w:r w:rsidRPr="003D4A43">
        <w:rPr>
          <w:rFonts w:eastAsia="Myriad Pro" w:cs="Myriad Pro"/>
        </w:rPr>
        <w:noBreakHyphen/>
        <w:t>income investments</w:t>
      </w:r>
      <w:r w:rsidR="00C71D81">
        <w:rPr>
          <w:rStyle w:val="FootnoteReference"/>
          <w:rFonts w:eastAsia="Myriad Pro" w:cs="Myriad Pro"/>
        </w:rPr>
        <w:footnoteReference w:customMarkFollows="1" w:id="17"/>
        <w:t>4</w:t>
      </w:r>
      <w:r w:rsidR="006D1F31" w:rsidRPr="006D1F31">
        <w:rPr>
          <w:rFonts w:eastAsia="Myriad Pro" w:cs="Myriad Pro"/>
          <w:vertAlign w:val="superscript"/>
        </w:rPr>
        <w:t>,</w:t>
      </w:r>
      <w:r w:rsidR="00DC097F">
        <w:rPr>
          <w:rStyle w:val="FootnoteReference"/>
          <w:rFonts w:eastAsia="Myriad Pro" w:cs="Myriad Pro"/>
        </w:rPr>
        <w:footnoteReference w:customMarkFollows="1" w:id="18"/>
        <w:t>5</w:t>
      </w:r>
      <w:r w:rsidRPr="003D4A43">
        <w:rPr>
          <w:rFonts w:eastAsia="Myriad Pro" w:cs="Myriad Pro"/>
        </w:rPr>
        <w:t>. Over extended time horizons, equities have historically outperformed government bonds, real assets such as real estate have outperformed bonds on a risk</w:t>
      </w:r>
      <w:r w:rsidRPr="003D4A43">
        <w:rPr>
          <w:rFonts w:eastAsia="Myriad Pro" w:cs="Myriad Pro"/>
        </w:rPr>
        <w:noBreakHyphen/>
        <w:t>adjusted basis, and blended portfolios have consistently outperformed fixed income alone. Evidence indicates that even a modest allocation of total municipal reserves to diversified investments can outperform a fully fixed</w:t>
      </w:r>
      <w:r w:rsidRPr="003D4A43">
        <w:rPr>
          <w:rFonts w:eastAsia="Myriad Pro" w:cs="Myriad Pro"/>
        </w:rPr>
        <w:noBreakHyphen/>
        <w:t>income, AAA</w:t>
      </w:r>
      <w:r w:rsidRPr="003D4A43">
        <w:rPr>
          <w:rFonts w:eastAsia="Myriad Pro" w:cs="Myriad Pro"/>
        </w:rPr>
        <w:noBreakHyphen/>
        <w:t>focused portfolio over the long term, typically generating an additional 2–3 percentage points in annual returns. Higher long</w:t>
      </w:r>
      <w:r w:rsidRPr="003D4A43">
        <w:rPr>
          <w:rFonts w:eastAsia="Myriad Pro" w:cs="Myriad Pro"/>
        </w:rPr>
        <w:noBreakHyphen/>
        <w:t>term returns support improved fiscal sustainability, reduce pressure on property taxation, and strengthen overall municipal financial positions.</w:t>
      </w:r>
    </w:p>
    <w:p w14:paraId="34FB6801" w14:textId="77777777" w:rsidR="00292137" w:rsidRPr="003D4A43" w:rsidRDefault="00292137">
      <w:pPr>
        <w:rPr>
          <w:rFonts w:eastAsia="Myriad Pro" w:cs="Myriad Pro"/>
        </w:rPr>
      </w:pPr>
    </w:p>
    <w:p w14:paraId="2BD1B3AC" w14:textId="260DD61A" w:rsidR="00292137" w:rsidRPr="003D4A43" w:rsidRDefault="00292137">
      <w:pPr>
        <w:rPr>
          <w:rFonts w:eastAsia="Myriad Pro" w:cs="Myriad Pro"/>
        </w:rPr>
      </w:pPr>
      <w:r w:rsidRPr="003D4A43">
        <w:rPr>
          <w:rFonts w:eastAsia="Myriad Pro" w:cs="Myriad Pro"/>
        </w:rPr>
        <w:t>Canadian public</w:t>
      </w:r>
      <w:r w:rsidRPr="003D4A43">
        <w:rPr>
          <w:rFonts w:eastAsia="Myriad Pro" w:cs="Myriad Pro"/>
        </w:rPr>
        <w:noBreakHyphen/>
        <w:t>sector pension plans provide a well</w:t>
      </w:r>
      <w:r w:rsidRPr="003D4A43">
        <w:rPr>
          <w:rFonts w:eastAsia="Myriad Pro" w:cs="Myriad Pro"/>
        </w:rPr>
        <w:noBreakHyphen/>
        <w:t>established example of how long</w:t>
      </w:r>
      <w:r w:rsidRPr="003D4A43">
        <w:rPr>
          <w:rFonts w:eastAsia="Myriad Pro" w:cs="Myriad Pro"/>
        </w:rPr>
        <w:noBreakHyphen/>
        <w:t>term public funds can be responsibly managed through diversified investment portfolios. Rather than relying exclusively on low</w:t>
      </w:r>
      <w:r w:rsidRPr="003D4A43">
        <w:rPr>
          <w:rFonts w:eastAsia="Myriad Pro" w:cs="Myriad Pro"/>
        </w:rPr>
        <w:noBreakHyphen/>
        <w:t>risk, fixed</w:t>
      </w:r>
      <w:r w:rsidRPr="003D4A43">
        <w:rPr>
          <w:rFonts w:eastAsia="Myriad Pro" w:cs="Myriad Pro"/>
        </w:rPr>
        <w:noBreakHyphen/>
        <w:t>income instruments, these plans invest across a broad mix of asset classes</w:t>
      </w:r>
      <w:r w:rsidR="00050334">
        <w:rPr>
          <w:rFonts w:eastAsia="Myriad Pro" w:cs="Myriad Pro"/>
        </w:rPr>
        <w:t>,</w:t>
      </w:r>
      <w:r w:rsidR="00152494">
        <w:rPr>
          <w:rFonts w:eastAsia="Myriad Pro" w:cs="Myriad Pro"/>
        </w:rPr>
        <w:t xml:space="preserve"> </w:t>
      </w:r>
      <w:r w:rsidRPr="003D4A43">
        <w:rPr>
          <w:rFonts w:eastAsia="Myriad Pro" w:cs="Myriad Pro"/>
        </w:rPr>
        <w:t>including equities and real assets</w:t>
      </w:r>
      <w:r w:rsidR="00152494">
        <w:rPr>
          <w:rFonts w:eastAsia="Myriad Pro" w:cs="Myriad Pro"/>
        </w:rPr>
        <w:t xml:space="preserve">, </w:t>
      </w:r>
      <w:r w:rsidRPr="003D4A43">
        <w:rPr>
          <w:rFonts w:eastAsia="Myriad Pro" w:cs="Myriad Pro"/>
        </w:rPr>
        <w:t>within strong governance frameworks to achieve sustainable long</w:t>
      </w:r>
      <w:r w:rsidRPr="003D4A43">
        <w:rPr>
          <w:rFonts w:eastAsia="Myriad Pro" w:cs="Myriad Pro"/>
        </w:rPr>
        <w:noBreakHyphen/>
        <w:t>term returns while managing risk. This diversified approach has been essential to maintaining fiscal sustainability over multi</w:t>
      </w:r>
      <w:r w:rsidRPr="003D4A43">
        <w:rPr>
          <w:rFonts w:eastAsia="Myriad Pro" w:cs="Myriad Pro"/>
        </w:rPr>
        <w:noBreakHyphen/>
        <w:t>decade horizons and mitigating inflation risk. The experience of public</w:t>
      </w:r>
      <w:r w:rsidRPr="003D4A43">
        <w:rPr>
          <w:rFonts w:eastAsia="Myriad Pro" w:cs="Myriad Pro"/>
        </w:rPr>
        <w:noBreakHyphen/>
        <w:t>sector pensions demonstrates that appropriate governance, oversight, and pooling of funds can allow public institutions to prudently enhance returns beyond those achievable through AAA</w:t>
      </w:r>
      <w:r w:rsidRPr="003D4A43">
        <w:rPr>
          <w:rFonts w:eastAsia="Myriad Pro" w:cs="Myriad Pro"/>
        </w:rPr>
        <w:noBreakHyphen/>
        <w:t>rated investments alone.</w:t>
      </w:r>
    </w:p>
    <w:p w14:paraId="26E6A800" w14:textId="77777777" w:rsidR="00292137" w:rsidRPr="003D4A43" w:rsidRDefault="00292137">
      <w:pPr>
        <w:rPr>
          <w:rFonts w:eastAsia="Myriad Pro" w:cs="Myriad Pro"/>
        </w:rPr>
      </w:pPr>
    </w:p>
    <w:p w14:paraId="79C7CBA8" w14:textId="77E83186" w:rsidR="00292137" w:rsidRPr="003D4A43" w:rsidRDefault="00292137">
      <w:pPr>
        <w:rPr>
          <w:rFonts w:eastAsia="Myriad Pro" w:cs="Myriad Pro"/>
        </w:rPr>
      </w:pPr>
      <w:r w:rsidRPr="003D4A43">
        <w:rPr>
          <w:rFonts w:eastAsia="Myriad Pro" w:cs="Myriad Pro"/>
        </w:rPr>
        <w:t>In Saskatchewan, recent legislative and policy changes have enabled municipalities to improve the management of municipal reserves through pooled and diversified investment structures</w:t>
      </w:r>
      <w:r w:rsidR="00DC097F">
        <w:rPr>
          <w:rStyle w:val="FootnoteReference"/>
          <w:rFonts w:eastAsia="Myriad Pro" w:cs="Myriad Pro"/>
        </w:rPr>
        <w:footnoteReference w:customMarkFollows="1" w:id="19"/>
        <w:t>6</w:t>
      </w:r>
      <w:r w:rsidRPr="003D4A43">
        <w:rPr>
          <w:rFonts w:eastAsia="Myriad Pro" w:cs="Myriad Pro"/>
        </w:rPr>
        <w:t xml:space="preserve">. In partnership with the Saskatchewan Urban Municipalities Association, Saskatchewan municipalities may now invest a limited portion of unappropriated reserves through </w:t>
      </w:r>
      <w:proofErr w:type="spellStart"/>
      <w:r w:rsidRPr="003D4A43">
        <w:rPr>
          <w:rFonts w:eastAsia="Myriad Pro" w:cs="Myriad Pro"/>
        </w:rPr>
        <w:t>SUMAInvest</w:t>
      </w:r>
      <w:proofErr w:type="spellEnd"/>
      <w:r w:rsidRPr="003D4A43">
        <w:rPr>
          <w:rFonts w:eastAsia="Myriad Pro" w:cs="Myriad Pro"/>
        </w:rPr>
        <w:t>, a provincially approved pooled investment program overseen by professional investment managers. This framework allows municipalities to access diversified portfolios</w:t>
      </w:r>
      <w:r w:rsidR="00AA43EC">
        <w:rPr>
          <w:rFonts w:eastAsia="Myriad Pro" w:cs="Myriad Pro"/>
        </w:rPr>
        <w:t xml:space="preserve">, </w:t>
      </w:r>
      <w:r w:rsidRPr="003D4A43">
        <w:rPr>
          <w:rFonts w:eastAsia="Myriad Pro" w:cs="Myriad Pro"/>
        </w:rPr>
        <w:t>including equities, real assets, and fixed income</w:t>
      </w:r>
      <w:r w:rsidR="00AA43EC">
        <w:rPr>
          <w:rFonts w:eastAsia="Myriad Pro" w:cs="Myriad Pro"/>
        </w:rPr>
        <w:t xml:space="preserve">, </w:t>
      </w:r>
      <w:r w:rsidRPr="003D4A43">
        <w:rPr>
          <w:rFonts w:eastAsia="Myriad Pro" w:cs="Myriad Pro"/>
        </w:rPr>
        <w:t>while maintaining governance safeguards, investment limits, and transparency requirements. Saskatchewan’s approach demonstrates that limited, well</w:t>
      </w:r>
      <w:r w:rsidRPr="003D4A43">
        <w:rPr>
          <w:rFonts w:eastAsia="Myriad Pro" w:cs="Myriad Pro"/>
        </w:rPr>
        <w:noBreakHyphen/>
        <w:t>governed diversification of municipal reserves can be implemented without replacing provincial funding programs or compromising fiscal oversight.</w:t>
      </w:r>
    </w:p>
    <w:p w14:paraId="00DCED10" w14:textId="77777777" w:rsidR="00292137" w:rsidRPr="00B61385" w:rsidRDefault="00292137">
      <w:pPr>
        <w:rPr>
          <w:rFonts w:eastAsia="Myriad Pro" w:cs="Myriad Pro"/>
        </w:rPr>
      </w:pPr>
    </w:p>
    <w:p w14:paraId="367F2A32" w14:textId="77777777" w:rsidR="00292137" w:rsidRDefault="00292137">
      <w:pPr>
        <w:rPr>
          <w:rFonts w:eastAsia="Myriad Pro" w:cs="Myriad Pro"/>
        </w:rPr>
      </w:pPr>
      <w:r>
        <w:rPr>
          <w:rFonts w:eastAsia="Myriad Pro" w:cs="Myriad Pro"/>
        </w:rPr>
        <w:t>Most</w:t>
      </w:r>
      <w:r w:rsidRPr="00B61385">
        <w:rPr>
          <w:rFonts w:eastAsia="Myriad Pro" w:cs="Myriad Pro"/>
        </w:rPr>
        <w:t xml:space="preserve"> municipalities now operate with significantly greater financial complexity than when earlier regulatory frameworks were established. Many manage substantial reserve balances and capital funds, supported by experienced finance teams, robust governance structures, and access to professional investment expertise.</w:t>
      </w:r>
    </w:p>
    <w:p w14:paraId="4782A086" w14:textId="77777777" w:rsidR="00292137" w:rsidRPr="00B61385" w:rsidRDefault="00292137">
      <w:pPr>
        <w:rPr>
          <w:rFonts w:eastAsia="Myriad Pro" w:cs="Myriad Pro"/>
        </w:rPr>
      </w:pPr>
    </w:p>
    <w:p w14:paraId="79550A3F" w14:textId="77777777" w:rsidR="00292137" w:rsidRPr="00B61385" w:rsidRDefault="00292137">
      <w:pPr>
        <w:rPr>
          <w:rFonts w:eastAsia="Myriad Pro" w:cs="Myriad Pro"/>
        </w:rPr>
      </w:pPr>
      <w:r w:rsidRPr="00B61385">
        <w:rPr>
          <w:rFonts w:eastAsia="Myriad Pro" w:cs="Myriad Pro"/>
        </w:rPr>
        <w:t>The current regulatory limitations:</w:t>
      </w:r>
    </w:p>
    <w:p w14:paraId="4E76FD5C" w14:textId="77777777" w:rsidR="00292137" w:rsidRPr="00B61385" w:rsidRDefault="00292137" w:rsidP="00292137">
      <w:pPr>
        <w:numPr>
          <w:ilvl w:val="0"/>
          <w:numId w:val="31"/>
        </w:numPr>
        <w:rPr>
          <w:rFonts w:eastAsia="Myriad Pro" w:cs="Myriad Pro"/>
        </w:rPr>
      </w:pPr>
      <w:r w:rsidRPr="00B61385">
        <w:rPr>
          <w:rFonts w:eastAsia="Myriad Pro" w:cs="Myriad Pro"/>
        </w:rPr>
        <w:t xml:space="preserve">constrain diversification opportunities, </w:t>
      </w:r>
    </w:p>
    <w:p w14:paraId="45E2909B" w14:textId="77777777" w:rsidR="00292137" w:rsidRPr="00B61385" w:rsidRDefault="00292137" w:rsidP="00292137">
      <w:pPr>
        <w:numPr>
          <w:ilvl w:val="0"/>
          <w:numId w:val="31"/>
        </w:numPr>
        <w:rPr>
          <w:rFonts w:eastAsia="Myriad Pro" w:cs="Myriad Pro"/>
        </w:rPr>
      </w:pPr>
      <w:r w:rsidRPr="00B61385">
        <w:rPr>
          <w:rFonts w:eastAsia="Myriad Pro" w:cs="Myriad Pro"/>
        </w:rPr>
        <w:t xml:space="preserve">expose municipalities to inflationary erosion of reserve values, and </w:t>
      </w:r>
    </w:p>
    <w:p w14:paraId="1FD27083" w14:textId="77777777" w:rsidR="00292137" w:rsidRDefault="00292137" w:rsidP="00292137">
      <w:pPr>
        <w:numPr>
          <w:ilvl w:val="0"/>
          <w:numId w:val="31"/>
        </w:numPr>
        <w:rPr>
          <w:rFonts w:eastAsia="Myriad Pro" w:cs="Myriad Pro"/>
        </w:rPr>
      </w:pPr>
      <w:r w:rsidRPr="00B61385">
        <w:rPr>
          <w:rFonts w:eastAsia="Myriad Pro" w:cs="Myriad Pro"/>
        </w:rPr>
        <w:t xml:space="preserve">limit the ability to achieve risk-adjusted returns comparable to institutional standards. </w:t>
      </w:r>
    </w:p>
    <w:p w14:paraId="67332223" w14:textId="77777777" w:rsidR="00292137" w:rsidRPr="00B61385" w:rsidRDefault="00292137">
      <w:pPr>
        <w:ind w:left="720"/>
        <w:rPr>
          <w:rFonts w:eastAsia="Myriad Pro" w:cs="Myriad Pro"/>
        </w:rPr>
      </w:pPr>
    </w:p>
    <w:p w14:paraId="2FB17CAC" w14:textId="53DA424C" w:rsidR="00292137" w:rsidRDefault="00292137">
      <w:r w:rsidRPr="00B61385">
        <w:rPr>
          <w:rFonts w:eastAsia="Myriad Pro" w:cs="Myriad Pro"/>
        </w:rPr>
        <w:lastRenderedPageBreak/>
        <w:t>Modernizing the regulation to reflect a governance- and capacity-based model</w:t>
      </w:r>
      <w:r w:rsidR="005D534C">
        <w:rPr>
          <w:rFonts w:eastAsia="Myriad Pro" w:cs="Myriad Pro"/>
        </w:rPr>
        <w:t xml:space="preserve">, </w:t>
      </w:r>
      <w:r w:rsidRPr="00B61385">
        <w:rPr>
          <w:rFonts w:eastAsia="Myriad Pro" w:cs="Myriad Pro"/>
        </w:rPr>
        <w:t>rather than a size-based distinction</w:t>
      </w:r>
      <w:r w:rsidR="005D534C">
        <w:rPr>
          <w:rFonts w:eastAsia="Myriad Pro" w:cs="Myriad Pro"/>
        </w:rPr>
        <w:t xml:space="preserve">, </w:t>
      </w:r>
      <w:r w:rsidRPr="00B61385">
        <w:rPr>
          <w:rFonts w:eastAsia="Myriad Pro" w:cs="Myriad Pro"/>
        </w:rPr>
        <w:t>would align Alberta with leading public sector investment practices. Such an approach would allow municipalities to responsibly enhance investment performance while maintaining strong safeguards for public funds.</w:t>
      </w:r>
    </w:p>
    <w:p w14:paraId="470891CC" w14:textId="77777777" w:rsidR="00292137" w:rsidRPr="003D4A43" w:rsidRDefault="00292137"/>
    <w:p w14:paraId="2ECE2B9B" w14:textId="77777777" w:rsidR="00292137" w:rsidRPr="003D4A43" w:rsidRDefault="00292137">
      <w:pPr>
        <w:rPr>
          <w:b/>
          <w:bCs/>
        </w:rPr>
      </w:pPr>
      <w:r w:rsidRPr="003D4A43">
        <w:rPr>
          <w:b/>
          <w:bCs/>
        </w:rPr>
        <w:t>ALBERTA MUNICIPALITIES COMMENTS</w:t>
      </w:r>
    </w:p>
    <w:p w14:paraId="366BB3BF" w14:textId="77777777" w:rsidR="00292137" w:rsidRPr="003D4A43" w:rsidRDefault="00292137">
      <w:r w:rsidRPr="003D4A43">
        <w:rPr>
          <w:rFonts w:ascii="Franklin Gothic Book" w:hAnsi="Franklin Gothic Book"/>
        </w:rPr>
        <w:t xml:space="preserve">This resolution aligns with ABmunis’ broader work on </w:t>
      </w:r>
      <w:hyperlink r:id="rId55" w:history="1">
        <w:r w:rsidRPr="003D4A43">
          <w:rPr>
            <w:rStyle w:val="Hyperlink"/>
            <w:rFonts w:ascii="Franklin Gothic Book" w:hAnsi="Franklin Gothic Book"/>
          </w:rPr>
          <w:t>Property Taxes Reimagined</w:t>
        </w:r>
      </w:hyperlink>
      <w:r w:rsidRPr="003D4A43">
        <w:rPr>
          <w:rFonts w:ascii="Franklin Gothic Book" w:hAnsi="Franklin Gothic Book"/>
        </w:rPr>
        <w:t xml:space="preserve"> to develop solutions for municipalities to have adequate revenue streams and tools to address local needs. If this resolution is passed, it will be forwarded to the Government of Alberta for response. Further advocacy would be recommended to the ABmunis’ Board by the relevant policy committee(s) within the context of related priorities and positions.</w:t>
      </w:r>
    </w:p>
    <w:p w14:paraId="5CDB8971" w14:textId="77777777" w:rsidR="00292137" w:rsidRDefault="00292137"/>
    <w:p w14:paraId="6D3492D5" w14:textId="77777777" w:rsidR="00292137" w:rsidRPr="00643914" w:rsidRDefault="00292137">
      <w:pPr>
        <w:rPr>
          <w:rFonts w:ascii="Franklin Gothic Book" w:hAnsi="Franklin Gothic Book"/>
          <w:b/>
          <w:bCs/>
        </w:rPr>
      </w:pPr>
      <w:r w:rsidRPr="00643914">
        <w:rPr>
          <w:rFonts w:ascii="Franklin Gothic Book" w:hAnsi="Franklin Gothic Book"/>
          <w:b/>
          <w:bCs/>
        </w:rPr>
        <w:t xml:space="preserve">RESOLUTION CONTACT: </w:t>
      </w:r>
    </w:p>
    <w:p w14:paraId="14F1ECF8" w14:textId="77777777" w:rsidR="00292137" w:rsidRPr="00643914" w:rsidRDefault="0029213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01C95AD" w14:textId="77777777" w:rsidR="00292137" w:rsidRPr="00643914" w:rsidRDefault="00292137">
      <w:pPr>
        <w:rPr>
          <w:rFonts w:ascii="Franklin Gothic Book" w:eastAsia="Myriad Pro" w:hAnsi="Franklin Gothic Book" w:cs="Myriad Pro"/>
        </w:rPr>
      </w:pPr>
    </w:p>
    <w:p w14:paraId="03A6CE71" w14:textId="77777777" w:rsidR="00292137" w:rsidRDefault="00292137">
      <w:pPr>
        <w:ind w:left="360"/>
        <w:rPr>
          <w:rFonts w:ascii="Franklin Gothic Book" w:eastAsia="Myriad Pro" w:hAnsi="Franklin Gothic Book" w:cs="Myriad Pro"/>
        </w:rPr>
      </w:pPr>
      <w:r w:rsidRPr="00EA6216">
        <w:rPr>
          <w:rFonts w:ascii="Franklin Gothic Book" w:eastAsia="Myriad Pro" w:hAnsi="Franklin Gothic Book" w:cs="Myriad Pro"/>
        </w:rPr>
        <w:t>Danielle Whiteway, CPA CA</w:t>
      </w:r>
    </w:p>
    <w:p w14:paraId="314A6832" w14:textId="77777777" w:rsidR="00292137" w:rsidRDefault="00292137">
      <w:pPr>
        <w:ind w:left="360"/>
        <w:rPr>
          <w:rFonts w:ascii="Franklin Gothic Book" w:eastAsia="Myriad Pro" w:hAnsi="Franklin Gothic Book" w:cs="Myriad Pro"/>
        </w:rPr>
      </w:pPr>
      <w:r w:rsidRPr="007365B1">
        <w:rPr>
          <w:rFonts w:ascii="Franklin Gothic Book" w:eastAsia="Myriad Pro" w:hAnsi="Franklin Gothic Book" w:cs="Myriad Pro"/>
        </w:rPr>
        <w:t>Chief Financial Officer</w:t>
      </w:r>
    </w:p>
    <w:p w14:paraId="0E8C00E9" w14:textId="77777777" w:rsidR="00292137" w:rsidRDefault="00292137">
      <w:pPr>
        <w:ind w:left="360"/>
        <w:rPr>
          <w:rFonts w:ascii="Franklin Gothic Book" w:eastAsia="Myriad Pro" w:hAnsi="Franklin Gothic Book" w:cs="Myriad Pro"/>
        </w:rPr>
      </w:pPr>
      <w:r>
        <w:rPr>
          <w:rFonts w:ascii="Franklin Gothic Book" w:eastAsia="Myriad Pro" w:hAnsi="Franklin Gothic Book" w:cs="Myriad Pro"/>
        </w:rPr>
        <w:t>City of Grande Prairie</w:t>
      </w:r>
    </w:p>
    <w:p w14:paraId="40D79EC1" w14:textId="77777777" w:rsidR="009C773F" w:rsidRDefault="00292137">
      <w:pPr>
        <w:ind w:left="360"/>
        <w:rPr>
          <w:rFonts w:ascii="Franklin Gothic Book" w:hAnsi="Franklin Gothic Book"/>
        </w:rPr>
      </w:pPr>
      <w:hyperlink r:id="rId56" w:history="1">
        <w:r w:rsidRPr="00631C73">
          <w:rPr>
            <w:rStyle w:val="Hyperlink"/>
            <w:rFonts w:ascii="Franklin Gothic Book" w:hAnsi="Franklin Gothic Book"/>
          </w:rPr>
          <w:t>dwhiteway@cityofgp.com</w:t>
        </w:r>
      </w:hyperlink>
      <w:r>
        <w:rPr>
          <w:rFonts w:ascii="Franklin Gothic Book" w:hAnsi="Franklin Gothic Book"/>
        </w:rPr>
        <w:t xml:space="preserve"> </w:t>
      </w:r>
    </w:p>
    <w:p w14:paraId="30A0E0D6" w14:textId="77777777" w:rsidR="00076E1E" w:rsidRDefault="00076E1E" w:rsidP="00D579E1">
      <w:pPr>
        <w:ind w:left="360"/>
        <w:rPr>
          <w:rFonts w:ascii="Franklin Gothic Book" w:hAnsi="Franklin Gothic Book"/>
        </w:rPr>
      </w:pPr>
    </w:p>
    <w:p w14:paraId="387996A4" w14:textId="77777777" w:rsidR="0012617C" w:rsidRDefault="0012617C" w:rsidP="00D579E1">
      <w:pPr>
        <w:ind w:left="360"/>
        <w:rPr>
          <w:rFonts w:ascii="Franklin Gothic Book" w:hAnsi="Franklin Gothic Book"/>
        </w:rPr>
      </w:pPr>
    </w:p>
    <w:p w14:paraId="1060429F" w14:textId="77777777" w:rsidR="0012617C" w:rsidRDefault="0012617C">
      <w:pPr>
        <w:rPr>
          <w:rFonts w:asciiTheme="majorHAnsi" w:eastAsiaTheme="majorEastAsia" w:hAnsiTheme="majorHAnsi" w:cstheme="majorBidi"/>
          <w:sz w:val="26"/>
          <w:szCs w:val="26"/>
        </w:rPr>
      </w:pPr>
      <w:r>
        <w:rPr>
          <w:rFonts w:asciiTheme="majorHAnsi" w:hAnsiTheme="majorHAnsi"/>
          <w:i/>
          <w:sz w:val="26"/>
        </w:rPr>
        <w:br w:type="page"/>
      </w:r>
    </w:p>
    <w:p w14:paraId="19C022AB" w14:textId="74FA0BDD" w:rsidR="00C361CF" w:rsidRPr="00B97EEE" w:rsidRDefault="00C361CF" w:rsidP="00B97EEE">
      <w:pPr>
        <w:pStyle w:val="Heading2"/>
        <w:rPr>
          <w:rFonts w:asciiTheme="majorHAnsi" w:eastAsiaTheme="minorHAnsi" w:hAnsiTheme="majorHAnsi" w:cstheme="minorBidi"/>
          <w:i w:val="0"/>
          <w:iCs/>
          <w:color w:val="auto"/>
          <w:sz w:val="26"/>
        </w:rPr>
      </w:pPr>
      <w:bookmarkStart w:id="36" w:name="_Toc236125103"/>
      <w:r w:rsidRPr="00B97EEE">
        <w:rPr>
          <w:rFonts w:asciiTheme="majorHAnsi" w:hAnsiTheme="majorHAnsi"/>
          <w:i w:val="0"/>
          <w:iCs/>
          <w:color w:val="auto"/>
          <w:sz w:val="26"/>
        </w:rPr>
        <w:lastRenderedPageBreak/>
        <w:t xml:space="preserve">B5: </w:t>
      </w:r>
      <w:r w:rsidR="00B97EEE" w:rsidRPr="00B97EEE">
        <w:rPr>
          <w:rFonts w:asciiTheme="majorHAnsi" w:hAnsiTheme="majorHAnsi"/>
          <w:i w:val="0"/>
          <w:iCs/>
          <w:color w:val="auto"/>
          <w:sz w:val="26"/>
        </w:rPr>
        <w:t>Provincial Alternative Revenue Optimization Program to Support Productivity, Workforce Readiness, and Industrial Competitiveness</w:t>
      </w:r>
      <w:bookmarkEnd w:id="36"/>
    </w:p>
    <w:p w14:paraId="41ADDA09" w14:textId="77777777" w:rsidR="000573BD" w:rsidRPr="00DA7E28" w:rsidRDefault="000573BD" w:rsidP="000573BD">
      <w:pPr>
        <w:rPr>
          <w:rFonts w:eastAsia="Myriad Pro" w:cs="Myriad Pro"/>
          <w:b/>
          <w:bCs/>
          <w:color w:val="414142"/>
        </w:rPr>
      </w:pPr>
    </w:p>
    <w:p w14:paraId="45926855" w14:textId="77777777" w:rsidR="000573BD" w:rsidRPr="00DA7E28" w:rsidRDefault="000573BD" w:rsidP="000573BD">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Grande Prairie</w:t>
      </w:r>
    </w:p>
    <w:p w14:paraId="1CB94F49" w14:textId="77777777" w:rsidR="000573BD" w:rsidRPr="00DA7E28" w:rsidRDefault="000573BD" w:rsidP="000573BD">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Crossfield</w:t>
      </w:r>
    </w:p>
    <w:p w14:paraId="0C236529" w14:textId="77777777" w:rsidR="000573BD" w:rsidRPr="00D60F07" w:rsidRDefault="00000000" w:rsidP="000573BD">
      <w:pPr>
        <w:adjustRightInd w:val="0"/>
        <w:rPr>
          <w:rFonts w:eastAsia="Myriad Pro" w:cs="Myriad Pro"/>
          <w:b/>
          <w:bCs/>
        </w:rPr>
      </w:pPr>
      <w:r>
        <w:rPr>
          <w:rFonts w:eastAsia="Myriad Pro" w:cs="Myriad Pro"/>
          <w:b/>
          <w:bCs/>
        </w:rPr>
        <w:pict w14:anchorId="5F00ADD3">
          <v:rect id="_x0000_i1029" style="width:468pt;height:1pt" o:hralign="center" o:hrstd="t" o:hrnoshade="t" o:hr="t" fillcolor="#404040 [2429]" stroked="f"/>
        </w:pict>
      </w:r>
    </w:p>
    <w:p w14:paraId="44EC8DDE" w14:textId="77777777" w:rsidR="000573BD" w:rsidRPr="00D60F07" w:rsidRDefault="000573BD" w:rsidP="000573BD">
      <w:pPr>
        <w:adjustRightInd w:val="0"/>
        <w:rPr>
          <w:rFonts w:eastAsia="Myriad Pro" w:cs="Myriad Pro"/>
          <w:b/>
          <w:bCs/>
        </w:rPr>
      </w:pPr>
    </w:p>
    <w:p w14:paraId="420B4B6D" w14:textId="77777777" w:rsidR="000573BD" w:rsidRDefault="000573BD" w:rsidP="000573BD">
      <w:pPr>
        <w:adjustRightInd w:val="0"/>
        <w:rPr>
          <w:rFonts w:eastAsia="Myriad Pro" w:cs="Myriad Pro"/>
          <w:b/>
          <w:bCs/>
        </w:rPr>
      </w:pPr>
      <w:r w:rsidRPr="00611D02">
        <w:rPr>
          <w:rFonts w:eastAsia="Myriad Pro" w:cs="Myriad Pro"/>
          <w:b/>
          <w:bCs/>
        </w:rPr>
        <w:t xml:space="preserve">WHEREAS </w:t>
      </w:r>
      <w:r w:rsidRPr="00931AD7">
        <w:rPr>
          <w:rFonts w:eastAsia="Myriad Pro" w:cs="Myriad Pro"/>
        </w:rPr>
        <w:t>Alberta municipalities of all sizes</w:t>
      </w:r>
      <w:r>
        <w:rPr>
          <w:rFonts w:eastAsia="Myriad Pro" w:cs="Myriad Pro"/>
        </w:rPr>
        <w:t xml:space="preserve"> and types</w:t>
      </w:r>
      <w:r w:rsidRPr="00931AD7">
        <w:rPr>
          <w:rFonts w:eastAsia="Myriad Pro" w:cs="Myriad Pro"/>
        </w:rPr>
        <w:t xml:space="preserve"> are experiencing sustained infrastructure cost escalation, significant capital delivery pressures and labour competition and challenges driven by inflation, population and industry growth, and increased demands on core municipal services</w:t>
      </w:r>
      <w:r>
        <w:rPr>
          <w:rFonts w:eastAsia="Myriad Pro" w:cs="Myriad Pro"/>
        </w:rPr>
        <w:t xml:space="preserve"> regardless of the municipal assessment mix</w:t>
      </w:r>
      <w:r w:rsidRPr="00611D02">
        <w:rPr>
          <w:rFonts w:eastAsia="Myriad Pro" w:cs="Myriad Pro"/>
        </w:rPr>
        <w:t xml:space="preserve">; </w:t>
      </w:r>
    </w:p>
    <w:p w14:paraId="46595CE7" w14:textId="77777777" w:rsidR="000573BD" w:rsidRPr="00611D02" w:rsidRDefault="000573BD" w:rsidP="000573BD">
      <w:pPr>
        <w:adjustRightInd w:val="0"/>
        <w:rPr>
          <w:rFonts w:eastAsia="Myriad Pro" w:cs="Myriad Pro"/>
          <w:b/>
          <w:bCs/>
        </w:rPr>
      </w:pPr>
    </w:p>
    <w:p w14:paraId="6D4DEE9F" w14:textId="77777777" w:rsidR="000573BD" w:rsidRPr="00611D02" w:rsidRDefault="000573BD" w:rsidP="000573BD">
      <w:pPr>
        <w:adjustRightInd w:val="0"/>
        <w:rPr>
          <w:rFonts w:eastAsia="Myriad Pro" w:cs="Myriad Pro"/>
        </w:rPr>
      </w:pPr>
      <w:r w:rsidRPr="00611D02">
        <w:rPr>
          <w:rFonts w:eastAsia="Myriad Pro" w:cs="Myriad Pro"/>
          <w:b/>
          <w:bCs/>
        </w:rPr>
        <w:t xml:space="preserve">WHEREAS </w:t>
      </w:r>
      <w:r w:rsidRPr="00611D02">
        <w:rPr>
          <w:rFonts w:eastAsia="Myriad Pro" w:cs="Myriad Pro"/>
        </w:rPr>
        <w:t>municipalities</w:t>
      </w:r>
      <w:r>
        <w:rPr>
          <w:rFonts w:eastAsia="Myriad Pro" w:cs="Myriad Pro"/>
        </w:rPr>
        <w:t xml:space="preserve"> </w:t>
      </w:r>
      <w:r w:rsidRPr="00611D02">
        <w:rPr>
          <w:rFonts w:eastAsia="Myriad Pro" w:cs="Myriad Pro"/>
        </w:rPr>
        <w:t xml:space="preserve">play a direct role in enabling provincial economic outcomes by providing the infrastructure, land use planning, housing readiness, utilities, roads, and emergency services that support </w:t>
      </w:r>
      <w:r>
        <w:rPr>
          <w:rFonts w:eastAsia="Myriad Pro" w:cs="Myriad Pro"/>
        </w:rPr>
        <w:t xml:space="preserve">multiple </w:t>
      </w:r>
      <w:r w:rsidRPr="00611D02">
        <w:rPr>
          <w:rFonts w:eastAsia="Myriad Pro" w:cs="Myriad Pro"/>
        </w:rPr>
        <w:t>industr</w:t>
      </w:r>
      <w:r>
        <w:rPr>
          <w:rFonts w:eastAsia="Myriad Pro" w:cs="Myriad Pro"/>
        </w:rPr>
        <w:t>ies</w:t>
      </w:r>
      <w:r w:rsidRPr="00611D02">
        <w:rPr>
          <w:rFonts w:eastAsia="Myriad Pro" w:cs="Myriad Pro"/>
        </w:rPr>
        <w:t xml:space="preserve">, </w:t>
      </w:r>
      <w:r>
        <w:rPr>
          <w:rFonts w:eastAsia="Myriad Pro" w:cs="Myriad Pro"/>
        </w:rPr>
        <w:t xml:space="preserve">such as </w:t>
      </w:r>
      <w:r w:rsidRPr="00611D02">
        <w:rPr>
          <w:rFonts w:eastAsia="Myriad Pro" w:cs="Myriad Pro"/>
        </w:rPr>
        <w:t>agriculture,</w:t>
      </w:r>
      <w:r>
        <w:rPr>
          <w:rFonts w:eastAsia="Myriad Pro" w:cs="Myriad Pro"/>
        </w:rPr>
        <w:t xml:space="preserve"> forestry,</w:t>
      </w:r>
      <w:r w:rsidRPr="00611D02">
        <w:rPr>
          <w:rFonts w:eastAsia="Myriad Pro" w:cs="Myriad Pro"/>
        </w:rPr>
        <w:t xml:space="preserve"> energy development, manufacturing, and workforce mobility; </w:t>
      </w:r>
    </w:p>
    <w:p w14:paraId="61C82865" w14:textId="77777777" w:rsidR="000573BD" w:rsidRPr="00611D02" w:rsidRDefault="000573BD" w:rsidP="000573BD">
      <w:pPr>
        <w:adjustRightInd w:val="0"/>
        <w:rPr>
          <w:rFonts w:eastAsia="Myriad Pro" w:cs="Myriad Pro"/>
          <w:b/>
          <w:bCs/>
        </w:rPr>
      </w:pPr>
    </w:p>
    <w:p w14:paraId="56C2946A" w14:textId="77777777" w:rsidR="000573BD" w:rsidRDefault="000573BD" w:rsidP="000573BD">
      <w:pPr>
        <w:adjustRightInd w:val="0"/>
        <w:rPr>
          <w:rFonts w:eastAsia="Myriad Pro" w:cs="Myriad Pro"/>
        </w:rPr>
      </w:pPr>
      <w:r w:rsidRPr="00611D02">
        <w:rPr>
          <w:rFonts w:eastAsia="Myriad Pro" w:cs="Myriad Pro"/>
          <w:b/>
          <w:bCs/>
        </w:rPr>
        <w:t xml:space="preserve">WHEREAS </w:t>
      </w:r>
      <w:r w:rsidRPr="00611D02">
        <w:rPr>
          <w:rFonts w:eastAsia="Myriad Pro" w:cs="Myriad Pro"/>
        </w:rPr>
        <w:t>the municipal property tax system remains the primary revenue tool for local governments, despite being designed to fund local services rather than to efficiently reflect regional or province</w:t>
      </w:r>
      <w:r w:rsidRPr="00611D02">
        <w:rPr>
          <w:rFonts w:eastAsia="Myriad Pro" w:cs="Myriad Pro"/>
        </w:rPr>
        <w:noBreakHyphen/>
        <w:t xml:space="preserve">wide economic activity and productivity benefits; </w:t>
      </w:r>
    </w:p>
    <w:p w14:paraId="01C48BAA" w14:textId="77777777" w:rsidR="000573BD" w:rsidRPr="00611D02" w:rsidRDefault="000573BD" w:rsidP="000573BD">
      <w:pPr>
        <w:adjustRightInd w:val="0"/>
        <w:rPr>
          <w:rFonts w:eastAsia="Myriad Pro" w:cs="Myriad Pro"/>
          <w:b/>
          <w:bCs/>
        </w:rPr>
      </w:pPr>
    </w:p>
    <w:p w14:paraId="6C2EB479" w14:textId="77777777" w:rsidR="000573BD" w:rsidRDefault="000573BD" w:rsidP="000573BD">
      <w:pPr>
        <w:adjustRightInd w:val="0"/>
        <w:rPr>
          <w:rFonts w:eastAsia="Myriad Pro" w:cs="Myriad Pro"/>
          <w:b/>
          <w:bCs/>
        </w:rPr>
      </w:pPr>
      <w:r w:rsidRPr="00611D02">
        <w:rPr>
          <w:rFonts w:eastAsia="Myriad Pro" w:cs="Myriad Pro"/>
          <w:b/>
          <w:bCs/>
        </w:rPr>
        <w:t xml:space="preserve">WHEREAS </w:t>
      </w:r>
      <w:r w:rsidRPr="00611D02">
        <w:rPr>
          <w:rFonts w:eastAsia="Myriad Pro" w:cs="Myriad Pro"/>
        </w:rPr>
        <w:t>productivity</w:t>
      </w:r>
      <w:r w:rsidRPr="00611D02">
        <w:rPr>
          <w:rFonts w:eastAsia="Myriad Pro" w:cs="Myriad Pro"/>
        </w:rPr>
        <w:noBreakHyphen/>
        <w:t>enabling infrastructure and services often generate economic and fiscal benefits beyond municipal boundaries, including benefits to provincial revenues, trade activity, labour force participation, and investment attraction;</w:t>
      </w:r>
      <w:r>
        <w:rPr>
          <w:rFonts w:eastAsia="Myriad Pro" w:cs="Myriad Pro"/>
        </w:rPr>
        <w:t xml:space="preserve"> </w:t>
      </w:r>
    </w:p>
    <w:p w14:paraId="56CE7D3F" w14:textId="77777777" w:rsidR="000573BD" w:rsidRDefault="000573BD" w:rsidP="000573BD">
      <w:pPr>
        <w:adjustRightInd w:val="0"/>
        <w:rPr>
          <w:rFonts w:eastAsia="Myriad Pro" w:cs="Myriad Pro"/>
        </w:rPr>
      </w:pPr>
    </w:p>
    <w:p w14:paraId="4AA7AB09" w14:textId="77777777" w:rsidR="000573BD" w:rsidRDefault="000573BD" w:rsidP="000573BD">
      <w:pPr>
        <w:adjustRightInd w:val="0"/>
        <w:rPr>
          <w:rFonts w:eastAsia="Myriad Pro" w:cs="Myriad Pro"/>
          <w:b/>
          <w:bCs/>
        </w:rPr>
      </w:pPr>
      <w:r w:rsidRPr="001E7664">
        <w:rPr>
          <w:rFonts w:eastAsia="Myriad Pro" w:cs="Myriad Pro"/>
          <w:b/>
          <w:bCs/>
        </w:rPr>
        <w:t>WHEREAS</w:t>
      </w:r>
      <w:r>
        <w:rPr>
          <w:rFonts w:eastAsia="Myriad Pro" w:cs="Myriad Pro"/>
        </w:rPr>
        <w:t xml:space="preserve"> the Local Government Fiscal Framework (LGFF) and other existing municipal funding programs alone cannot address all structural fiscal pressures arising from municipalities’ role in enabling provincial economic productivity and growth across regions; and</w:t>
      </w:r>
    </w:p>
    <w:p w14:paraId="1D59473F" w14:textId="77777777" w:rsidR="000573BD" w:rsidRPr="00611D02" w:rsidRDefault="000573BD" w:rsidP="000573BD">
      <w:pPr>
        <w:adjustRightInd w:val="0"/>
        <w:rPr>
          <w:rFonts w:eastAsia="Myriad Pro" w:cs="Myriad Pro"/>
          <w:b/>
          <w:bCs/>
        </w:rPr>
      </w:pPr>
    </w:p>
    <w:p w14:paraId="050F009A" w14:textId="77777777" w:rsidR="000573BD" w:rsidRPr="00611D02" w:rsidRDefault="000573BD" w:rsidP="000573BD">
      <w:pPr>
        <w:adjustRightInd w:val="0"/>
        <w:rPr>
          <w:rFonts w:eastAsia="Myriad Pro" w:cs="Myriad Pro"/>
          <w:b/>
          <w:bCs/>
        </w:rPr>
      </w:pPr>
      <w:r w:rsidRPr="00611D02">
        <w:rPr>
          <w:rFonts w:eastAsia="Myriad Pro" w:cs="Myriad Pro"/>
          <w:b/>
          <w:bCs/>
        </w:rPr>
        <w:t xml:space="preserve">WHEREAS </w:t>
      </w:r>
      <w:r w:rsidRPr="00611D02">
        <w:rPr>
          <w:rFonts w:eastAsia="Myriad Pro" w:cs="Myriad Pro"/>
        </w:rPr>
        <w:t>continued reliance on property taxation to support these outcomes risks increasing residential tax pressure, constraining investment readiness, and exacerbating regional tensions between communities with differing assessment compositions</w:t>
      </w:r>
      <w:r>
        <w:rPr>
          <w:rFonts w:eastAsia="Myriad Pro" w:cs="Myriad Pro"/>
        </w:rPr>
        <w:t>.</w:t>
      </w:r>
    </w:p>
    <w:p w14:paraId="2B96B6B7" w14:textId="77777777" w:rsidR="000573BD" w:rsidRPr="00075C04" w:rsidRDefault="000573BD" w:rsidP="000573BD">
      <w:pPr>
        <w:adjustRightInd w:val="0"/>
        <w:rPr>
          <w:rFonts w:ascii="Franklin Gothic Book" w:eastAsia="Calibri" w:hAnsi="Franklin Gothic Book" w:cs="Calibri"/>
        </w:rPr>
      </w:pPr>
    </w:p>
    <w:p w14:paraId="4FEC48BF" w14:textId="77777777" w:rsidR="000573BD" w:rsidRPr="00FA337F" w:rsidRDefault="000573BD" w:rsidP="000573BD">
      <w:pPr>
        <w:adjustRightInd w:val="0"/>
        <w:rPr>
          <w:rFonts w:eastAsia="Myriad Pro" w:cs="Myriad Pro"/>
        </w:rPr>
      </w:pPr>
      <w:r w:rsidRPr="00075C04">
        <w:rPr>
          <w:rFonts w:eastAsia="Myriad Pro" w:cs="Myriad Pro"/>
          <w:b/>
          <w:bCs/>
        </w:rPr>
        <w:t xml:space="preserve">IT IS THEREFORE RESOLVED THAT </w:t>
      </w:r>
      <w:r w:rsidRPr="00FA337F">
        <w:rPr>
          <w:rFonts w:eastAsia="Myriad Pro" w:cs="Myriad Pro"/>
        </w:rPr>
        <w:t xml:space="preserve">Alberta Municipalities advocate to the Government of Alberta to explore and collaboratively develop an </w:t>
      </w:r>
      <w:r>
        <w:rPr>
          <w:rFonts w:eastAsia="Myriad Pro" w:cs="Myriad Pro"/>
        </w:rPr>
        <w:t>additional, provincial revenue optimization program, separate from and in addition to the Local Government Fiscal Framework (LGFF) and existing municipal revenue sources, that</w:t>
      </w:r>
      <w:r w:rsidRPr="00FA337F">
        <w:rPr>
          <w:rFonts w:eastAsia="Myriad Pro" w:cs="Myriad Pro"/>
        </w:rPr>
        <w:t>:</w:t>
      </w:r>
    </w:p>
    <w:p w14:paraId="36AF9F0E" w14:textId="77777777" w:rsidR="000573BD" w:rsidRPr="00611D02" w:rsidRDefault="000573BD" w:rsidP="000573BD">
      <w:pPr>
        <w:pStyle w:val="ListParagraph"/>
        <w:numPr>
          <w:ilvl w:val="0"/>
          <w:numId w:val="45"/>
        </w:numPr>
        <w:adjustRightInd w:val="0"/>
        <w:rPr>
          <w:rFonts w:eastAsia="Myriad Pro" w:cs="Myriad Pro"/>
        </w:rPr>
      </w:pPr>
      <w:r w:rsidRPr="00611D02">
        <w:rPr>
          <w:rFonts w:eastAsia="Myriad Pro" w:cs="Myriad Pro"/>
        </w:rPr>
        <w:t xml:space="preserve">Supports Alberta’s economic productivity and competitiveness, including agriculture, </w:t>
      </w:r>
      <w:r>
        <w:rPr>
          <w:rFonts w:eastAsia="Myriad Pro" w:cs="Myriad Pro"/>
        </w:rPr>
        <w:t xml:space="preserve">forestry, </w:t>
      </w:r>
      <w:r w:rsidRPr="00611D02">
        <w:rPr>
          <w:rFonts w:eastAsia="Myriad Pro" w:cs="Myriad Pro"/>
        </w:rPr>
        <w:t>energy, manufacturing, logistics, and workforce participation, through investments in trade</w:t>
      </w:r>
      <w:r w:rsidRPr="00611D02">
        <w:rPr>
          <w:rFonts w:eastAsia="Myriad Pro" w:cs="Myriad Pro"/>
        </w:rPr>
        <w:noBreakHyphen/>
        <w:t>enabling</w:t>
      </w:r>
      <w:r>
        <w:rPr>
          <w:rFonts w:eastAsia="Myriad Pro" w:cs="Myriad Pro"/>
        </w:rPr>
        <w:t>, housing-enabling,</w:t>
      </w:r>
      <w:r w:rsidRPr="00611D02">
        <w:rPr>
          <w:rFonts w:eastAsia="Myriad Pro" w:cs="Myriad Pro"/>
        </w:rPr>
        <w:t xml:space="preserve"> and workforce</w:t>
      </w:r>
      <w:r w:rsidRPr="00611D02">
        <w:rPr>
          <w:rFonts w:eastAsia="Myriad Pro" w:cs="Myriad Pro"/>
        </w:rPr>
        <w:noBreakHyphen/>
        <w:t>supporting municipal infrastructure and services;</w:t>
      </w:r>
    </w:p>
    <w:p w14:paraId="0A75A37F" w14:textId="77777777" w:rsidR="000573BD" w:rsidRPr="00611D02" w:rsidRDefault="000573BD" w:rsidP="000573BD">
      <w:pPr>
        <w:pStyle w:val="ListParagraph"/>
        <w:numPr>
          <w:ilvl w:val="0"/>
          <w:numId w:val="45"/>
        </w:numPr>
        <w:adjustRightInd w:val="0"/>
        <w:rPr>
          <w:rFonts w:eastAsia="Myriad Pro" w:cs="Myriad Pro"/>
        </w:rPr>
      </w:pPr>
      <w:r w:rsidRPr="00611D02">
        <w:rPr>
          <w:rFonts w:eastAsia="Myriad Pro" w:cs="Myriad Pro"/>
        </w:rPr>
        <w:t xml:space="preserve">Aligns funding </w:t>
      </w:r>
      <w:r>
        <w:rPr>
          <w:rFonts w:eastAsia="Myriad Pro" w:cs="Myriad Pro"/>
        </w:rPr>
        <w:t>to municipalities and regions where there is demonstrated economic activity, service demand, or productivity outcomes that extend beyond municipal boundaries or are not fully reflected within local tax bases</w:t>
      </w:r>
      <w:r w:rsidRPr="00611D02">
        <w:rPr>
          <w:rFonts w:eastAsia="Myriad Pro" w:cs="Myriad Pro"/>
        </w:rPr>
        <w:t>;</w:t>
      </w:r>
    </w:p>
    <w:p w14:paraId="5E0DF695" w14:textId="77777777" w:rsidR="000573BD" w:rsidRPr="00611D02" w:rsidRDefault="000573BD" w:rsidP="000573BD">
      <w:pPr>
        <w:pStyle w:val="ListParagraph"/>
        <w:numPr>
          <w:ilvl w:val="0"/>
          <w:numId w:val="45"/>
        </w:numPr>
        <w:adjustRightInd w:val="0"/>
        <w:rPr>
          <w:rFonts w:eastAsia="Myriad Pro" w:cs="Myriad Pro"/>
        </w:rPr>
      </w:pPr>
      <w:r w:rsidRPr="00611D02">
        <w:rPr>
          <w:rFonts w:eastAsia="Myriad Pro" w:cs="Myriad Pro"/>
        </w:rPr>
        <w:t>Recognizes municipalities as delivery partners for provincial economic objectives, including labour force attraction and retention, housing enablement, transportation connectivity, utilities, and public safety</w:t>
      </w:r>
      <w:r>
        <w:rPr>
          <w:rFonts w:eastAsia="Myriad Pro" w:cs="Myriad Pro"/>
        </w:rPr>
        <w:t>, where municipal investment is required to support provincial growth and competitiveness;</w:t>
      </w:r>
    </w:p>
    <w:p w14:paraId="58B99BDA" w14:textId="77777777" w:rsidR="000573BD" w:rsidRPr="00FA337F" w:rsidRDefault="000573BD" w:rsidP="000573BD">
      <w:pPr>
        <w:pStyle w:val="ListParagraph"/>
        <w:numPr>
          <w:ilvl w:val="0"/>
          <w:numId w:val="45"/>
        </w:numPr>
        <w:adjustRightInd w:val="0"/>
        <w:rPr>
          <w:rFonts w:eastAsia="Myriad Pro" w:cs="Myriad Pro"/>
        </w:rPr>
      </w:pPr>
      <w:r w:rsidRPr="00FA337F">
        <w:rPr>
          <w:rFonts w:eastAsia="Myriad Pro" w:cs="Myriad Pro"/>
        </w:rPr>
        <w:t>Provides predictable, transparent, and formula</w:t>
      </w:r>
      <w:r w:rsidRPr="00FA337F">
        <w:rPr>
          <w:rFonts w:eastAsia="Myriad Pro" w:cs="Myriad Pro"/>
        </w:rPr>
        <w:noBreakHyphen/>
        <w:t>based funding, allowing municipalities to incorporate revenues into long</w:t>
      </w:r>
      <w:r w:rsidRPr="00FA337F">
        <w:rPr>
          <w:rFonts w:eastAsia="Myriad Pro" w:cs="Myriad Pro"/>
        </w:rPr>
        <w:noBreakHyphen/>
        <w:t>term capital planning, asset management, and service sustainability; and</w:t>
      </w:r>
    </w:p>
    <w:p w14:paraId="639CDF59" w14:textId="77777777" w:rsidR="000573BD" w:rsidRPr="00FA337F" w:rsidRDefault="000573BD" w:rsidP="000573BD">
      <w:pPr>
        <w:pStyle w:val="ListParagraph"/>
        <w:numPr>
          <w:ilvl w:val="0"/>
          <w:numId w:val="45"/>
        </w:numPr>
        <w:adjustRightInd w:val="0"/>
        <w:rPr>
          <w:rFonts w:eastAsia="Myriad Pro" w:cs="Myriad Pro"/>
        </w:rPr>
      </w:pPr>
      <w:r w:rsidRPr="00FA337F">
        <w:rPr>
          <w:rFonts w:eastAsia="Myriad Pro" w:cs="Myriad Pro"/>
        </w:rPr>
        <w:t xml:space="preserve">Is developed collaboratively with Alberta Municipalities, </w:t>
      </w:r>
      <w:r>
        <w:rPr>
          <w:rFonts w:eastAsia="Myriad Pro" w:cs="Myriad Pro"/>
        </w:rPr>
        <w:t xml:space="preserve">Mid-sized Mayors Caucus, </w:t>
      </w:r>
      <w:r w:rsidRPr="00FA337F">
        <w:rPr>
          <w:rFonts w:eastAsia="Myriad Pro" w:cs="Myriad Pro"/>
        </w:rPr>
        <w:t>rural municipal partners, and the Government of Alberta, ensuring regional equity, economic neutrality, and alignment with Alberta’s provincial productivity and economic development priorities.</w:t>
      </w:r>
    </w:p>
    <w:p w14:paraId="14313B6B" w14:textId="77777777" w:rsidR="000573BD" w:rsidRDefault="000573BD" w:rsidP="000573BD">
      <w:pPr>
        <w:adjustRightInd w:val="0"/>
        <w:rPr>
          <w:rFonts w:eastAsia="Myriad Pro" w:cs="Myriad Pro"/>
          <w:b/>
          <w:bCs/>
        </w:rPr>
      </w:pPr>
    </w:p>
    <w:p w14:paraId="3FC1226E" w14:textId="77777777" w:rsidR="000573BD" w:rsidRPr="001A046D" w:rsidRDefault="000573BD" w:rsidP="000573BD">
      <w:pPr>
        <w:adjustRightInd w:val="0"/>
        <w:rPr>
          <w:rFonts w:eastAsia="Myriad Pro" w:cs="Myriad Pro"/>
          <w:b/>
          <w:bCs/>
        </w:rPr>
      </w:pPr>
      <w:r w:rsidRPr="001A046D">
        <w:rPr>
          <w:rFonts w:eastAsia="Myriad Pro" w:cs="Myriad Pro"/>
          <w:b/>
          <w:bCs/>
        </w:rPr>
        <w:t>BACKGROUND:</w:t>
      </w:r>
    </w:p>
    <w:p w14:paraId="6F52B664" w14:textId="77777777" w:rsidR="000573BD" w:rsidRDefault="000573BD" w:rsidP="000573BD">
      <w:pPr>
        <w:rPr>
          <w:rFonts w:eastAsia="Myriad Pro" w:cs="Myriad Pro"/>
        </w:rPr>
      </w:pPr>
      <w:r w:rsidRPr="00FA337F">
        <w:rPr>
          <w:rFonts w:eastAsia="Myriad Pro" w:cs="Myriad Pro"/>
        </w:rPr>
        <w:t xml:space="preserve">Alberta municipalities of all sizes and geographies are experiencing sustained financial and operational pressures arising from inflationary cost escalation, population change, labour </w:t>
      </w:r>
      <w:r>
        <w:rPr>
          <w:rFonts w:eastAsia="Myriad Pro" w:cs="Myriad Pro"/>
        </w:rPr>
        <w:t>competition and challenges</w:t>
      </w:r>
      <w:r w:rsidRPr="00FA337F">
        <w:rPr>
          <w:rFonts w:eastAsia="Myriad Pro" w:cs="Myriad Pro"/>
        </w:rPr>
        <w:t xml:space="preserve">, and aging municipal </w:t>
      </w:r>
      <w:r w:rsidRPr="00FA337F">
        <w:rPr>
          <w:rFonts w:eastAsia="Myriad Pro" w:cs="Myriad Pro"/>
        </w:rPr>
        <w:lastRenderedPageBreak/>
        <w:t>infrastructure. These pressures affect urban, rural, and specialized municipalities alike, regardless of assessment composition or growth trajectory.</w:t>
      </w:r>
    </w:p>
    <w:p w14:paraId="532C11C3" w14:textId="77777777" w:rsidR="000573BD" w:rsidRPr="00FA337F" w:rsidRDefault="000573BD" w:rsidP="000573BD">
      <w:pPr>
        <w:rPr>
          <w:rFonts w:eastAsia="Myriad Pro" w:cs="Myriad Pro"/>
        </w:rPr>
      </w:pPr>
    </w:p>
    <w:p w14:paraId="5CB2545C" w14:textId="77777777" w:rsidR="000573BD" w:rsidRPr="00000816" w:rsidRDefault="000573BD" w:rsidP="000573BD">
      <w:pPr>
        <w:rPr>
          <w:rFonts w:eastAsia="Myriad Pro" w:cs="Myriad Pro"/>
        </w:rPr>
      </w:pPr>
      <w:r w:rsidRPr="00000816">
        <w:rPr>
          <w:rFonts w:eastAsia="Myriad Pro" w:cs="Myriad Pro"/>
        </w:rPr>
        <w:t xml:space="preserve">Municipalities play a critical role in enabling Alberta’s economic productivity by providing the infrastructure, services, and land use outcomes that support industry, agriculture, </w:t>
      </w:r>
      <w:r>
        <w:rPr>
          <w:rFonts w:eastAsia="Myriad Pro" w:cs="Myriad Pro"/>
        </w:rPr>
        <w:t xml:space="preserve">forestry, </w:t>
      </w:r>
      <w:r w:rsidRPr="00000816">
        <w:rPr>
          <w:rFonts w:eastAsia="Myriad Pro" w:cs="Myriad Pro"/>
        </w:rPr>
        <w:t xml:space="preserve">energy development, manufacturing, logistics, and the mobility and retention of the provincial workforce. </w:t>
      </w:r>
    </w:p>
    <w:p w14:paraId="405B2430" w14:textId="77777777" w:rsidR="000573BD" w:rsidRPr="00000816" w:rsidRDefault="000573BD" w:rsidP="000573BD">
      <w:pPr>
        <w:pStyle w:val="ListParagraph"/>
        <w:numPr>
          <w:ilvl w:val="0"/>
          <w:numId w:val="47"/>
        </w:numPr>
        <w:rPr>
          <w:rFonts w:eastAsia="Myriad Pro" w:cs="Myriad Pro"/>
        </w:rPr>
      </w:pPr>
      <w:r w:rsidRPr="00000816">
        <w:rPr>
          <w:rFonts w:eastAsia="Myriad Pro" w:cs="Myriad Pro"/>
        </w:rPr>
        <w:t>Transportation corridors, local roads, and bridges that connect regional supply chains, trade routes, and work sites;</w:t>
      </w:r>
    </w:p>
    <w:p w14:paraId="03882C51" w14:textId="77777777" w:rsidR="000573BD" w:rsidRPr="00000816" w:rsidRDefault="000573BD" w:rsidP="000573BD">
      <w:pPr>
        <w:numPr>
          <w:ilvl w:val="0"/>
          <w:numId w:val="46"/>
        </w:numPr>
        <w:rPr>
          <w:rFonts w:eastAsia="Myriad Pro" w:cs="Myriad Pro"/>
        </w:rPr>
      </w:pPr>
      <w:r w:rsidRPr="00000816">
        <w:rPr>
          <w:rFonts w:eastAsia="Myriad Pro" w:cs="Myriad Pro"/>
        </w:rPr>
        <w:t>Utilities, servicing capacity, and land</w:t>
      </w:r>
      <w:r w:rsidRPr="00000816">
        <w:rPr>
          <w:rFonts w:eastAsia="Myriad Pro" w:cs="Myriad Pro"/>
        </w:rPr>
        <w:noBreakHyphen/>
        <w:t>use readiness that enable housing delivery, industrial development, and workforce mobility;</w:t>
      </w:r>
    </w:p>
    <w:p w14:paraId="1A18E1F7" w14:textId="77777777" w:rsidR="000573BD" w:rsidRPr="00000816" w:rsidRDefault="000573BD" w:rsidP="000573BD">
      <w:pPr>
        <w:numPr>
          <w:ilvl w:val="0"/>
          <w:numId w:val="46"/>
        </w:numPr>
        <w:rPr>
          <w:rFonts w:eastAsia="Myriad Pro" w:cs="Myriad Pro"/>
        </w:rPr>
      </w:pPr>
      <w:r w:rsidRPr="00000816">
        <w:rPr>
          <w:rFonts w:eastAsia="Myriad Pro" w:cs="Myriad Pro"/>
        </w:rPr>
        <w:t>Emergency services, policing, fire protection, and transit systems that support workforce participation and community safety;</w:t>
      </w:r>
    </w:p>
    <w:p w14:paraId="47A17F98" w14:textId="77777777" w:rsidR="000573BD" w:rsidRPr="00000816" w:rsidRDefault="000573BD" w:rsidP="000573BD">
      <w:pPr>
        <w:numPr>
          <w:ilvl w:val="0"/>
          <w:numId w:val="46"/>
        </w:numPr>
        <w:rPr>
          <w:rFonts w:eastAsia="Myriad Pro" w:cs="Myriad Pro"/>
        </w:rPr>
      </w:pPr>
      <w:r w:rsidRPr="00000816">
        <w:rPr>
          <w:rFonts w:eastAsia="Myriad Pro" w:cs="Myriad Pro"/>
        </w:rPr>
        <w:t>Community and social infrastructure—such as recreation facilities, health</w:t>
      </w:r>
      <w:r w:rsidRPr="00000816">
        <w:rPr>
          <w:rFonts w:eastAsia="Myriad Pro" w:cs="Myriad Pro"/>
        </w:rPr>
        <w:noBreakHyphen/>
        <w:t>adjacent services, and social supports—that underpin labour attraction, retention, and regional livability.</w:t>
      </w:r>
    </w:p>
    <w:p w14:paraId="19A8D345" w14:textId="77777777" w:rsidR="000573BD" w:rsidRPr="00000816" w:rsidRDefault="000573BD" w:rsidP="000573BD">
      <w:pPr>
        <w:rPr>
          <w:rFonts w:eastAsia="Myriad Pro" w:cs="Myriad Pro"/>
        </w:rPr>
      </w:pPr>
      <w:r w:rsidRPr="00000816">
        <w:rPr>
          <w:rFonts w:eastAsia="Myriad Pro" w:cs="Myriad Pro"/>
        </w:rPr>
        <w:t>These investments generate economic and fiscal benefits that extend beyond municipal boundaries, contributing to provincial productivity, competitiveness, and revenue growth, while the associated costs remain largely borne at the municipal level.</w:t>
      </w:r>
    </w:p>
    <w:p w14:paraId="7CBDCADD" w14:textId="77777777" w:rsidR="000573BD" w:rsidRPr="00FA337F" w:rsidRDefault="000573BD" w:rsidP="000573BD">
      <w:pPr>
        <w:rPr>
          <w:rFonts w:eastAsia="Myriad Pro" w:cs="Myriad Pro"/>
        </w:rPr>
      </w:pPr>
    </w:p>
    <w:p w14:paraId="181C8775" w14:textId="77777777" w:rsidR="000573BD" w:rsidRPr="00000816" w:rsidRDefault="000573BD" w:rsidP="000573BD">
      <w:pPr>
        <w:rPr>
          <w:rFonts w:eastAsia="Myriad Pro" w:cs="Myriad Pro"/>
        </w:rPr>
      </w:pPr>
      <w:r w:rsidRPr="00FA337F">
        <w:rPr>
          <w:rFonts w:eastAsia="Myriad Pro" w:cs="Myriad Pro"/>
        </w:rPr>
        <w:t>At present, the municipal property tax system remains the primary revenue tool available to local governments. While property taxation is appropriate for funding local services, it was not designed to efficiently capture or reflect the broader economic benefits generated by productivity-enabling infrastructure and services that extend beyond municipal boundaries. Continued reliance on property taxation alone risks increasing residential tax pressure, constraining investment readiness, and reinforcing regional tensions between municipalities with differing assessment bases.</w:t>
      </w:r>
      <w:r>
        <w:rPr>
          <w:rFonts w:eastAsia="Myriad Pro" w:cs="Myriad Pro"/>
        </w:rPr>
        <w:t xml:space="preserve"> Even with population and assessment growth expanding municipal revenues over time, the type, timing and pace of growth often does not align with the infrastructure and service costs required to enable provincial economic activity. </w:t>
      </w:r>
      <w:r w:rsidRPr="00000816">
        <w:rPr>
          <w:rFonts w:eastAsia="Myriad Pro" w:cs="Myriad Pro"/>
        </w:rPr>
        <w:t>Municipalities must fund roads, utilities, emergency services, housing</w:t>
      </w:r>
      <w:r w:rsidRPr="00000816">
        <w:rPr>
          <w:rFonts w:eastAsia="Myriad Pro" w:cs="Myriad Pro"/>
        </w:rPr>
        <w:noBreakHyphen/>
        <w:t>enabling infrastructure, and community supports in advance of or disproportionately to revenue realization, frequently resulting in sustained fiscal pressure even in growing communities.</w:t>
      </w:r>
    </w:p>
    <w:p w14:paraId="1985610F" w14:textId="77777777" w:rsidR="000573BD" w:rsidRDefault="000573BD" w:rsidP="000573BD">
      <w:pPr>
        <w:rPr>
          <w:rFonts w:eastAsia="Myriad Pro" w:cs="Myriad Pro"/>
        </w:rPr>
      </w:pPr>
    </w:p>
    <w:p w14:paraId="2CE92FDA" w14:textId="5F9F8360" w:rsidR="000573BD" w:rsidRPr="00AF6877" w:rsidRDefault="000573BD" w:rsidP="000573BD">
      <w:pPr>
        <w:rPr>
          <w:rFonts w:eastAsia="Myriad Pro" w:cs="Myriad Pro"/>
        </w:rPr>
      </w:pPr>
      <w:r w:rsidRPr="00AF6877">
        <w:rPr>
          <w:rFonts w:eastAsia="Myriad Pro" w:cs="Myriad Pro"/>
        </w:rPr>
        <w:t>British Columbia provides an example of a long</w:t>
      </w:r>
      <w:r w:rsidRPr="00AF6877">
        <w:rPr>
          <w:rFonts w:eastAsia="Myriad Pro" w:cs="Myriad Pro"/>
        </w:rPr>
        <w:noBreakHyphen/>
        <w:t>standing, productivity</w:t>
      </w:r>
      <w:r w:rsidRPr="00AF6877">
        <w:rPr>
          <w:rFonts w:eastAsia="Myriad Pro" w:cs="Myriad Pro"/>
        </w:rPr>
        <w:noBreakHyphen/>
        <w:t>focused funding model through the Peace River Agreement</w:t>
      </w:r>
      <w:r w:rsidR="0047118D">
        <w:rPr>
          <w:rStyle w:val="FootnoteReference"/>
          <w:rFonts w:eastAsia="Myriad Pro" w:cs="Myriad Pro"/>
        </w:rPr>
        <w:footnoteReference w:id="20"/>
      </w:r>
      <w:r w:rsidRPr="00AF6877">
        <w:rPr>
          <w:rFonts w:eastAsia="Myriad Pro" w:cs="Myriad Pro"/>
        </w:rPr>
        <w:t>, which evolved from the original Fair Share Agreement established in 1994. Under this negotiated, multi</w:t>
      </w:r>
      <w:r w:rsidRPr="00AF6877">
        <w:rPr>
          <w:rFonts w:eastAsia="Myriad Pro" w:cs="Myriad Pro"/>
        </w:rPr>
        <w:noBreakHyphen/>
        <w:t>year framework, the Province of British Columbia reinvests a portion of provincial resource revenues into municipalities and regional districts that provide infrastructure and services supporting economic activity occurring largely outside municipal boundaries. The Peace River Agreement recognizes the role of local governments as service delivery partners for provincial resource development and economic growth, while providing predictable, formula</w:t>
      </w:r>
      <w:r w:rsidRPr="00AF6877">
        <w:rPr>
          <w:rFonts w:eastAsia="Myriad Pro" w:cs="Myriad Pro"/>
        </w:rPr>
        <w:noBreakHyphen/>
        <w:t>based funding that supports long</w:t>
      </w:r>
      <w:r w:rsidRPr="00AF6877">
        <w:rPr>
          <w:rFonts w:eastAsia="Myriad Pro" w:cs="Myriad Pro"/>
        </w:rPr>
        <w:noBreakHyphen/>
        <w:t>term capital planning, infrastructure investment, and community sustainability without reallocating municipal tax capacity.</w:t>
      </w:r>
    </w:p>
    <w:p w14:paraId="08DD88E7" w14:textId="77777777" w:rsidR="000573BD" w:rsidRPr="00FA337F" w:rsidRDefault="000573BD" w:rsidP="000573BD">
      <w:pPr>
        <w:rPr>
          <w:rFonts w:eastAsia="Myriad Pro" w:cs="Myriad Pro"/>
        </w:rPr>
      </w:pPr>
    </w:p>
    <w:p w14:paraId="35D9BD11" w14:textId="77777777" w:rsidR="000573BD" w:rsidRDefault="000573BD" w:rsidP="000573BD">
      <w:pPr>
        <w:rPr>
          <w:rFonts w:eastAsia="Myriad Pro" w:cs="Myriad Pro"/>
        </w:rPr>
      </w:pPr>
      <w:r w:rsidRPr="00FA337F">
        <w:rPr>
          <w:rFonts w:eastAsia="Myriad Pro" w:cs="Myriad Pro"/>
        </w:rPr>
        <w:t>Many municipal investments that support workforce participation, trade corridors, industrial operations, and regional service provision generate provincial and regional benefits that are not fully aligned with municipal revenue capacity. Addressing these structural challenges through alternative, productivity-focused revenue mechanisms could strengthen Alberta’s economic competitiveness while maintaining regional equity and municipal fiscal sustainability.</w:t>
      </w:r>
    </w:p>
    <w:p w14:paraId="7D370306" w14:textId="77777777" w:rsidR="000573BD" w:rsidRDefault="000573BD" w:rsidP="000573BD">
      <w:pPr>
        <w:rPr>
          <w:rFonts w:eastAsia="Myriad Pro" w:cs="Myriad Pro"/>
        </w:rPr>
      </w:pPr>
    </w:p>
    <w:p w14:paraId="427BF2D1" w14:textId="77777777" w:rsidR="000573BD" w:rsidRPr="00443B2C" w:rsidRDefault="000573BD" w:rsidP="000573BD">
      <w:pPr>
        <w:rPr>
          <w:rFonts w:eastAsia="Myriad Pro" w:cs="Myriad Pro"/>
        </w:rPr>
      </w:pPr>
      <w:r w:rsidRPr="00443B2C">
        <w:rPr>
          <w:rFonts w:eastAsia="Myriad Pro" w:cs="Myriad Pro"/>
        </w:rPr>
        <w:t xml:space="preserve">Crucially, this proposed program is not designed to redistribute existing wealth or create competitive imbalances between neighboring communities. Rather, it recognizes that industrial growth creates localized and regional cost pressures that do not align neatly with municipal borders. By establishing a provincial revenue-sharing mechanism to fund these pressures, the </w:t>
      </w:r>
      <w:proofErr w:type="gramStart"/>
      <w:r w:rsidRPr="00443B2C">
        <w:rPr>
          <w:rFonts w:eastAsia="Myriad Pro" w:cs="Myriad Pro"/>
        </w:rPr>
        <w:t>Province</w:t>
      </w:r>
      <w:proofErr w:type="gramEnd"/>
      <w:r w:rsidRPr="00443B2C">
        <w:rPr>
          <w:rFonts w:eastAsia="Myriad Pro" w:cs="Myriad Pro"/>
        </w:rPr>
        <w:t xml:space="preserve"> can ensure that no municipality is forced to subsidize provincial economic growth through local residential property tax increases. This approach fosters regional collaboration by removing the fiscal friction often caused by mismatched service-delivery and tax-assessment boundaries.</w:t>
      </w:r>
    </w:p>
    <w:p w14:paraId="281F1CA9" w14:textId="77777777" w:rsidR="000573BD" w:rsidRPr="00FA337F" w:rsidRDefault="000573BD" w:rsidP="000573BD">
      <w:pPr>
        <w:rPr>
          <w:rFonts w:eastAsia="Myriad Pro" w:cs="Myriad Pro"/>
        </w:rPr>
      </w:pPr>
    </w:p>
    <w:p w14:paraId="4C9B45FA" w14:textId="77777777" w:rsidR="000573BD" w:rsidRPr="00FA337F" w:rsidRDefault="000573BD" w:rsidP="000573BD">
      <w:pPr>
        <w:rPr>
          <w:rFonts w:eastAsia="Myriad Pro" w:cs="Myriad Pro"/>
        </w:rPr>
      </w:pPr>
      <w:r w:rsidRPr="00FA337F">
        <w:rPr>
          <w:rFonts w:eastAsia="Myriad Pro" w:cs="Myriad Pro"/>
        </w:rPr>
        <w:lastRenderedPageBreak/>
        <w:t>There is an opportunity for the Government of Alberta and municipalities to collaboratively explore alternative revenue optimization approaches that focus on value creation, economic growth, and shared outcomes</w:t>
      </w:r>
      <w:r>
        <w:rPr>
          <w:rFonts w:eastAsia="Myriad Pro" w:cs="Myriad Pro"/>
        </w:rPr>
        <w:t xml:space="preserve"> for all Alberta Municipalities.</w:t>
      </w:r>
    </w:p>
    <w:p w14:paraId="7BD865B4" w14:textId="77777777" w:rsidR="000573BD" w:rsidRDefault="000573BD" w:rsidP="000573BD"/>
    <w:p w14:paraId="12D47699" w14:textId="77777777" w:rsidR="000573BD" w:rsidRDefault="000573BD" w:rsidP="000573BD">
      <w:pPr>
        <w:rPr>
          <w:rFonts w:ascii="Franklin Gothic Book" w:hAnsi="Franklin Gothic Book"/>
        </w:rPr>
      </w:pPr>
      <w:r>
        <w:rPr>
          <w:b/>
          <w:bCs/>
        </w:rPr>
        <w:t>ALBERTA MUNICIPALITIES’ COMMENTS:</w:t>
      </w:r>
      <w:r w:rsidRPr="00867F69">
        <w:rPr>
          <w:rFonts w:ascii="Franklin Gothic Book" w:hAnsi="Franklin Gothic Book"/>
        </w:rPr>
        <w:t xml:space="preserve"> </w:t>
      </w:r>
    </w:p>
    <w:p w14:paraId="7BD69768" w14:textId="77777777" w:rsidR="000573BD" w:rsidRPr="007468BE" w:rsidRDefault="000573BD" w:rsidP="000573BD">
      <w:pPr>
        <w:rPr>
          <w:rFonts w:ascii="Franklin Gothic Book" w:hAnsi="Franklin Gothic Book"/>
        </w:rPr>
      </w:pPr>
      <w:r w:rsidRPr="0718DA5D">
        <w:rPr>
          <w:rFonts w:ascii="Franklin Gothic Book" w:hAnsi="Franklin Gothic Book"/>
        </w:rPr>
        <w:t>This resolution generally aligns with ABmunis work on municipal finances and infrastructure funding. For example, the current phase of the Property Taxes Reimagined project is to identify and develop solutions for municipalities to have adequate revenue streams and tools to address local needs.</w:t>
      </w:r>
      <w:r w:rsidRPr="0718DA5D">
        <w:rPr>
          <w:rFonts w:ascii="Franklin Gothic Book" w:hAnsi="Franklin Gothic Book"/>
          <w:i/>
          <w:iCs/>
        </w:rPr>
        <w:t xml:space="preserve"> </w:t>
      </w:r>
      <w:r w:rsidRPr="0718DA5D">
        <w:rPr>
          <w:rFonts w:ascii="Franklin Gothic Book" w:hAnsi="Franklin Gothic Book"/>
        </w:rPr>
        <w:t>If this resolution is passed, it will be forwarded to the Government of Alberta for response. Further advocacy would be recommended to the ABmunis’ Board by the relevant policy committee(s) within the context of related priorities and positions.</w:t>
      </w:r>
    </w:p>
    <w:p w14:paraId="727B6A16" w14:textId="77777777" w:rsidR="000573BD" w:rsidRDefault="000573BD" w:rsidP="000573BD"/>
    <w:p w14:paraId="03A1D132" w14:textId="77777777" w:rsidR="000573BD" w:rsidRPr="00643914" w:rsidRDefault="000573BD" w:rsidP="000573BD">
      <w:pPr>
        <w:rPr>
          <w:rFonts w:ascii="Franklin Gothic Book" w:hAnsi="Franklin Gothic Book"/>
          <w:b/>
          <w:bCs/>
        </w:rPr>
      </w:pPr>
      <w:r w:rsidRPr="00643914">
        <w:rPr>
          <w:rFonts w:ascii="Franklin Gothic Book" w:hAnsi="Franklin Gothic Book"/>
          <w:b/>
          <w:bCs/>
        </w:rPr>
        <w:t xml:space="preserve">RESOLUTION CONTACT: </w:t>
      </w:r>
    </w:p>
    <w:p w14:paraId="71E320BC" w14:textId="77777777" w:rsidR="000573BD" w:rsidRPr="00643914" w:rsidRDefault="000573BD" w:rsidP="000573BD">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316BC7A1" w14:textId="77777777" w:rsidR="000573BD" w:rsidRPr="00643914" w:rsidRDefault="000573BD" w:rsidP="000573BD">
      <w:pPr>
        <w:rPr>
          <w:rFonts w:ascii="Franklin Gothic Book" w:eastAsia="Myriad Pro" w:hAnsi="Franklin Gothic Book" w:cs="Myriad Pro"/>
        </w:rPr>
      </w:pPr>
    </w:p>
    <w:p w14:paraId="0ED644BB" w14:textId="77777777" w:rsidR="000573BD" w:rsidRDefault="000573BD" w:rsidP="000573BD">
      <w:pPr>
        <w:ind w:left="360"/>
        <w:rPr>
          <w:rFonts w:ascii="Franklin Gothic Book" w:eastAsia="Myriad Pro" w:hAnsi="Franklin Gothic Book" w:cs="Myriad Pro"/>
        </w:rPr>
      </w:pPr>
      <w:r w:rsidRPr="00EA6216">
        <w:rPr>
          <w:rFonts w:ascii="Franklin Gothic Book" w:eastAsia="Myriad Pro" w:hAnsi="Franklin Gothic Book" w:cs="Myriad Pro"/>
        </w:rPr>
        <w:t>Danielle Whiteway, CPA CA</w:t>
      </w:r>
    </w:p>
    <w:p w14:paraId="4D177A39" w14:textId="77777777" w:rsidR="000573BD" w:rsidRDefault="000573BD" w:rsidP="000573BD">
      <w:pPr>
        <w:ind w:left="360"/>
        <w:rPr>
          <w:rFonts w:ascii="Franklin Gothic Book" w:eastAsia="Myriad Pro" w:hAnsi="Franklin Gothic Book" w:cs="Myriad Pro"/>
        </w:rPr>
      </w:pPr>
      <w:r w:rsidRPr="007365B1">
        <w:rPr>
          <w:rFonts w:ascii="Franklin Gothic Book" w:eastAsia="Myriad Pro" w:hAnsi="Franklin Gothic Book" w:cs="Myriad Pro"/>
        </w:rPr>
        <w:t>Chief Financial Officer</w:t>
      </w:r>
    </w:p>
    <w:p w14:paraId="18B8B0B4" w14:textId="77777777" w:rsidR="000573BD" w:rsidRDefault="000573BD" w:rsidP="000573BD">
      <w:pPr>
        <w:ind w:left="360"/>
        <w:rPr>
          <w:rFonts w:ascii="Franklin Gothic Book" w:eastAsia="Myriad Pro" w:hAnsi="Franklin Gothic Book" w:cs="Myriad Pro"/>
        </w:rPr>
      </w:pPr>
      <w:r>
        <w:rPr>
          <w:rFonts w:ascii="Franklin Gothic Book" w:eastAsia="Myriad Pro" w:hAnsi="Franklin Gothic Book" w:cs="Myriad Pro"/>
        </w:rPr>
        <w:t>City of Grande Prairie</w:t>
      </w:r>
    </w:p>
    <w:p w14:paraId="005FB49F" w14:textId="77777777" w:rsidR="000573BD" w:rsidRPr="00075C04" w:rsidRDefault="000573BD" w:rsidP="000573BD">
      <w:pPr>
        <w:ind w:left="360"/>
      </w:pPr>
      <w:hyperlink r:id="rId57" w:history="1">
        <w:r w:rsidRPr="00631C73">
          <w:rPr>
            <w:rStyle w:val="Hyperlink"/>
            <w:rFonts w:ascii="Franklin Gothic Book" w:hAnsi="Franklin Gothic Book"/>
          </w:rPr>
          <w:t>dwhiteway@cityofgp.com</w:t>
        </w:r>
      </w:hyperlink>
      <w:r>
        <w:rPr>
          <w:rFonts w:ascii="Franklin Gothic Book" w:hAnsi="Franklin Gothic Book"/>
        </w:rPr>
        <w:t xml:space="preserve"> </w:t>
      </w:r>
    </w:p>
    <w:p w14:paraId="43CA551F" w14:textId="77777777" w:rsidR="000573BD" w:rsidRDefault="000573BD">
      <w:pPr>
        <w:rPr>
          <w:rFonts w:asciiTheme="majorHAnsi" w:eastAsiaTheme="majorEastAsia" w:hAnsiTheme="majorHAnsi" w:cstheme="majorBidi"/>
          <w:sz w:val="26"/>
          <w:szCs w:val="26"/>
        </w:rPr>
      </w:pPr>
      <w:r>
        <w:rPr>
          <w:rFonts w:asciiTheme="majorHAnsi" w:hAnsiTheme="majorHAnsi"/>
          <w:i/>
          <w:sz w:val="26"/>
        </w:rPr>
        <w:br w:type="page"/>
      </w:r>
    </w:p>
    <w:p w14:paraId="779511DF" w14:textId="30E106B0" w:rsidR="006C5186" w:rsidRPr="006946B3" w:rsidRDefault="006C5186" w:rsidP="00051A57">
      <w:pPr>
        <w:pStyle w:val="Heading2"/>
        <w:rPr>
          <w:rFonts w:asciiTheme="majorHAnsi" w:eastAsia="Myriad Pro" w:hAnsiTheme="majorHAnsi" w:cs="Myriad Pro"/>
          <w:i w:val="0"/>
          <w:color w:val="auto"/>
          <w:sz w:val="26"/>
        </w:rPr>
      </w:pPr>
      <w:bookmarkStart w:id="37" w:name="_Toc236125104"/>
      <w:r w:rsidRPr="006946B3">
        <w:rPr>
          <w:rFonts w:asciiTheme="majorHAnsi" w:hAnsiTheme="majorHAnsi"/>
          <w:i w:val="0"/>
          <w:color w:val="auto"/>
          <w:sz w:val="26"/>
        </w:rPr>
        <w:lastRenderedPageBreak/>
        <w:t>B6: Budget Surplus and Municipal Infrastructure Investment</w:t>
      </w:r>
      <w:bookmarkEnd w:id="37"/>
      <w:r w:rsidRPr="006946B3">
        <w:rPr>
          <w:rFonts w:asciiTheme="majorHAnsi" w:hAnsiTheme="majorHAnsi"/>
          <w:i w:val="0"/>
          <w:color w:val="auto"/>
          <w:sz w:val="26"/>
        </w:rPr>
        <w:t xml:space="preserve"> </w:t>
      </w:r>
    </w:p>
    <w:p w14:paraId="2CDB8675" w14:textId="77777777" w:rsidR="006C5186" w:rsidRPr="00C81EED" w:rsidRDefault="006C5186">
      <w:pPr>
        <w:ind w:left="2160" w:hanging="2160"/>
        <w:rPr>
          <w:color w:val="414142"/>
        </w:rPr>
      </w:pPr>
    </w:p>
    <w:p w14:paraId="7CC20673" w14:textId="77777777" w:rsidR="006C5186" w:rsidRPr="00DA7E28" w:rsidRDefault="006C5186">
      <w:pPr>
        <w:ind w:left="2160" w:hanging="2160"/>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Pr>
          <w:rFonts w:asciiTheme="majorHAnsi" w:hAnsiTheme="majorHAnsi"/>
          <w:color w:val="414142"/>
          <w:sz w:val="26"/>
          <w:szCs w:val="26"/>
        </w:rPr>
        <w:t>City of Airdrie, City of Leduc,</w:t>
      </w:r>
      <w:r w:rsidRPr="006969FA">
        <w:rPr>
          <w:rFonts w:asciiTheme="majorHAnsi" w:hAnsiTheme="majorHAnsi"/>
          <w:color w:val="414142"/>
          <w:sz w:val="26"/>
          <w:szCs w:val="26"/>
        </w:rPr>
        <w:t xml:space="preserve"> City of Lethbridge</w:t>
      </w:r>
      <w:r>
        <w:rPr>
          <w:rFonts w:asciiTheme="majorHAnsi" w:hAnsiTheme="majorHAnsi"/>
          <w:color w:val="414142"/>
          <w:sz w:val="26"/>
          <w:szCs w:val="26"/>
        </w:rPr>
        <w:t>, Town of Cochrane,</w:t>
      </w:r>
      <w:r w:rsidRPr="008D48F7">
        <w:rPr>
          <w:rFonts w:asciiTheme="majorHAnsi" w:hAnsiTheme="majorHAnsi"/>
          <w:color w:val="414142"/>
          <w:sz w:val="26"/>
          <w:szCs w:val="26"/>
        </w:rPr>
        <w:t xml:space="preserve"> </w:t>
      </w:r>
      <w:r>
        <w:rPr>
          <w:rFonts w:asciiTheme="majorHAnsi" w:hAnsiTheme="majorHAnsi"/>
          <w:color w:val="414142"/>
          <w:sz w:val="26"/>
          <w:szCs w:val="26"/>
        </w:rPr>
        <w:t xml:space="preserve">Town of Okotoks </w:t>
      </w:r>
    </w:p>
    <w:p w14:paraId="3A7E62B6" w14:textId="77777777" w:rsidR="006C5186" w:rsidRPr="00DA7E28" w:rsidRDefault="006C5186">
      <w:pPr>
        <w:ind w:left="2160" w:hanging="2160"/>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Coalhurst, Town of Crossfield, Town of Grimshaw, Town of Hinton,</w:t>
      </w:r>
      <w:r w:rsidRPr="007A23F0">
        <w:rPr>
          <w:rFonts w:asciiTheme="majorHAnsi" w:hAnsiTheme="majorHAnsi"/>
          <w:color w:val="414142"/>
          <w:sz w:val="26"/>
          <w:szCs w:val="26"/>
        </w:rPr>
        <w:t xml:space="preserve"> </w:t>
      </w:r>
      <w:r>
        <w:rPr>
          <w:rFonts w:asciiTheme="majorHAnsi" w:hAnsiTheme="majorHAnsi"/>
          <w:color w:val="414142"/>
          <w:sz w:val="26"/>
          <w:szCs w:val="26"/>
        </w:rPr>
        <w:t xml:space="preserve">Town of Nanton, Town of Vegreville, </w:t>
      </w:r>
      <w:r w:rsidRPr="006969FA">
        <w:rPr>
          <w:rFonts w:asciiTheme="majorHAnsi" w:hAnsiTheme="majorHAnsi"/>
          <w:color w:val="414142"/>
          <w:sz w:val="26"/>
          <w:szCs w:val="26"/>
        </w:rPr>
        <w:t>Village of Duchess</w:t>
      </w:r>
    </w:p>
    <w:p w14:paraId="1D9DC08D" w14:textId="77777777" w:rsidR="006C5186" w:rsidRPr="00D60F07" w:rsidRDefault="00000000">
      <w:pPr>
        <w:adjustRightInd w:val="0"/>
        <w:rPr>
          <w:rFonts w:eastAsia="Myriad Pro" w:cs="Myriad Pro"/>
          <w:b/>
          <w:bCs/>
        </w:rPr>
      </w:pPr>
      <w:r>
        <w:rPr>
          <w:rFonts w:eastAsia="Myriad Pro" w:cs="Myriad Pro"/>
          <w:b/>
          <w:bCs/>
        </w:rPr>
        <w:pict w14:anchorId="3CADEE20">
          <v:rect id="_x0000_i1030" style="width:468pt;height:1pt" o:hralign="center" o:hrstd="t" o:hrnoshade="t" o:hr="t" fillcolor="#404040 [2429]" stroked="f"/>
        </w:pict>
      </w:r>
    </w:p>
    <w:p w14:paraId="47F0B24B" w14:textId="77777777" w:rsidR="006C5186" w:rsidRPr="00D60F07" w:rsidRDefault="006C5186">
      <w:pPr>
        <w:adjustRightInd w:val="0"/>
        <w:rPr>
          <w:rFonts w:eastAsia="Myriad Pro" w:cs="Myriad Pro"/>
          <w:b/>
          <w:bCs/>
        </w:rPr>
      </w:pPr>
    </w:p>
    <w:p w14:paraId="77F4D59D" w14:textId="77777777" w:rsidR="006C5186" w:rsidRPr="009E5E61" w:rsidRDefault="006C5186">
      <w:pPr>
        <w:adjustRightInd w:val="0"/>
        <w:rPr>
          <w:rFonts w:eastAsia="Myriad Pro" w:cs="Myriad Pro"/>
          <w:b/>
          <w:bCs/>
        </w:rPr>
      </w:pPr>
      <w:r w:rsidRPr="009E5E61">
        <w:rPr>
          <w:rFonts w:eastAsia="Myriad Pro" w:cs="Myriad Pro"/>
          <w:b/>
          <w:bCs/>
        </w:rPr>
        <w:t xml:space="preserve">WHEREAS </w:t>
      </w:r>
      <w:r w:rsidRPr="009E5E61">
        <w:rPr>
          <w:rFonts w:eastAsia="Myriad Pro" w:cs="Myriad Pro"/>
        </w:rPr>
        <w:t>municipalities across Alberta face critical infrastructure challenges including aging water and wastewater systems, deteriorating roads</w:t>
      </w:r>
      <w:r>
        <w:rPr>
          <w:rFonts w:eastAsia="Myriad Pro" w:cs="Myriad Pro"/>
        </w:rPr>
        <w:t xml:space="preserve">, </w:t>
      </w:r>
      <w:r w:rsidRPr="009E5E61">
        <w:rPr>
          <w:rFonts w:eastAsia="Myriad Pro" w:cs="Myriad Pro"/>
        </w:rPr>
        <w:t xml:space="preserve">bridges </w:t>
      </w:r>
      <w:r>
        <w:rPr>
          <w:rFonts w:eastAsia="Myriad Pro" w:cs="Myriad Pro"/>
        </w:rPr>
        <w:t xml:space="preserve">and community facilities, </w:t>
      </w:r>
      <w:r w:rsidRPr="009E5E61">
        <w:rPr>
          <w:rFonts w:eastAsia="Myriad Pro" w:cs="Myriad Pro"/>
        </w:rPr>
        <w:t>and insufficient capacity to accommodate population and economic growth, while operating with limited revenue tools and constrained capital budgets;</w:t>
      </w:r>
    </w:p>
    <w:p w14:paraId="06B3D73C" w14:textId="77777777" w:rsidR="006C5186" w:rsidRDefault="006C5186">
      <w:pPr>
        <w:adjustRightInd w:val="0"/>
        <w:rPr>
          <w:rFonts w:eastAsia="Myriad Pro" w:cs="Myriad Pro"/>
          <w:b/>
          <w:bCs/>
        </w:rPr>
      </w:pPr>
    </w:p>
    <w:p w14:paraId="3C54BB31" w14:textId="77777777" w:rsidR="006C5186" w:rsidRDefault="006C5186">
      <w:pPr>
        <w:adjustRightInd w:val="0"/>
        <w:rPr>
          <w:rFonts w:eastAsia="Myriad Pro" w:cs="Myriad Pro"/>
          <w:b/>
          <w:bCs/>
        </w:rPr>
      </w:pPr>
      <w:r w:rsidRPr="007A4DB0">
        <w:rPr>
          <w:rFonts w:eastAsia="Myriad Pro" w:cs="Myriad Pro"/>
          <w:b/>
          <w:bCs/>
        </w:rPr>
        <w:t xml:space="preserve">WHEREAS </w:t>
      </w:r>
      <w:r w:rsidRPr="007A4DB0">
        <w:rPr>
          <w:rFonts w:eastAsia="Myriad Pro" w:cs="Myriad Pro"/>
        </w:rPr>
        <w:t>infrastructure project costs continue to rise due to inflation, further eroding municipal capital budgets and making it increasingly difficult for municipalities to address infrastructure needs through traditional funding mechanisms</w:t>
      </w:r>
      <w:r w:rsidRPr="00BF2AA7">
        <w:rPr>
          <w:rFonts w:eastAsia="Myriad Pro" w:cs="Myriad Pro"/>
        </w:rPr>
        <w:t>;</w:t>
      </w:r>
    </w:p>
    <w:p w14:paraId="199E0897" w14:textId="77777777" w:rsidR="006C5186" w:rsidRDefault="006C5186">
      <w:pPr>
        <w:adjustRightInd w:val="0"/>
        <w:rPr>
          <w:rFonts w:eastAsia="Myriad Pro" w:cs="Myriad Pro"/>
          <w:b/>
          <w:bCs/>
        </w:rPr>
      </w:pPr>
    </w:p>
    <w:p w14:paraId="5EBC4EC3" w14:textId="2FA2DE0F" w:rsidR="006C5186" w:rsidRDefault="006C5186">
      <w:pPr>
        <w:adjustRightInd w:val="0"/>
        <w:rPr>
          <w:rFonts w:eastAsia="Myriad Pro" w:cs="Myriad Pro"/>
          <w:lang w:val="en-US"/>
        </w:rPr>
      </w:pPr>
      <w:r w:rsidRPr="009E5E61">
        <w:rPr>
          <w:rFonts w:eastAsia="Myriad Pro" w:cs="Myriad Pro"/>
          <w:b/>
          <w:bCs/>
        </w:rPr>
        <w:t xml:space="preserve">WHEREAS </w:t>
      </w:r>
      <w:r w:rsidRPr="00BB7783">
        <w:rPr>
          <w:rFonts w:eastAsia="Myriad Pro" w:cs="Myriad Pro"/>
          <w:lang w:val="en-US"/>
        </w:rPr>
        <w:t xml:space="preserve">infrastructure </w:t>
      </w:r>
      <w:r>
        <w:rPr>
          <w:rFonts w:eastAsia="Myriad Pro" w:cs="Myriad Pro"/>
          <w:lang w:val="en-US"/>
        </w:rPr>
        <w:t>i</w:t>
      </w:r>
      <w:r w:rsidRPr="00BB7783">
        <w:rPr>
          <w:rFonts w:eastAsia="Myriad Pro" w:cs="Myriad Pro"/>
          <w:lang w:val="en-US"/>
        </w:rPr>
        <w:t xml:space="preserve">s a shared responsibility between provincial and municipal governments, with municipalities owning and maintaining </w:t>
      </w:r>
      <w:r w:rsidRPr="00543E80">
        <w:rPr>
          <w:rFonts w:eastAsia="Myriad Pro" w:cs="Myriad Pro"/>
          <w:lang w:val="en-US"/>
        </w:rPr>
        <w:t>close to</w:t>
      </w:r>
      <w:r>
        <w:rPr>
          <w:rFonts w:eastAsia="Myriad Pro" w:cs="Myriad Pro"/>
          <w:lang w:val="en-US"/>
        </w:rPr>
        <w:t xml:space="preserve"> </w:t>
      </w:r>
      <w:r w:rsidRPr="00BB7783">
        <w:rPr>
          <w:rFonts w:eastAsia="Myriad Pro" w:cs="Myriad Pro"/>
          <w:lang w:val="en-US"/>
        </w:rPr>
        <w:t>60</w:t>
      </w:r>
      <w:r>
        <w:rPr>
          <w:rFonts w:eastAsia="Myriad Pro" w:cs="Myriad Pro"/>
          <w:lang w:val="en-US"/>
        </w:rPr>
        <w:t xml:space="preserve"> per cent</w:t>
      </w:r>
      <w:r w:rsidRPr="00BB7783">
        <w:rPr>
          <w:rFonts w:eastAsia="Myriad Pro" w:cs="Myriad Pro"/>
          <w:lang w:val="en-US"/>
        </w:rPr>
        <w:t xml:space="preserve"> of Alberta</w:t>
      </w:r>
      <w:r w:rsidR="006D2E8E">
        <w:rPr>
          <w:rFonts w:eastAsia="Myriad Pro" w:cs="Myriad Pro"/>
          <w:lang w:val="en-US"/>
        </w:rPr>
        <w:t>’</w:t>
      </w:r>
      <w:r w:rsidRPr="00BB7783">
        <w:rPr>
          <w:rFonts w:eastAsia="Myriad Pro" w:cs="Myriad Pro"/>
          <w:lang w:val="en-US"/>
        </w:rPr>
        <w:t>s public infrastructure</w:t>
      </w:r>
      <w:r>
        <w:rPr>
          <w:rStyle w:val="FootnoteReference"/>
          <w:rFonts w:eastAsia="Myriad Pro" w:cs="Myriad Pro"/>
          <w:lang w:val="en-US"/>
        </w:rPr>
        <w:footnoteReference w:id="21"/>
      </w:r>
      <w:r w:rsidRPr="00BB7783">
        <w:rPr>
          <w:rFonts w:eastAsia="Myriad Pro" w:cs="Myriad Pro"/>
          <w:lang w:val="en-US"/>
        </w:rPr>
        <w:t>, including essential systems that support the province's economic prosperity and community sustainability;</w:t>
      </w:r>
    </w:p>
    <w:p w14:paraId="79267ABC" w14:textId="77777777" w:rsidR="006C5186" w:rsidRDefault="006C5186">
      <w:pPr>
        <w:adjustRightInd w:val="0"/>
        <w:rPr>
          <w:rFonts w:eastAsia="Myriad Pro" w:cs="Myriad Pro"/>
          <w:lang w:val="en-US"/>
        </w:rPr>
      </w:pPr>
    </w:p>
    <w:p w14:paraId="543F6DB7" w14:textId="77777777" w:rsidR="006C5186" w:rsidRPr="009E5E61" w:rsidRDefault="006C5186">
      <w:pPr>
        <w:adjustRightInd w:val="0"/>
        <w:rPr>
          <w:rFonts w:eastAsia="Myriad Pro" w:cs="Myriad Pro"/>
          <w:b/>
          <w:bCs/>
        </w:rPr>
      </w:pPr>
      <w:r w:rsidRPr="009E5E61">
        <w:rPr>
          <w:rFonts w:eastAsia="Myriad Pro" w:cs="Myriad Pro"/>
          <w:b/>
          <w:bCs/>
        </w:rPr>
        <w:t xml:space="preserve">WHEREAS </w:t>
      </w:r>
      <w:r w:rsidRPr="009E5E61">
        <w:rPr>
          <w:rFonts w:eastAsia="Myriad Pro" w:cs="Myriad Pro"/>
        </w:rPr>
        <w:t>water and wastewater infrastructure, roads, bridges,</w:t>
      </w:r>
      <w:r>
        <w:rPr>
          <w:rFonts w:eastAsia="Myriad Pro" w:cs="Myriad Pro"/>
        </w:rPr>
        <w:t xml:space="preserve"> recreation and other community facilities</w:t>
      </w:r>
      <w:r w:rsidRPr="009E5E61">
        <w:rPr>
          <w:rFonts w:eastAsia="Myriad Pro" w:cs="Myriad Pro"/>
        </w:rPr>
        <w:t xml:space="preserve"> require substantial capital investment to ensure public health, safety, economic development, </w:t>
      </w:r>
      <w:r>
        <w:rPr>
          <w:rFonts w:eastAsia="Myriad Pro" w:cs="Myriad Pro"/>
        </w:rPr>
        <w:t>and quality of life</w:t>
      </w:r>
      <w:r w:rsidRPr="009E5E61">
        <w:rPr>
          <w:rFonts w:eastAsia="Myriad Pro" w:cs="Myriad Pro"/>
        </w:rPr>
        <w:t xml:space="preserve"> with many Alberta communities facing immediate needs for system upgrades, capacity expansion, and asset replacement; </w:t>
      </w:r>
    </w:p>
    <w:p w14:paraId="2060E338" w14:textId="77777777" w:rsidR="006C5186" w:rsidRDefault="006C5186">
      <w:pPr>
        <w:adjustRightInd w:val="0"/>
        <w:rPr>
          <w:rFonts w:eastAsia="Myriad Pro" w:cs="Myriad Pro"/>
          <w:b/>
          <w:bCs/>
        </w:rPr>
      </w:pPr>
    </w:p>
    <w:p w14:paraId="3FF997BC" w14:textId="77777777" w:rsidR="006C5186" w:rsidRPr="00DC6487" w:rsidRDefault="006C5186">
      <w:pPr>
        <w:adjustRightInd w:val="0"/>
        <w:rPr>
          <w:rFonts w:eastAsia="Myriad Pro" w:cs="Myriad Pro"/>
          <w:lang w:val="en-US"/>
        </w:rPr>
      </w:pPr>
      <w:r w:rsidRPr="009E5E61">
        <w:rPr>
          <w:rFonts w:eastAsia="Myriad Pro" w:cs="Myriad Pro"/>
          <w:b/>
          <w:bCs/>
        </w:rPr>
        <w:t>WHEREAS</w:t>
      </w:r>
      <w:r w:rsidRPr="001871ED">
        <w:rPr>
          <w:rFonts w:eastAsia="Myriad Pro" w:cs="Myriad Pro"/>
          <w:lang w:val="en-US"/>
        </w:rPr>
        <w:t xml:space="preserve"> the Government of Alberta has </w:t>
      </w:r>
      <w:r w:rsidRPr="00543E80">
        <w:rPr>
          <w:rFonts w:eastAsia="Myriad Pro" w:cs="Myriad Pro"/>
          <w:lang w:val="en-US"/>
        </w:rPr>
        <w:t>recorded a year-end surplus in 13 of the last 25 provincial budgets</w:t>
      </w:r>
      <w:r>
        <w:rPr>
          <w:rStyle w:val="FootnoteReference"/>
          <w:rFonts w:eastAsia="Myriad Pro" w:cs="Myriad Pro"/>
          <w:lang w:val="en-US"/>
        </w:rPr>
        <w:footnoteReference w:id="22"/>
      </w:r>
      <w:r w:rsidRPr="00543E80">
        <w:rPr>
          <w:rFonts w:eastAsia="Myriad Pro" w:cs="Myriad Pro"/>
        </w:rPr>
        <w:t>, creating opportunities for strategic</w:t>
      </w:r>
      <w:r w:rsidRPr="009E5E61">
        <w:rPr>
          <w:rFonts w:eastAsia="Myriad Pro" w:cs="Myriad Pro"/>
        </w:rPr>
        <w:t xml:space="preserve"> one-time investments in </w:t>
      </w:r>
      <w:r>
        <w:rPr>
          <w:rFonts w:eastAsia="Myriad Pro" w:cs="Myriad Pro"/>
        </w:rPr>
        <w:t>municipal</w:t>
      </w:r>
      <w:r w:rsidRPr="009E5E61">
        <w:rPr>
          <w:rFonts w:eastAsia="Myriad Pro" w:cs="Myriad Pro"/>
        </w:rPr>
        <w:t xml:space="preserve"> infrastructure without compromising ongoing program funding or fiscal sustainability</w:t>
      </w:r>
      <w:r>
        <w:rPr>
          <w:rFonts w:eastAsia="Myriad Pro" w:cs="Myriad Pro"/>
        </w:rPr>
        <w:t xml:space="preserve">; and </w:t>
      </w:r>
    </w:p>
    <w:p w14:paraId="653EF092" w14:textId="77777777" w:rsidR="006C5186" w:rsidRDefault="006C5186">
      <w:pPr>
        <w:adjustRightInd w:val="0"/>
        <w:rPr>
          <w:rFonts w:eastAsia="Myriad Pro" w:cs="Myriad Pro"/>
          <w:b/>
          <w:bCs/>
        </w:rPr>
      </w:pPr>
    </w:p>
    <w:p w14:paraId="3A9FF2BF" w14:textId="77777777" w:rsidR="006C5186" w:rsidRDefault="006C5186">
      <w:pPr>
        <w:adjustRightInd w:val="0"/>
        <w:rPr>
          <w:rFonts w:eastAsia="Myriad Pro" w:cs="Myriad Pro"/>
          <w:lang w:val="en-US"/>
        </w:rPr>
      </w:pPr>
      <w:r w:rsidRPr="009E5E61">
        <w:rPr>
          <w:rFonts w:eastAsia="Myriad Pro" w:cs="Myriad Pro"/>
          <w:b/>
          <w:bCs/>
        </w:rPr>
        <w:t xml:space="preserve">WHEREAS </w:t>
      </w:r>
      <w:r w:rsidRPr="008107DA">
        <w:rPr>
          <w:rFonts w:eastAsia="Myriad Pro" w:cs="Myriad Pro"/>
          <w:lang w:val="en-US"/>
        </w:rPr>
        <w:t>Alberta</w:t>
      </w:r>
      <w:r>
        <w:rPr>
          <w:rFonts w:eastAsia="Myriad Pro" w:cs="Myriad Pro"/>
          <w:lang w:val="en-US"/>
        </w:rPr>
        <w:t>’s</w:t>
      </w:r>
      <w:r w:rsidRPr="008107DA">
        <w:rPr>
          <w:rFonts w:eastAsia="Myriad Pro" w:cs="Myriad Pro"/>
          <w:lang w:val="en-US"/>
        </w:rPr>
        <w:t xml:space="preserve"> </w:t>
      </w:r>
      <w:r>
        <w:rPr>
          <w:rFonts w:eastAsia="Myriad Pro" w:cs="Myriad Pro"/>
          <w:lang w:val="en-US"/>
        </w:rPr>
        <w:t xml:space="preserve">current </w:t>
      </w:r>
      <w:r w:rsidRPr="0053475B">
        <w:rPr>
          <w:rFonts w:eastAsia="Myriad Pro" w:cs="Myriad Pro"/>
          <w:i/>
          <w:iCs/>
        </w:rPr>
        <w:t>Sustainable Fiscal Planning and Reporting Act</w:t>
      </w:r>
      <w:r>
        <w:rPr>
          <w:rStyle w:val="FootnoteReference"/>
          <w:rFonts w:eastAsia="Myriad Pro" w:cs="Myriad Pro"/>
        </w:rPr>
        <w:footnoteReference w:id="23"/>
      </w:r>
      <w:r w:rsidRPr="008107DA">
        <w:rPr>
          <w:rFonts w:eastAsia="Myriad Pro" w:cs="Myriad Pro"/>
          <w:lang w:val="en-US"/>
        </w:rPr>
        <w:t xml:space="preserve"> </w:t>
      </w:r>
      <w:r>
        <w:rPr>
          <w:rFonts w:eastAsia="Myriad Pro" w:cs="Myriad Pro"/>
          <w:lang w:val="en-US"/>
        </w:rPr>
        <w:t xml:space="preserve">legislates that 50 per cent of </w:t>
      </w:r>
      <w:r w:rsidRPr="008107DA">
        <w:rPr>
          <w:rFonts w:eastAsia="Myriad Pro" w:cs="Myriad Pro"/>
          <w:lang w:val="en-US"/>
        </w:rPr>
        <w:t xml:space="preserve">surpluses </w:t>
      </w:r>
      <w:r>
        <w:rPr>
          <w:rFonts w:eastAsia="Myriad Pro" w:cs="Myriad Pro"/>
          <w:lang w:val="en-US"/>
        </w:rPr>
        <w:t>must be used towards</w:t>
      </w:r>
      <w:r w:rsidRPr="008107DA">
        <w:rPr>
          <w:rFonts w:eastAsia="Myriad Pro" w:cs="Myriad Pro"/>
          <w:lang w:val="en-US"/>
        </w:rPr>
        <w:t xml:space="preserve"> debt </w:t>
      </w:r>
      <w:r>
        <w:rPr>
          <w:rFonts w:eastAsia="Myriad Pro" w:cs="Myriad Pro"/>
          <w:lang w:val="en-US"/>
        </w:rPr>
        <w:t>repayment and allows for the remaining 50 percent to be applied to debt repayment, the Heritage Savings Trust Fund or to one-time initiatives, at the sole discretion of the province.</w:t>
      </w:r>
    </w:p>
    <w:p w14:paraId="25305DD5" w14:textId="77777777" w:rsidR="006C5186" w:rsidRDefault="006C5186">
      <w:pPr>
        <w:adjustRightInd w:val="0"/>
        <w:rPr>
          <w:rFonts w:eastAsia="Myriad Pro" w:cs="Myriad Pro"/>
          <w:b/>
          <w:bCs/>
        </w:rPr>
      </w:pPr>
    </w:p>
    <w:p w14:paraId="4B8C830E" w14:textId="77777777" w:rsidR="006C5186" w:rsidRDefault="006C5186">
      <w:pPr>
        <w:adjustRightInd w:val="0"/>
        <w:rPr>
          <w:rFonts w:eastAsia="Myriad Pro" w:cs="Myriad Pro"/>
          <w:lang w:val="en-US"/>
        </w:rPr>
      </w:pPr>
      <w:r w:rsidRPr="00B607D3">
        <w:rPr>
          <w:rFonts w:eastAsia="Myriad Pro" w:cs="Myriad Pro"/>
          <w:b/>
          <w:bCs/>
        </w:rPr>
        <w:t xml:space="preserve">IT IS THEREFORE RESOLVED THAT </w:t>
      </w:r>
      <w:r w:rsidRPr="007F1DA9">
        <w:rPr>
          <w:rFonts w:eastAsia="Myriad Pro" w:cs="Myriad Pro"/>
          <w:lang w:val="en-US"/>
        </w:rPr>
        <w:t>Alberta Municipalities advocate for the Government of Alberta to commit to creating a framework, used during provincial surpluses, to allocate a portion of the surplus to critical municipal infrastructure projects</w:t>
      </w:r>
      <w:r>
        <w:rPr>
          <w:rFonts w:eastAsia="Myriad Pro" w:cs="Myriad Pro"/>
          <w:lang w:val="en-US"/>
        </w:rPr>
        <w:t>.</w:t>
      </w:r>
    </w:p>
    <w:p w14:paraId="688C7F48" w14:textId="77777777" w:rsidR="006C5186" w:rsidRDefault="006C5186">
      <w:pPr>
        <w:adjustRightInd w:val="0"/>
        <w:rPr>
          <w:rFonts w:eastAsia="Myriad Pro" w:cs="Myriad Pro"/>
          <w:lang w:val="en-US"/>
        </w:rPr>
      </w:pPr>
    </w:p>
    <w:p w14:paraId="0BC5147C" w14:textId="33462E93" w:rsidR="006C5186" w:rsidRPr="002E14D8" w:rsidRDefault="006C5186">
      <w:pPr>
        <w:adjustRightInd w:val="0"/>
        <w:rPr>
          <w:rFonts w:eastAsia="Myriad Pro" w:cs="Myriad Pro"/>
          <w:lang w:val="en-US"/>
        </w:rPr>
      </w:pPr>
      <w:r w:rsidRPr="007F1DA9">
        <w:rPr>
          <w:rFonts w:eastAsia="Myriad Pro" w:cs="Myriad Pro"/>
          <w:b/>
          <w:bCs/>
          <w:lang w:val="en-US"/>
        </w:rPr>
        <w:t xml:space="preserve">FURTHER </w:t>
      </w:r>
      <w:proofErr w:type="gramStart"/>
      <w:r w:rsidRPr="007F1DA9">
        <w:rPr>
          <w:rFonts w:eastAsia="Myriad Pro" w:cs="Myriad Pro"/>
          <w:b/>
          <w:bCs/>
          <w:lang w:val="en-US"/>
        </w:rPr>
        <w:t>BE IT</w:t>
      </w:r>
      <w:proofErr w:type="gramEnd"/>
      <w:r w:rsidRPr="007F1DA9">
        <w:rPr>
          <w:rFonts w:eastAsia="Myriad Pro" w:cs="Myriad Pro"/>
          <w:b/>
          <w:bCs/>
          <w:lang w:val="en-US"/>
        </w:rPr>
        <w:t xml:space="preserve"> RESOLVED THAT</w:t>
      </w:r>
      <w:r w:rsidRPr="007F1DA9">
        <w:rPr>
          <w:rFonts w:eastAsia="Myriad Pro" w:cs="Myriad Pro"/>
          <w:lang w:val="en-US"/>
        </w:rPr>
        <w:t xml:space="preserve"> the framework prioritizes projects based on demonstrated need</w:t>
      </w:r>
      <w:r>
        <w:rPr>
          <w:rFonts w:eastAsia="Myriad Pro" w:cs="Myriad Pro"/>
          <w:lang w:val="en-US"/>
        </w:rPr>
        <w:t xml:space="preserve"> and</w:t>
      </w:r>
      <w:r w:rsidRPr="007F1DA9">
        <w:rPr>
          <w:rFonts w:eastAsia="Myriad Pro" w:cs="Myriad Pro"/>
          <w:lang w:val="en-US"/>
        </w:rPr>
        <w:t xml:space="preserve"> readiness for construction, </w:t>
      </w:r>
      <w:r>
        <w:rPr>
          <w:rFonts w:eastAsia="Myriad Pro" w:cs="Myriad Pro"/>
          <w:lang w:val="en-US"/>
        </w:rPr>
        <w:t xml:space="preserve">with funding </w:t>
      </w:r>
      <w:r w:rsidRPr="00603152">
        <w:rPr>
          <w:rFonts w:eastAsia="Myriad Pro" w:cs="Myriad Pro"/>
          <w:lang w:val="en-US"/>
        </w:rPr>
        <w:t>distributed through a transparent application process</w:t>
      </w:r>
      <w:r>
        <w:rPr>
          <w:rFonts w:eastAsia="Myriad Pro" w:cs="Myriad Pro"/>
          <w:lang w:val="en-US"/>
        </w:rPr>
        <w:t>,</w:t>
      </w:r>
      <w:r w:rsidRPr="007F1DA9">
        <w:rPr>
          <w:rFonts w:eastAsia="Myriad Pro" w:cs="Myriad Pro"/>
          <w:lang w:val="en-US"/>
        </w:rPr>
        <w:t xml:space="preserve"> and </w:t>
      </w:r>
      <w:r>
        <w:rPr>
          <w:rFonts w:eastAsia="Myriad Pro" w:cs="Myriad Pro"/>
          <w:lang w:val="en-US"/>
        </w:rPr>
        <w:t xml:space="preserve">in </w:t>
      </w:r>
      <w:r w:rsidRPr="007F1DA9">
        <w:rPr>
          <w:rFonts w:eastAsia="Myriad Pro" w:cs="Myriad Pro"/>
          <w:lang w:val="en-US"/>
        </w:rPr>
        <w:t>alignment with provincial and municipal strategic priorities</w:t>
      </w:r>
      <w:r>
        <w:rPr>
          <w:rFonts w:eastAsia="Myriad Pro" w:cs="Myriad Pro"/>
          <w:lang w:val="en-US"/>
        </w:rPr>
        <w:t>.</w:t>
      </w:r>
    </w:p>
    <w:p w14:paraId="22AF9883" w14:textId="77777777" w:rsidR="006C5186" w:rsidRDefault="006C5186">
      <w:pPr>
        <w:adjustRightInd w:val="0"/>
        <w:rPr>
          <w:rFonts w:eastAsia="Myriad Pro" w:cs="Myriad Pro"/>
          <w:b/>
          <w:bCs/>
        </w:rPr>
      </w:pPr>
    </w:p>
    <w:p w14:paraId="457AADA9" w14:textId="77777777" w:rsidR="006C5186" w:rsidRPr="001A046D" w:rsidRDefault="006C5186">
      <w:pPr>
        <w:adjustRightInd w:val="0"/>
        <w:rPr>
          <w:rFonts w:eastAsia="Myriad Pro" w:cs="Myriad Pro"/>
          <w:b/>
          <w:bCs/>
        </w:rPr>
      </w:pPr>
      <w:r w:rsidRPr="001A046D">
        <w:rPr>
          <w:rFonts w:eastAsia="Myriad Pro" w:cs="Myriad Pro"/>
          <w:b/>
          <w:bCs/>
        </w:rPr>
        <w:t>BACKGROUND:</w:t>
      </w:r>
    </w:p>
    <w:p w14:paraId="0E64FE98" w14:textId="515D35DD" w:rsidR="006C5186" w:rsidRPr="003300A3" w:rsidRDefault="006C5186">
      <w:pPr>
        <w:rPr>
          <w:lang w:val="en-US"/>
        </w:rPr>
      </w:pPr>
      <w:r w:rsidRPr="006D2414">
        <w:rPr>
          <w:lang w:val="en-US"/>
        </w:rPr>
        <w:t xml:space="preserve">Infrastructure challenges affect municipalities of all sizes across Alberta, from major urban centers experiencing rapid population growth to smaller rural communities managing aging systems </w:t>
      </w:r>
      <w:r>
        <w:rPr>
          <w:lang w:val="en-US"/>
        </w:rPr>
        <w:t xml:space="preserve">and facilities </w:t>
      </w:r>
      <w:r w:rsidRPr="006D2414">
        <w:rPr>
          <w:lang w:val="en-US"/>
        </w:rPr>
        <w:t xml:space="preserve">with limited tax bases. </w:t>
      </w:r>
      <w:r>
        <w:rPr>
          <w:lang w:val="en-US"/>
        </w:rPr>
        <w:t xml:space="preserve">During budget surplus years, a commitment to additional </w:t>
      </w:r>
      <w:r w:rsidRPr="00C34EDB">
        <w:rPr>
          <w:lang w:val="en-US"/>
        </w:rPr>
        <w:t xml:space="preserve">funding for municipal infrastructure investment </w:t>
      </w:r>
      <w:r>
        <w:rPr>
          <w:lang w:val="en-US"/>
        </w:rPr>
        <w:t xml:space="preserve">would </w:t>
      </w:r>
      <w:r w:rsidRPr="00C34EDB">
        <w:rPr>
          <w:lang w:val="en-US"/>
        </w:rPr>
        <w:t xml:space="preserve">mean </w:t>
      </w:r>
      <w:r>
        <w:rPr>
          <w:lang w:val="en-US"/>
        </w:rPr>
        <w:t xml:space="preserve">more support for </w:t>
      </w:r>
      <w:r w:rsidRPr="00C34EDB">
        <w:rPr>
          <w:lang w:val="en-US"/>
        </w:rPr>
        <w:t xml:space="preserve">critical projects </w:t>
      </w:r>
      <w:r>
        <w:rPr>
          <w:lang w:val="en-US"/>
        </w:rPr>
        <w:t>that may have otherwise been deferred</w:t>
      </w:r>
      <w:r w:rsidRPr="00C34EDB">
        <w:rPr>
          <w:lang w:val="en-US"/>
        </w:rPr>
        <w:t xml:space="preserve">. Since 2000, </w:t>
      </w:r>
      <w:r w:rsidRPr="003E0724">
        <w:rPr>
          <w:lang w:val="en-US"/>
        </w:rPr>
        <w:t xml:space="preserve">Alberta </w:t>
      </w:r>
      <w:r w:rsidRPr="001871ED">
        <w:rPr>
          <w:rFonts w:eastAsia="Myriad Pro" w:cs="Myriad Pro"/>
          <w:lang w:val="en-US"/>
        </w:rPr>
        <w:t xml:space="preserve">has </w:t>
      </w:r>
      <w:r w:rsidRPr="00543E80">
        <w:rPr>
          <w:rFonts w:eastAsia="Myriad Pro" w:cs="Myriad Pro"/>
          <w:lang w:val="en-US"/>
        </w:rPr>
        <w:t>recorded a year-end surplus in 13</w:t>
      </w:r>
      <w:r>
        <w:rPr>
          <w:rFonts w:eastAsia="Myriad Pro" w:cs="Myriad Pro"/>
          <w:lang w:val="en-US"/>
        </w:rPr>
        <w:t xml:space="preserve"> provincial budgets</w:t>
      </w:r>
      <w:r w:rsidR="000908CA">
        <w:rPr>
          <w:rStyle w:val="FootnoteReference"/>
          <w:rFonts w:eastAsia="Myriad Pro" w:cs="Myriad Pro"/>
          <w:lang w:val="en-US"/>
        </w:rPr>
        <w:footnoteReference w:id="24"/>
      </w:r>
      <w:r w:rsidRPr="003E0724">
        <w:rPr>
          <w:lang w:val="en-US"/>
        </w:rPr>
        <w:t xml:space="preserve">, demonstrating recurring opportunities to establish a pathway for </w:t>
      </w:r>
      <w:r>
        <w:rPr>
          <w:lang w:val="en-US"/>
        </w:rPr>
        <w:t xml:space="preserve">one-time </w:t>
      </w:r>
      <w:r w:rsidRPr="003E0724">
        <w:rPr>
          <w:lang w:val="en-US"/>
        </w:rPr>
        <w:t>investment</w:t>
      </w:r>
      <w:r>
        <w:rPr>
          <w:lang w:val="en-US"/>
        </w:rPr>
        <w:t>s</w:t>
      </w:r>
      <w:r w:rsidRPr="003E0724">
        <w:rPr>
          <w:lang w:val="en-US"/>
        </w:rPr>
        <w:t>, in addition to the funding already provided to municipalities by the province.</w:t>
      </w:r>
    </w:p>
    <w:p w14:paraId="5387CAA9" w14:textId="77777777" w:rsidR="006C5186" w:rsidRDefault="006C5186">
      <w:pPr>
        <w:rPr>
          <w:lang w:val="en-US"/>
        </w:rPr>
      </w:pPr>
    </w:p>
    <w:p w14:paraId="1B768D23" w14:textId="7E0A02E5" w:rsidR="006C5186" w:rsidRPr="006D2414" w:rsidRDefault="006C5186">
      <w:pPr>
        <w:rPr>
          <w:lang w:val="en-US"/>
        </w:rPr>
      </w:pPr>
      <w:r>
        <w:rPr>
          <w:lang w:val="en-US"/>
        </w:rPr>
        <w:lastRenderedPageBreak/>
        <w:t xml:space="preserve">A legislated portion of budget surplus </w:t>
      </w:r>
      <w:r w:rsidRPr="006D2414">
        <w:rPr>
          <w:lang w:val="en-US"/>
        </w:rPr>
        <w:t>addresses diverse needs by creating a funding mechanism that responds to provincial fiscal capacity while supporting both provincial and municipal infrastructure priorities</w:t>
      </w:r>
      <w:r>
        <w:rPr>
          <w:lang w:val="en-US"/>
        </w:rPr>
        <w:t xml:space="preserve"> in a meaningful way</w:t>
      </w:r>
      <w:r w:rsidRPr="006D2414">
        <w:rPr>
          <w:lang w:val="en-US"/>
        </w:rPr>
        <w:t xml:space="preserve">. </w:t>
      </w:r>
      <w:r w:rsidRPr="00770DA0">
        <w:rPr>
          <w:lang w:val="en-US"/>
        </w:rPr>
        <w:t xml:space="preserve">With municipalities owning and maintaining </w:t>
      </w:r>
      <w:r>
        <w:rPr>
          <w:lang w:val="en-US"/>
        </w:rPr>
        <w:t xml:space="preserve">almost </w:t>
      </w:r>
      <w:r w:rsidRPr="00770DA0">
        <w:rPr>
          <w:lang w:val="en-US"/>
        </w:rPr>
        <w:t>60</w:t>
      </w:r>
      <w:r>
        <w:rPr>
          <w:lang w:val="en-US"/>
        </w:rPr>
        <w:t xml:space="preserve"> per cent</w:t>
      </w:r>
      <w:r w:rsidRPr="00770DA0">
        <w:rPr>
          <w:lang w:val="en-US"/>
        </w:rPr>
        <w:t xml:space="preserve"> of Alberta</w:t>
      </w:r>
      <w:r w:rsidR="006D2E8E">
        <w:rPr>
          <w:lang w:val="en-US"/>
        </w:rPr>
        <w:t>’</w:t>
      </w:r>
      <w:r w:rsidRPr="00770DA0">
        <w:rPr>
          <w:lang w:val="en-US"/>
        </w:rPr>
        <w:t xml:space="preserve">s public infrastructure, the need for sustainable capital funding is critical. </w:t>
      </w:r>
      <w:r>
        <w:rPr>
          <w:lang w:val="en-US"/>
        </w:rPr>
        <w:t xml:space="preserve">Large </w:t>
      </w:r>
      <w:r w:rsidRPr="006D2414">
        <w:rPr>
          <w:lang w:val="en-US"/>
        </w:rPr>
        <w:t xml:space="preserve">urban centers face pressure to expand water </w:t>
      </w:r>
      <w:r>
        <w:rPr>
          <w:lang w:val="en-US"/>
        </w:rPr>
        <w:t xml:space="preserve">and wastewater </w:t>
      </w:r>
      <w:r w:rsidRPr="006D2414">
        <w:rPr>
          <w:lang w:val="en-US"/>
        </w:rPr>
        <w:t>treatment capacity and build new roads to accommodate population increases. Medium-sized municipalities experience similar growth pressures while managing aging infrastructure</w:t>
      </w:r>
      <w:r>
        <w:rPr>
          <w:lang w:val="en-US"/>
        </w:rPr>
        <w:t xml:space="preserve"> </w:t>
      </w:r>
      <w:r w:rsidRPr="006D2414">
        <w:rPr>
          <w:lang w:val="en-US"/>
        </w:rPr>
        <w:t>that require replacement</w:t>
      </w:r>
      <w:r>
        <w:rPr>
          <w:lang w:val="en-US"/>
        </w:rPr>
        <w:t xml:space="preserve"> and adding new community amenities</w:t>
      </w:r>
      <w:r w:rsidRPr="006D2414">
        <w:rPr>
          <w:lang w:val="en-US"/>
        </w:rPr>
        <w:t xml:space="preserve">. Smaller rural communities struggle to maintain basic infrastructure systems </w:t>
      </w:r>
      <w:r>
        <w:rPr>
          <w:lang w:val="en-US"/>
        </w:rPr>
        <w:t xml:space="preserve">and facilities </w:t>
      </w:r>
      <w:r w:rsidRPr="006D2414">
        <w:rPr>
          <w:lang w:val="en-US"/>
        </w:rPr>
        <w:t xml:space="preserve">with limited tax bases. </w:t>
      </w:r>
      <w:r w:rsidRPr="00390733">
        <w:rPr>
          <w:b/>
          <w:bCs/>
          <w:lang w:val="en-US"/>
        </w:rPr>
        <w:t>Allocating a portion of budget surpluses to municipal infrastructure investment would ensure that periods of strong economic performance translate directly into improved public assets across all community types.</w:t>
      </w:r>
    </w:p>
    <w:p w14:paraId="2E114617" w14:textId="77777777" w:rsidR="006C5186" w:rsidRDefault="006C5186">
      <w:pPr>
        <w:rPr>
          <w:lang w:val="en-US"/>
        </w:rPr>
      </w:pPr>
    </w:p>
    <w:p w14:paraId="67BABA0B" w14:textId="436D5AE6" w:rsidR="006C5186" w:rsidRPr="00E22B12" w:rsidRDefault="006C5186">
      <w:pPr>
        <w:rPr>
          <w:lang w:val="en-US"/>
        </w:rPr>
      </w:pPr>
      <w:r w:rsidRPr="00E22B12">
        <w:rPr>
          <w:lang w:val="en-US"/>
        </w:rPr>
        <w:t xml:space="preserve">Even modest surpluses could generate substantial investment </w:t>
      </w:r>
      <w:r>
        <w:rPr>
          <w:lang w:val="en-US"/>
        </w:rPr>
        <w:t>in one-time</w:t>
      </w:r>
      <w:r w:rsidRPr="00E22B12">
        <w:rPr>
          <w:lang w:val="en-US"/>
        </w:rPr>
        <w:t xml:space="preserve"> </w:t>
      </w:r>
      <w:r>
        <w:rPr>
          <w:lang w:val="en-US"/>
        </w:rPr>
        <w:t xml:space="preserve">municipal </w:t>
      </w:r>
      <w:r w:rsidRPr="00E22B12">
        <w:rPr>
          <w:lang w:val="en-US"/>
        </w:rPr>
        <w:t>infrastructure in</w:t>
      </w:r>
      <w:r>
        <w:rPr>
          <w:lang w:val="en-US"/>
        </w:rPr>
        <w:t>itiatives</w:t>
      </w:r>
      <w:r w:rsidRPr="00E22B12">
        <w:rPr>
          <w:lang w:val="en-US"/>
        </w:rPr>
        <w:t xml:space="preserve">. </w:t>
      </w:r>
      <w:r>
        <w:rPr>
          <w:lang w:val="en-US"/>
        </w:rPr>
        <w:t>For example, with</w:t>
      </w:r>
      <w:r w:rsidRPr="00E22B12">
        <w:rPr>
          <w:lang w:val="en-US"/>
        </w:rPr>
        <w:t xml:space="preserve"> </w:t>
      </w:r>
      <w:r>
        <w:rPr>
          <w:lang w:val="en-US"/>
        </w:rPr>
        <w:t xml:space="preserve">a </w:t>
      </w:r>
      <w:r w:rsidRPr="00E22B12">
        <w:rPr>
          <w:lang w:val="en-US"/>
        </w:rPr>
        <w:t xml:space="preserve">provincial budget surplus of $1 billion, </w:t>
      </w:r>
      <w:r>
        <w:rPr>
          <w:lang w:val="en-US"/>
        </w:rPr>
        <w:t xml:space="preserve">a 25 per cent allocation </w:t>
      </w:r>
      <w:r w:rsidRPr="00E22B12">
        <w:rPr>
          <w:lang w:val="en-US"/>
        </w:rPr>
        <w:t>would yield approximately $250 million for one-time infrastructure projects. Alberta</w:t>
      </w:r>
      <w:r w:rsidR="006D2E8E">
        <w:rPr>
          <w:lang w:val="en-US"/>
        </w:rPr>
        <w:t>’</w:t>
      </w:r>
      <w:r w:rsidRPr="00E22B12">
        <w:rPr>
          <w:lang w:val="en-US"/>
        </w:rPr>
        <w:t xml:space="preserve">s actual 2023–24 surplus of $4.3 billion, </w:t>
      </w:r>
      <w:r>
        <w:rPr>
          <w:lang w:val="en-US"/>
        </w:rPr>
        <w:t>c</w:t>
      </w:r>
      <w:r w:rsidRPr="00E22B12">
        <w:rPr>
          <w:lang w:val="en-US"/>
        </w:rPr>
        <w:t xml:space="preserve">ould </w:t>
      </w:r>
      <w:r>
        <w:rPr>
          <w:lang w:val="en-US"/>
        </w:rPr>
        <w:t xml:space="preserve">have </w:t>
      </w:r>
      <w:r w:rsidRPr="00E22B12">
        <w:rPr>
          <w:lang w:val="en-US"/>
        </w:rPr>
        <w:t>generate</w:t>
      </w:r>
      <w:r>
        <w:rPr>
          <w:lang w:val="en-US"/>
        </w:rPr>
        <w:t>d</w:t>
      </w:r>
      <w:r w:rsidRPr="00E22B12">
        <w:rPr>
          <w:lang w:val="en-US"/>
        </w:rPr>
        <w:t xml:space="preserve"> approximately $1.075 billion for infrastructure </w:t>
      </w:r>
      <w:r>
        <w:rPr>
          <w:lang w:val="en-US"/>
        </w:rPr>
        <w:t>projects and t</w:t>
      </w:r>
      <w:r w:rsidRPr="00E22B12">
        <w:rPr>
          <w:lang w:val="en-US"/>
        </w:rPr>
        <w:t>he 2024–25 surplus of $8.3 billion, approximately $2.075 billion</w:t>
      </w:r>
      <w:r>
        <w:rPr>
          <w:lang w:val="en-US"/>
        </w:rPr>
        <w:t>, using the same 25 per cent allocation</w:t>
      </w:r>
      <w:r w:rsidRPr="00E22B12">
        <w:rPr>
          <w:lang w:val="en-US"/>
        </w:rPr>
        <w:t>. These amounts</w:t>
      </w:r>
      <w:r>
        <w:rPr>
          <w:lang w:val="en-US"/>
        </w:rPr>
        <w:t xml:space="preserve"> </w:t>
      </w:r>
      <w:r w:rsidRPr="00E22B12">
        <w:rPr>
          <w:lang w:val="en-US"/>
        </w:rPr>
        <w:t>demonstrate meaningful contributions to addressing Alberta</w:t>
      </w:r>
      <w:r w:rsidR="006D2E8E">
        <w:rPr>
          <w:lang w:val="en-US"/>
        </w:rPr>
        <w:t>’</w:t>
      </w:r>
      <w:r w:rsidRPr="00E22B12">
        <w:rPr>
          <w:lang w:val="en-US"/>
        </w:rPr>
        <w:t xml:space="preserve">s </w:t>
      </w:r>
      <w:r>
        <w:rPr>
          <w:lang w:val="en-US"/>
        </w:rPr>
        <w:t xml:space="preserve">growing </w:t>
      </w:r>
      <w:r w:rsidRPr="00E22B12">
        <w:rPr>
          <w:lang w:val="en-US"/>
        </w:rPr>
        <w:t xml:space="preserve">infrastructure deficit, enabling municipalities to undertake major shovel-ready projects that </w:t>
      </w:r>
      <w:r>
        <w:rPr>
          <w:lang w:val="en-US"/>
        </w:rPr>
        <w:t>c</w:t>
      </w:r>
      <w:r w:rsidRPr="00E22B12">
        <w:rPr>
          <w:lang w:val="en-US"/>
        </w:rPr>
        <w:t>ould otherwise require decades of incremental funding accumulation.</w:t>
      </w:r>
    </w:p>
    <w:p w14:paraId="01802219" w14:textId="77777777" w:rsidR="006C5186" w:rsidRDefault="006C5186">
      <w:pPr>
        <w:rPr>
          <w:lang w:val="en-US"/>
        </w:rPr>
      </w:pPr>
    </w:p>
    <w:p w14:paraId="2BA8D45A" w14:textId="4D5A0591" w:rsidR="006C5186" w:rsidRPr="00746B73" w:rsidRDefault="006C5186">
      <w:pPr>
        <w:rPr>
          <w:lang w:val="en-US"/>
        </w:rPr>
      </w:pPr>
      <w:r>
        <w:rPr>
          <w:lang w:val="en-US"/>
        </w:rPr>
        <w:t>A</w:t>
      </w:r>
      <w:r w:rsidRPr="00746B73">
        <w:rPr>
          <w:lang w:val="en-US"/>
        </w:rPr>
        <w:t xml:space="preserve"> focus on one-time investments in </w:t>
      </w:r>
      <w:r>
        <w:rPr>
          <w:lang w:val="en-US"/>
        </w:rPr>
        <w:t xml:space="preserve">near-term, municipal capital budget approved </w:t>
      </w:r>
      <w:r w:rsidRPr="00746B73">
        <w:rPr>
          <w:lang w:val="en-US"/>
        </w:rPr>
        <w:t>projects</w:t>
      </w:r>
      <w:r>
        <w:rPr>
          <w:lang w:val="en-US"/>
        </w:rPr>
        <w:t>,</w:t>
      </w:r>
      <w:r w:rsidRPr="00746B73">
        <w:rPr>
          <w:lang w:val="en-US"/>
        </w:rPr>
        <w:t xml:space="preserve"> </w:t>
      </w:r>
      <w:r>
        <w:rPr>
          <w:lang w:val="en-US"/>
        </w:rPr>
        <w:t xml:space="preserve">in addition to existing funding programs, </w:t>
      </w:r>
      <w:r w:rsidRPr="00746B73">
        <w:rPr>
          <w:lang w:val="en-US"/>
        </w:rPr>
        <w:t>enabl</w:t>
      </w:r>
      <w:r>
        <w:rPr>
          <w:lang w:val="en-US"/>
        </w:rPr>
        <w:t>es</w:t>
      </w:r>
      <w:r w:rsidRPr="00746B73">
        <w:rPr>
          <w:lang w:val="en-US"/>
        </w:rPr>
        <w:t xml:space="preserve"> municipalities to address </w:t>
      </w:r>
      <w:r>
        <w:rPr>
          <w:lang w:val="en-US"/>
        </w:rPr>
        <w:t xml:space="preserve">high priority </w:t>
      </w:r>
      <w:r w:rsidRPr="00746B73">
        <w:rPr>
          <w:lang w:val="en-US"/>
        </w:rPr>
        <w:t xml:space="preserve">capital needs. Quick allocation of funding to shovel-ready projects </w:t>
      </w:r>
      <w:proofErr w:type="gramStart"/>
      <w:r w:rsidRPr="00746B73">
        <w:rPr>
          <w:lang w:val="en-US"/>
        </w:rPr>
        <w:t>ensures</w:t>
      </w:r>
      <w:proofErr w:type="gramEnd"/>
      <w:r w:rsidRPr="00746B73">
        <w:rPr>
          <w:lang w:val="en-US"/>
        </w:rPr>
        <w:t xml:space="preserve"> economic stimulus benefits and timely infrastructure improvements. This resolution directly supports </w:t>
      </w:r>
      <w:r>
        <w:rPr>
          <w:lang w:val="en-US"/>
        </w:rPr>
        <w:t xml:space="preserve">many of </w:t>
      </w:r>
      <w:r w:rsidRPr="00746B73">
        <w:rPr>
          <w:lang w:val="en-US"/>
        </w:rPr>
        <w:t>the Government of Alberta</w:t>
      </w:r>
      <w:r w:rsidR="006D2E8E">
        <w:rPr>
          <w:lang w:val="en-US"/>
        </w:rPr>
        <w:t>’</w:t>
      </w:r>
      <w:r w:rsidRPr="00746B73">
        <w:rPr>
          <w:lang w:val="en-US"/>
        </w:rPr>
        <w:t xml:space="preserve">s objectives by ensuring that infrastructure capacity </w:t>
      </w:r>
      <w:r>
        <w:rPr>
          <w:lang w:val="en-US"/>
        </w:rPr>
        <w:t xml:space="preserve">is well-maintained and </w:t>
      </w:r>
      <w:r w:rsidRPr="00746B73">
        <w:rPr>
          <w:lang w:val="en-US"/>
        </w:rPr>
        <w:t>keeps pace with growth and economic activity</w:t>
      </w:r>
      <w:r>
        <w:rPr>
          <w:lang w:val="en-US"/>
        </w:rPr>
        <w:t xml:space="preserve"> and the change could be easily incorporated within the current fiscal framework legislation.</w:t>
      </w:r>
    </w:p>
    <w:p w14:paraId="06E74E2D" w14:textId="77777777" w:rsidR="006C5186" w:rsidRDefault="006C5186">
      <w:pPr>
        <w:rPr>
          <w:lang w:val="en-US"/>
        </w:rPr>
      </w:pPr>
    </w:p>
    <w:p w14:paraId="72AECC47" w14:textId="2AEB0F50" w:rsidR="006C5186" w:rsidRDefault="006C5186">
      <w:pPr>
        <w:rPr>
          <w:lang w:val="en-US"/>
        </w:rPr>
      </w:pPr>
      <w:r w:rsidRPr="00746B73">
        <w:rPr>
          <w:lang w:val="en-US"/>
        </w:rPr>
        <w:t xml:space="preserve">The resolution </w:t>
      </w:r>
      <w:r>
        <w:rPr>
          <w:lang w:val="en-US"/>
        </w:rPr>
        <w:t xml:space="preserve">also </w:t>
      </w:r>
      <w:r w:rsidRPr="00746B73">
        <w:rPr>
          <w:lang w:val="en-US"/>
        </w:rPr>
        <w:t>aligns with Alberta Municipalities</w:t>
      </w:r>
      <w:r w:rsidR="006D2E8E">
        <w:rPr>
          <w:lang w:val="en-US"/>
        </w:rPr>
        <w:t>’</w:t>
      </w:r>
      <w:r w:rsidRPr="00746B73">
        <w:rPr>
          <w:lang w:val="en-US"/>
        </w:rPr>
        <w:t xml:space="preserve"> strategic priorities by advocating for sustainable infrastructure funding mechanisms that enable municipalities to maintain and expand essential services while reducing reliance on property taxation for major capital projects.</w:t>
      </w:r>
    </w:p>
    <w:p w14:paraId="36DFC3A1" w14:textId="77777777" w:rsidR="006C5186" w:rsidRDefault="006C5186">
      <w:pPr>
        <w:rPr>
          <w:lang w:val="en-US"/>
        </w:rPr>
      </w:pPr>
    </w:p>
    <w:p w14:paraId="4160D513" w14:textId="77777777" w:rsidR="006C5186" w:rsidRDefault="006C5186">
      <w:pPr>
        <w:rPr>
          <w:b/>
          <w:bCs/>
        </w:rPr>
      </w:pPr>
      <w:r>
        <w:rPr>
          <w:b/>
          <w:bCs/>
        </w:rPr>
        <w:t>ALBERTA MUNICIPALITIES COMMENTS:</w:t>
      </w:r>
    </w:p>
    <w:p w14:paraId="3ADB0EB9" w14:textId="77777777" w:rsidR="006C5186" w:rsidRDefault="006C5186">
      <w:pPr>
        <w:rPr>
          <w:rFonts w:ascii="Franklin Gothic Book" w:hAnsi="Franklin Gothic Book"/>
        </w:rPr>
      </w:pPr>
      <w:r w:rsidRPr="4E3CE8FB">
        <w:rPr>
          <w:rFonts w:ascii="Franklin Gothic Book" w:hAnsi="Franklin Gothic Book"/>
        </w:rPr>
        <w:t>This resolution generally aligns with ABmunis work on municipal finances and infrastructure funding. For example, the current phase of the Property Taxes Reimagined project is to identify and develop solutions for municipalities to have adequate revenue streams and tools to address local needs.</w:t>
      </w:r>
      <w:r w:rsidRPr="4E3CE8FB">
        <w:rPr>
          <w:rFonts w:ascii="Franklin Gothic Book" w:hAnsi="Franklin Gothic Book"/>
          <w:i/>
          <w:iCs/>
        </w:rPr>
        <w:t xml:space="preserve"> </w:t>
      </w:r>
      <w:r w:rsidRPr="4E3CE8FB">
        <w:rPr>
          <w:rFonts w:ascii="Franklin Gothic Book" w:hAnsi="Franklin Gothic Book"/>
        </w:rPr>
        <w:t xml:space="preserve">If this resolution is passed, it will be forwarded to the Government of Alberta for response. Further advocacy would be recommended to the ABmunis’ Board by the relevant policy committee(s) within the context of related priorities and positions. </w:t>
      </w:r>
    </w:p>
    <w:p w14:paraId="00D09A5D" w14:textId="77777777" w:rsidR="006C5186" w:rsidRDefault="006C5186">
      <w:pPr>
        <w:rPr>
          <w:rFonts w:ascii="Franklin Gothic Book" w:hAnsi="Franklin Gothic Book"/>
        </w:rPr>
      </w:pPr>
    </w:p>
    <w:p w14:paraId="5DBE9C61" w14:textId="77777777" w:rsidR="006C5186" w:rsidRPr="00643914" w:rsidRDefault="006C5186">
      <w:pPr>
        <w:rPr>
          <w:rFonts w:ascii="Franklin Gothic Book" w:hAnsi="Franklin Gothic Book"/>
          <w:b/>
          <w:bCs/>
        </w:rPr>
      </w:pPr>
      <w:r w:rsidRPr="00643914">
        <w:rPr>
          <w:rFonts w:ascii="Franklin Gothic Book" w:hAnsi="Franklin Gothic Book"/>
          <w:b/>
          <w:bCs/>
        </w:rPr>
        <w:t xml:space="preserve">RESOLUTION CONTACT: </w:t>
      </w:r>
    </w:p>
    <w:p w14:paraId="748210B9" w14:textId="77777777" w:rsidR="006C5186" w:rsidRPr="00643914" w:rsidRDefault="006C5186">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3CC88C8F" w14:textId="77777777" w:rsidR="006C5186" w:rsidRPr="00643914" w:rsidRDefault="006C5186">
      <w:pPr>
        <w:rPr>
          <w:rFonts w:ascii="Franklin Gothic Book" w:eastAsia="Myriad Pro" w:hAnsi="Franklin Gothic Book" w:cs="Myriad Pro"/>
        </w:rPr>
      </w:pPr>
    </w:p>
    <w:p w14:paraId="74C50D75" w14:textId="55913938" w:rsidR="006C5186" w:rsidRDefault="006C5186">
      <w:pPr>
        <w:ind w:left="360"/>
        <w:rPr>
          <w:rFonts w:ascii="Franklin Gothic Book" w:eastAsia="Myriad Pro" w:hAnsi="Franklin Gothic Book" w:cs="Myriad Pro"/>
        </w:rPr>
      </w:pPr>
      <w:r w:rsidRPr="00DD2EDD">
        <w:rPr>
          <w:rFonts w:ascii="Franklin Gothic Book" w:eastAsia="Myriad Pro" w:hAnsi="Franklin Gothic Book" w:cs="Myriad Pro"/>
        </w:rPr>
        <w:t>Leona Esau</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t>Megan Stewart</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p>
    <w:p w14:paraId="46A23498" w14:textId="6EE75670" w:rsidR="006C5186" w:rsidRDefault="006C5186">
      <w:pPr>
        <w:ind w:left="360"/>
        <w:rPr>
          <w:rFonts w:ascii="Franklin Gothic Book" w:eastAsia="Myriad Pro" w:hAnsi="Franklin Gothic Book" w:cs="Myriad Pro"/>
        </w:rPr>
      </w:pPr>
      <w:r w:rsidRPr="00D20D95">
        <w:rPr>
          <w:rFonts w:ascii="Franklin Gothic Book" w:eastAsia="Myriad Pro" w:hAnsi="Franklin Gothic Book" w:cs="Myriad Pro"/>
        </w:rPr>
        <w:t>Intergovernmental Liaison</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t>Grant Writer/Researcher</w:t>
      </w:r>
    </w:p>
    <w:p w14:paraId="57C8850F" w14:textId="16A2BE39" w:rsidR="006C5186" w:rsidRDefault="006C5186">
      <w:pPr>
        <w:ind w:left="360"/>
        <w:rPr>
          <w:rFonts w:ascii="Franklin Gothic Book" w:eastAsia="Myriad Pro" w:hAnsi="Franklin Gothic Book" w:cs="Myriad Pro"/>
        </w:rPr>
      </w:pPr>
      <w:r>
        <w:rPr>
          <w:rFonts w:ascii="Franklin Gothic Book" w:eastAsia="Myriad Pro" w:hAnsi="Franklin Gothic Book" w:cs="Myriad Pro"/>
        </w:rPr>
        <w:t>City of Airdrie</w:t>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sidR="00642EBB">
        <w:rPr>
          <w:rFonts w:ascii="Franklin Gothic Book" w:eastAsia="Myriad Pro" w:hAnsi="Franklin Gothic Book" w:cs="Myriad Pro"/>
        </w:rPr>
        <w:tab/>
      </w:r>
      <w:r>
        <w:rPr>
          <w:rFonts w:ascii="Franklin Gothic Book" w:eastAsia="Myriad Pro" w:hAnsi="Franklin Gothic Book" w:cs="Myriad Pro"/>
        </w:rPr>
        <w:t>City of Airdrie</w:t>
      </w:r>
    </w:p>
    <w:p w14:paraId="67EA6F1B" w14:textId="5D711C2B" w:rsidR="00D97529" w:rsidRPr="00D97529" w:rsidRDefault="006C5186" w:rsidP="00D97529">
      <w:pPr>
        <w:ind w:left="360"/>
        <w:rPr>
          <w:rFonts w:ascii="Franklin Gothic Book" w:hAnsi="Franklin Gothic Book"/>
        </w:rPr>
      </w:pPr>
      <w:hyperlink r:id="rId58" w:history="1">
        <w:r w:rsidRPr="00631C73">
          <w:rPr>
            <w:rStyle w:val="Hyperlink"/>
            <w:rFonts w:ascii="Franklin Gothic Book" w:hAnsi="Franklin Gothic Book"/>
          </w:rPr>
          <w:t>leona.esau@airdrie.ca</w:t>
        </w:r>
      </w:hyperlink>
      <w:r>
        <w:rPr>
          <w:rFonts w:ascii="Franklin Gothic Book" w:hAnsi="Franklin Gothic Book"/>
        </w:rPr>
        <w:t xml:space="preserve"> </w:t>
      </w:r>
      <w:r w:rsidR="00D97529">
        <w:rPr>
          <w:rFonts w:ascii="Franklin Gothic Book" w:hAnsi="Franklin Gothic Book"/>
        </w:rPr>
        <w:tab/>
      </w:r>
      <w:r w:rsidR="00D97529">
        <w:rPr>
          <w:rFonts w:ascii="Franklin Gothic Book" w:hAnsi="Franklin Gothic Book"/>
        </w:rPr>
        <w:tab/>
      </w:r>
      <w:r w:rsidR="00D97529">
        <w:rPr>
          <w:rFonts w:ascii="Franklin Gothic Book" w:hAnsi="Franklin Gothic Book"/>
        </w:rPr>
        <w:tab/>
      </w:r>
      <w:r w:rsidR="00D97529">
        <w:rPr>
          <w:rFonts w:ascii="Franklin Gothic Book" w:hAnsi="Franklin Gothic Book"/>
        </w:rPr>
        <w:tab/>
      </w:r>
      <w:hyperlink r:id="rId59" w:history="1">
        <w:r w:rsidR="00D97529" w:rsidRPr="00BA1DE5">
          <w:rPr>
            <w:rStyle w:val="Hyperlink"/>
            <w:rFonts w:ascii="Franklin Gothic Book" w:hAnsi="Franklin Gothic Book"/>
          </w:rPr>
          <w:t>megan.stewart@airdrie.ca</w:t>
        </w:r>
      </w:hyperlink>
      <w:r w:rsidR="00D97529">
        <w:rPr>
          <w:rFonts w:ascii="Franklin Gothic Book" w:hAnsi="Franklin Gothic Book"/>
        </w:rPr>
        <w:t xml:space="preserve"> </w:t>
      </w:r>
    </w:p>
    <w:p w14:paraId="42A5621F" w14:textId="27B55858" w:rsidR="006C5186" w:rsidRPr="00B858D1" w:rsidRDefault="006C5186">
      <w:pPr>
        <w:ind w:left="360"/>
        <w:rPr>
          <w:rFonts w:ascii="Franklin Gothic Book" w:hAnsi="Franklin Gothic Book"/>
        </w:rPr>
      </w:pPr>
    </w:p>
    <w:p w14:paraId="40F9F169" w14:textId="77777777" w:rsidR="006C5186" w:rsidRPr="00075C04" w:rsidRDefault="006C5186">
      <w:pPr>
        <w:ind w:left="360"/>
      </w:pPr>
    </w:p>
    <w:p w14:paraId="11C0426F" w14:textId="77777777" w:rsidR="00C16499" w:rsidRDefault="00C16499">
      <w:pPr>
        <w:rPr>
          <w:rFonts w:asciiTheme="majorHAnsi" w:hAnsiTheme="majorHAnsi"/>
          <w:b/>
          <w:bCs/>
          <w:color w:val="414142"/>
          <w:sz w:val="26"/>
          <w:szCs w:val="26"/>
          <w:lang w:val="en-US"/>
        </w:rPr>
      </w:pPr>
    </w:p>
    <w:p w14:paraId="705E2347" w14:textId="77777777" w:rsidR="00C16499" w:rsidRDefault="00C16499">
      <w:pPr>
        <w:rPr>
          <w:rFonts w:asciiTheme="majorHAnsi" w:hAnsiTheme="majorHAnsi"/>
          <w:b/>
          <w:bCs/>
          <w:color w:val="414142"/>
          <w:sz w:val="26"/>
          <w:szCs w:val="26"/>
          <w:lang w:val="en-US"/>
        </w:rPr>
      </w:pPr>
    </w:p>
    <w:p w14:paraId="48E19B3B" w14:textId="77777777" w:rsidR="00C16499" w:rsidRDefault="00C16499">
      <w:pPr>
        <w:rPr>
          <w:rFonts w:asciiTheme="majorHAnsi" w:hAnsiTheme="majorHAnsi"/>
          <w:b/>
          <w:bCs/>
          <w:color w:val="414142"/>
          <w:sz w:val="26"/>
          <w:szCs w:val="26"/>
          <w:lang w:val="en-US"/>
        </w:rPr>
      </w:pPr>
    </w:p>
    <w:p w14:paraId="1A6E10F9" w14:textId="77777777" w:rsidR="00C16499" w:rsidRDefault="00C16499">
      <w:pPr>
        <w:rPr>
          <w:rFonts w:asciiTheme="majorHAnsi" w:hAnsiTheme="majorHAnsi"/>
          <w:b/>
          <w:bCs/>
          <w:color w:val="414142"/>
          <w:sz w:val="26"/>
          <w:szCs w:val="26"/>
          <w:lang w:val="en-US"/>
        </w:rPr>
      </w:pPr>
    </w:p>
    <w:p w14:paraId="5856D7B6" w14:textId="77777777" w:rsidR="00FB5FD5" w:rsidRDefault="00FB5FD5">
      <w:pPr>
        <w:rPr>
          <w:rFonts w:asciiTheme="majorHAnsi" w:hAnsiTheme="majorHAnsi"/>
          <w:b/>
          <w:bCs/>
          <w:color w:val="414142"/>
          <w:sz w:val="26"/>
          <w:szCs w:val="26"/>
          <w:lang w:val="en-US"/>
        </w:rPr>
        <w:sectPr w:rsidR="00FB5FD5" w:rsidSect="00076E1E">
          <w:footnotePr>
            <w:numRestart w:val="eachPage"/>
          </w:footnotePr>
          <w:pgSz w:w="12240" w:h="15840" w:code="1"/>
          <w:pgMar w:top="720" w:right="720" w:bottom="1080" w:left="720" w:header="709" w:footer="432" w:gutter="0"/>
          <w:cols w:space="708"/>
          <w:titlePg/>
          <w:docGrid w:linePitch="360"/>
        </w:sectPr>
      </w:pPr>
    </w:p>
    <w:p w14:paraId="3B6E393C" w14:textId="7191D311" w:rsidR="00C16499" w:rsidRPr="006946B3" w:rsidRDefault="00C16499" w:rsidP="006C5DDD">
      <w:pPr>
        <w:pStyle w:val="Heading2"/>
        <w:rPr>
          <w:rFonts w:asciiTheme="majorHAnsi" w:hAnsiTheme="majorHAnsi"/>
          <w:i w:val="0"/>
          <w:color w:val="auto"/>
          <w:sz w:val="26"/>
        </w:rPr>
      </w:pPr>
      <w:bookmarkStart w:id="38" w:name="_Toc236125105"/>
      <w:r w:rsidRPr="006946B3">
        <w:rPr>
          <w:rFonts w:asciiTheme="majorHAnsi" w:hAnsiTheme="majorHAnsi"/>
          <w:i w:val="0"/>
          <w:color w:val="auto"/>
          <w:sz w:val="26"/>
          <w:lang w:val="en-US"/>
        </w:rPr>
        <w:lastRenderedPageBreak/>
        <w:t>B7: Broadening Scope of Off-Site Levies</w:t>
      </w:r>
      <w:bookmarkEnd w:id="38"/>
    </w:p>
    <w:p w14:paraId="0E96910F" w14:textId="77777777" w:rsidR="00C16499" w:rsidRPr="00DA7E28" w:rsidRDefault="00C16499">
      <w:pPr>
        <w:rPr>
          <w:rFonts w:eastAsia="Myriad Pro" w:cs="Myriad Pro"/>
          <w:b/>
          <w:bCs/>
          <w:color w:val="414142"/>
        </w:rPr>
      </w:pPr>
    </w:p>
    <w:p w14:paraId="4147B342"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Cochrane</w:t>
      </w:r>
    </w:p>
    <w:p w14:paraId="76B4B767"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Penhold</w:t>
      </w:r>
    </w:p>
    <w:p w14:paraId="0DECCEC0" w14:textId="77777777" w:rsidR="00C16499" w:rsidRPr="00D60F07" w:rsidRDefault="00000000">
      <w:pPr>
        <w:adjustRightInd w:val="0"/>
        <w:rPr>
          <w:rFonts w:eastAsia="Myriad Pro" w:cs="Myriad Pro"/>
          <w:b/>
          <w:bCs/>
        </w:rPr>
      </w:pPr>
      <w:r>
        <w:rPr>
          <w:rFonts w:eastAsia="Myriad Pro" w:cs="Myriad Pro"/>
          <w:b/>
          <w:bCs/>
        </w:rPr>
        <w:pict w14:anchorId="36D5997E">
          <v:rect id="_x0000_i1031" style="width:468pt;height:1pt" o:hralign="center" o:hrstd="t" o:hrnoshade="t" o:hr="t" fillcolor="#404040 [2429]" stroked="f"/>
        </w:pict>
      </w:r>
    </w:p>
    <w:p w14:paraId="50C4579E" w14:textId="77777777" w:rsidR="00C16499" w:rsidRPr="00D60F07" w:rsidRDefault="00C16499">
      <w:pPr>
        <w:adjustRightInd w:val="0"/>
        <w:rPr>
          <w:rFonts w:eastAsia="Myriad Pro" w:cs="Myriad Pro"/>
          <w:b/>
          <w:bCs/>
        </w:rPr>
      </w:pPr>
    </w:p>
    <w:p w14:paraId="17622743" w14:textId="77777777" w:rsidR="00C16499" w:rsidRPr="00D60F07" w:rsidRDefault="00C16499" w:rsidP="00921BD7">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sidRPr="00880029">
        <w:rPr>
          <w:rFonts w:eastAsia="Myriad Pro" w:cs="Myriad Pro"/>
        </w:rPr>
        <w:t>section 648 of</w:t>
      </w:r>
      <w:r>
        <w:rPr>
          <w:rFonts w:eastAsia="Myriad Pro" w:cs="Myriad Pro"/>
          <w:b/>
          <w:bCs/>
          <w:i/>
          <w:iCs/>
        </w:rPr>
        <w:t xml:space="preserve"> </w:t>
      </w:r>
      <w:r w:rsidRPr="00890395">
        <w:rPr>
          <w:rFonts w:eastAsia="Myriad Pro" w:cs="Myriad Pro"/>
        </w:rPr>
        <w:t xml:space="preserve">the </w:t>
      </w:r>
      <w:r w:rsidRPr="00A81765">
        <w:rPr>
          <w:rFonts w:eastAsia="Myriad Pro" w:cs="Myriad Pro"/>
          <w:i/>
          <w:iCs/>
        </w:rPr>
        <w:t>Municipal Government Act</w:t>
      </w:r>
      <w:r>
        <w:rPr>
          <w:rFonts w:eastAsia="Myriad Pro" w:cs="Myriad Pro"/>
        </w:rPr>
        <w:t xml:space="preserve"> authorizes</w:t>
      </w:r>
      <w:r w:rsidRPr="00890395">
        <w:rPr>
          <w:rFonts w:eastAsia="Myriad Pro" w:cs="Myriad Pro"/>
        </w:rPr>
        <w:t xml:space="preserve"> municipalities </w:t>
      </w:r>
      <w:r>
        <w:rPr>
          <w:rFonts w:eastAsia="Myriad Pro" w:cs="Myriad Pro"/>
        </w:rPr>
        <w:t>to</w:t>
      </w:r>
      <w:r w:rsidRPr="00890395">
        <w:rPr>
          <w:rFonts w:eastAsia="Myriad Pro" w:cs="Myriad Pro"/>
        </w:rPr>
        <w:t xml:space="preserve"> impose off-site levies on new development to recover a portion of growth-related infrastructure costs</w:t>
      </w:r>
      <w:r>
        <w:rPr>
          <w:rFonts w:eastAsia="Myriad Pro" w:cs="Myriad Pro"/>
        </w:rPr>
        <w:t>;</w:t>
      </w:r>
    </w:p>
    <w:p w14:paraId="2B88E72B" w14:textId="77777777" w:rsidR="00C16499" w:rsidRPr="00C27F51" w:rsidRDefault="00C16499" w:rsidP="00921BD7">
      <w:pPr>
        <w:adjustRightInd w:val="0"/>
        <w:rPr>
          <w:rFonts w:eastAsia="Myriad Pro" w:cs="Myriad Pro"/>
        </w:rPr>
      </w:pPr>
    </w:p>
    <w:p w14:paraId="3E192E71" w14:textId="77777777" w:rsidR="00C16499" w:rsidRPr="00C27F51" w:rsidRDefault="00C16499" w:rsidP="00921BD7">
      <w:pPr>
        <w:adjustRightInd w:val="0"/>
        <w:rPr>
          <w:rFonts w:ascii="Franklin Gothic Book" w:eastAsia="Calibri" w:hAnsi="Franklin Gothic Book" w:cs="Calibri"/>
        </w:rPr>
      </w:pPr>
      <w:r w:rsidRPr="00C27F51">
        <w:rPr>
          <w:rFonts w:ascii="Franklin Gothic Book" w:eastAsia="Calibri" w:hAnsi="Franklin Gothic Book" w:cs="Calibri,Bold"/>
          <w:b/>
          <w:bCs/>
        </w:rPr>
        <w:t>WHEREAS</w:t>
      </w:r>
      <w:r>
        <w:rPr>
          <w:rFonts w:ascii="Franklin Gothic Book" w:eastAsia="Calibri" w:hAnsi="Franklin Gothic Book" w:cs="Calibri,Bold"/>
        </w:rPr>
        <w:t xml:space="preserve"> </w:t>
      </w:r>
      <w:r w:rsidRPr="00890395">
        <w:rPr>
          <w:rFonts w:ascii="Franklin Gothic Book" w:eastAsia="Calibri" w:hAnsi="Franklin Gothic Book" w:cs="Calibri,Bold"/>
        </w:rPr>
        <w:t>the scope of infrastructure eligible for off-site levies remains limited and does not fully reflect the capital infrastructure required to support growth and complete communities</w:t>
      </w:r>
      <w:r>
        <w:rPr>
          <w:rFonts w:ascii="Franklin Gothic Book" w:eastAsia="Calibri" w:hAnsi="Franklin Gothic Book" w:cs="Calibri,Bold"/>
        </w:rPr>
        <w:t>;</w:t>
      </w:r>
    </w:p>
    <w:p w14:paraId="67178C60" w14:textId="77777777" w:rsidR="00C16499" w:rsidRPr="00C27F51" w:rsidRDefault="00C16499" w:rsidP="00921BD7">
      <w:pPr>
        <w:adjustRightInd w:val="0"/>
        <w:rPr>
          <w:rFonts w:ascii="Franklin Gothic Book" w:eastAsia="Calibri" w:hAnsi="Franklin Gothic Book" w:cs="Calibri"/>
        </w:rPr>
      </w:pPr>
    </w:p>
    <w:p w14:paraId="0D712B3A" w14:textId="77777777" w:rsidR="00C16499" w:rsidRDefault="00C16499" w:rsidP="00921BD7">
      <w:pPr>
        <w:adjustRightInd w:val="0"/>
        <w:rPr>
          <w:rFonts w:ascii="Franklin Gothic Book" w:eastAsia="Calibri" w:hAnsi="Franklin Gothic Book" w:cs="Calibri,Bold"/>
        </w:rPr>
      </w:pPr>
      <w:r w:rsidRPr="00C27F51">
        <w:rPr>
          <w:rFonts w:ascii="Franklin Gothic Book" w:eastAsia="Calibri" w:hAnsi="Franklin Gothic Book" w:cs="Calibri,Bold"/>
          <w:b/>
          <w:bCs/>
        </w:rPr>
        <w:t xml:space="preserve">WHEREAS </w:t>
      </w:r>
      <w:r w:rsidRPr="00890395">
        <w:rPr>
          <w:rFonts w:ascii="Franklin Gothic Book" w:eastAsia="Calibri" w:hAnsi="Franklin Gothic Book" w:cs="Calibri,Bold"/>
        </w:rPr>
        <w:t xml:space="preserve">population growth creates demand for additional municipal capital infrastructure, including but not limited to </w:t>
      </w:r>
      <w:r>
        <w:rPr>
          <w:rFonts w:ascii="Franklin Gothic Book" w:eastAsia="Calibri" w:hAnsi="Franklin Gothic Book" w:cs="Calibri,Bold"/>
        </w:rPr>
        <w:t xml:space="preserve">outdoor </w:t>
      </w:r>
      <w:r w:rsidRPr="00890395">
        <w:rPr>
          <w:rFonts w:ascii="Franklin Gothic Book" w:eastAsia="Calibri" w:hAnsi="Franklin Gothic Book" w:cs="Calibri,Bold"/>
        </w:rPr>
        <w:t>recreation amenities</w:t>
      </w:r>
      <w:r>
        <w:rPr>
          <w:rFonts w:ascii="Franklin Gothic Book" w:eastAsia="Calibri" w:hAnsi="Franklin Gothic Book" w:cs="Calibri,Bold"/>
        </w:rPr>
        <w:t xml:space="preserve">, </w:t>
      </w:r>
      <w:r w:rsidRPr="00890395">
        <w:rPr>
          <w:rFonts w:ascii="Franklin Gothic Book" w:eastAsia="Calibri" w:hAnsi="Franklin Gothic Book" w:cs="Calibri,Bold"/>
        </w:rPr>
        <w:t>municipal operations facilities</w:t>
      </w:r>
      <w:r>
        <w:rPr>
          <w:rFonts w:ascii="Franklin Gothic Book" w:eastAsia="Calibri" w:hAnsi="Franklin Gothic Book" w:cs="Calibri,Bold"/>
        </w:rPr>
        <w:t>, and transit infrastructure</w:t>
      </w:r>
      <w:r w:rsidRPr="00890395">
        <w:rPr>
          <w:rFonts w:ascii="Franklin Gothic Book" w:eastAsia="Calibri" w:hAnsi="Franklin Gothic Book" w:cs="Calibri,Bold"/>
        </w:rPr>
        <w:t xml:space="preserve"> required to deliver services to expanding communities</w:t>
      </w:r>
      <w:r w:rsidRPr="00C27F51">
        <w:rPr>
          <w:rFonts w:ascii="Franklin Gothic Book" w:eastAsia="Calibri" w:hAnsi="Franklin Gothic Book" w:cs="Calibri,Bold"/>
        </w:rPr>
        <w:t xml:space="preserve">; </w:t>
      </w:r>
    </w:p>
    <w:p w14:paraId="4993F635" w14:textId="77777777" w:rsidR="00C16499" w:rsidRDefault="00C16499" w:rsidP="00921BD7">
      <w:pPr>
        <w:adjustRightInd w:val="0"/>
        <w:rPr>
          <w:rFonts w:ascii="Franklin Gothic Book" w:eastAsia="Calibri" w:hAnsi="Franklin Gothic Book" w:cs="Calibri,Bold"/>
        </w:rPr>
      </w:pPr>
    </w:p>
    <w:p w14:paraId="4C593A8D" w14:textId="77777777" w:rsidR="00C16499" w:rsidRPr="00C27F51" w:rsidRDefault="00C16499" w:rsidP="00921BD7">
      <w:pPr>
        <w:adjustRightInd w:val="0"/>
        <w:rPr>
          <w:rFonts w:ascii="Franklin Gothic Book" w:eastAsia="Calibri" w:hAnsi="Franklin Gothic Book" w:cs="Calibri"/>
        </w:rPr>
      </w:pPr>
      <w:r w:rsidRPr="00890395">
        <w:rPr>
          <w:rFonts w:ascii="Franklin Gothic Book" w:eastAsia="Calibri" w:hAnsi="Franklin Gothic Book" w:cs="Calibri,Bold"/>
          <w:b/>
          <w:bCs/>
        </w:rPr>
        <w:t>WHEREAS</w:t>
      </w:r>
      <w:r w:rsidRPr="00890395">
        <w:rPr>
          <w:rFonts w:ascii="Franklin Gothic Book" w:eastAsia="Calibri" w:hAnsi="Franklin Gothic Book" w:cs="Calibri,Bold"/>
        </w:rPr>
        <w:t xml:space="preserve"> when growth-related infrastructure costs cannot be recovered through off-site levies, municipalities must rely on general taxation or other funding sources, resulting in existing taxpayers subsidizing infrastructure required for new development</w:t>
      </w:r>
      <w:r>
        <w:rPr>
          <w:rFonts w:ascii="Franklin Gothic Book" w:eastAsia="Calibri" w:hAnsi="Franklin Gothic Book" w:cs="Calibri,Bold"/>
        </w:rPr>
        <w:t xml:space="preserve">; </w:t>
      </w:r>
      <w:r w:rsidRPr="00C27F51">
        <w:rPr>
          <w:rFonts w:ascii="Franklin Gothic Book" w:eastAsia="Calibri" w:hAnsi="Franklin Gothic Book" w:cs="Calibri,Bold"/>
        </w:rPr>
        <w:t>an</w:t>
      </w:r>
      <w:r w:rsidRPr="00C27F51">
        <w:rPr>
          <w:rFonts w:ascii="Franklin Gothic Book" w:eastAsia="Calibri" w:hAnsi="Franklin Gothic Book" w:cs="Calibri"/>
        </w:rPr>
        <w:t xml:space="preserve">d </w:t>
      </w:r>
    </w:p>
    <w:p w14:paraId="16281143" w14:textId="77777777" w:rsidR="00C16499" w:rsidRPr="00C27F51" w:rsidRDefault="00C16499" w:rsidP="00921BD7">
      <w:pPr>
        <w:adjustRightInd w:val="0"/>
        <w:rPr>
          <w:rFonts w:ascii="Franklin Gothic Book" w:eastAsia="Calibri" w:hAnsi="Franklin Gothic Book" w:cs="Calibri,Bold"/>
          <w:b/>
          <w:bCs/>
        </w:rPr>
      </w:pPr>
    </w:p>
    <w:p w14:paraId="1A2AE93F" w14:textId="77777777" w:rsidR="00C16499" w:rsidRPr="00C27F51" w:rsidRDefault="00C16499" w:rsidP="00921BD7">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890395">
        <w:rPr>
          <w:rFonts w:ascii="Franklin Gothic Book" w:eastAsia="Calibri" w:hAnsi="Franklin Gothic Book" w:cs="Calibri,Bold"/>
        </w:rPr>
        <w:t xml:space="preserve">municipalities require flexible and modern legislative tools to ensure that growth-related infrastructure costs are shared fairly, transparently, and in a manner that supports </w:t>
      </w:r>
      <w:r w:rsidRPr="00BC4C51">
        <w:rPr>
          <w:rFonts w:ascii="Franklin Gothic Book" w:eastAsia="Calibri" w:hAnsi="Franklin Gothic Book" w:cs="Calibri,Bold"/>
        </w:rPr>
        <w:t>desired</w:t>
      </w:r>
      <w:r w:rsidRPr="00890395">
        <w:rPr>
          <w:rFonts w:ascii="Franklin Gothic Book" w:eastAsia="Calibri" w:hAnsi="Franklin Gothic Book" w:cs="Calibri,Bold"/>
        </w:rPr>
        <w:t xml:space="preserve"> and livable communities</w:t>
      </w:r>
      <w:r w:rsidRPr="00C27F51">
        <w:rPr>
          <w:rFonts w:ascii="Franklin Gothic Book" w:eastAsia="Calibri" w:hAnsi="Franklin Gothic Book" w:cs="Calibri"/>
        </w:rPr>
        <w:t>.</w:t>
      </w:r>
    </w:p>
    <w:p w14:paraId="7B42C84F" w14:textId="77777777" w:rsidR="00C16499" w:rsidRPr="00075C04" w:rsidRDefault="00C16499" w:rsidP="00921BD7">
      <w:pPr>
        <w:adjustRightInd w:val="0"/>
        <w:rPr>
          <w:rFonts w:ascii="Franklin Gothic Book" w:eastAsia="Calibri" w:hAnsi="Franklin Gothic Book" w:cs="Calibri"/>
        </w:rPr>
      </w:pPr>
    </w:p>
    <w:p w14:paraId="4C0B8844" w14:textId="77777777" w:rsidR="00C16499" w:rsidRPr="00075C04" w:rsidRDefault="00C16499" w:rsidP="00921BD7">
      <w:pPr>
        <w:adjustRightInd w:val="0"/>
        <w:rPr>
          <w:rFonts w:eastAsia="Myriad Pro" w:cs="Myriad Pro"/>
        </w:rPr>
      </w:pPr>
      <w:r w:rsidRPr="00075C04">
        <w:rPr>
          <w:rFonts w:eastAsia="Myriad Pro" w:cs="Myriad Pro"/>
          <w:b/>
          <w:bCs/>
        </w:rPr>
        <w:t xml:space="preserve">IT IS THEREFORE RESOLVED THAT </w:t>
      </w:r>
      <w:r w:rsidRPr="00890395">
        <w:rPr>
          <w:rFonts w:eastAsia="Myriad Pro" w:cs="Myriad Pro"/>
        </w:rPr>
        <w:t xml:space="preserve">Alberta Municipalities advocate to the Government of Alberta to amend the </w:t>
      </w:r>
      <w:r w:rsidRPr="00A81765">
        <w:rPr>
          <w:rFonts w:eastAsia="Myriad Pro" w:cs="Myriad Pro"/>
          <w:i/>
          <w:iCs/>
        </w:rPr>
        <w:t>Municipal Government Act</w:t>
      </w:r>
      <w:r w:rsidRPr="00890395">
        <w:rPr>
          <w:rFonts w:eastAsia="Myriad Pro" w:cs="Myriad Pro"/>
        </w:rPr>
        <w:t xml:space="preserve"> to broaden the scope of infrastructure eligible for off-site levies to better reflect the full range of growth-related infrastructure required to support new development, where municipalities can demonstrate a clear connection between growth and the infrastructure required, in a manner that maintains transparency, predictability, and fairness for municipalities, developers, and residents.</w:t>
      </w:r>
    </w:p>
    <w:p w14:paraId="7177856C" w14:textId="77777777" w:rsidR="00C16499" w:rsidRPr="00075C04" w:rsidRDefault="00C16499">
      <w:pPr>
        <w:adjustRightInd w:val="0"/>
        <w:jc w:val="both"/>
        <w:rPr>
          <w:rFonts w:eastAsia="Myriad Pro" w:cs="Myriad Pro"/>
          <w:b/>
          <w:bCs/>
        </w:rPr>
      </w:pPr>
    </w:p>
    <w:p w14:paraId="11466F95" w14:textId="77777777" w:rsidR="00C16499" w:rsidRPr="001A046D" w:rsidRDefault="00C16499">
      <w:pPr>
        <w:adjustRightInd w:val="0"/>
        <w:jc w:val="both"/>
        <w:rPr>
          <w:rFonts w:eastAsia="Myriad Pro" w:cs="Myriad Pro"/>
          <w:b/>
          <w:bCs/>
        </w:rPr>
      </w:pPr>
      <w:r w:rsidRPr="001A046D">
        <w:rPr>
          <w:rFonts w:eastAsia="Myriad Pro" w:cs="Myriad Pro"/>
          <w:b/>
          <w:bCs/>
        </w:rPr>
        <w:t>BACKGROUND:</w:t>
      </w:r>
    </w:p>
    <w:p w14:paraId="5633579B" w14:textId="77777777" w:rsidR="00C16499" w:rsidRPr="00A81765" w:rsidRDefault="00C16499" w:rsidP="00921BD7">
      <w:pPr>
        <w:rPr>
          <w:rFonts w:eastAsia="Myriad Pro" w:cs="Myriad Pro"/>
        </w:rPr>
      </w:pPr>
      <w:r w:rsidRPr="560F3C2D">
        <w:rPr>
          <w:rFonts w:eastAsia="Myriad Pro" w:cs="Myriad Pro"/>
        </w:rPr>
        <w:t xml:space="preserve">Municipalities across Alberta are experiencing sustained growth and increasing demand for infrastructure to support new communities. Off-site levies have, and continue to be, a key tool that allow municipalities to recover a portion of growth-related capital costs. However, under the current framework in the </w:t>
      </w:r>
      <w:r w:rsidRPr="560F3C2D">
        <w:rPr>
          <w:rFonts w:eastAsia="Myriad Pro" w:cs="Myriad Pro"/>
          <w:i/>
          <w:iCs/>
        </w:rPr>
        <w:t>Municipal Government Act</w:t>
      </w:r>
      <w:r w:rsidRPr="560F3C2D">
        <w:rPr>
          <w:rFonts w:eastAsia="Myriad Pro" w:cs="Myriad Pro"/>
        </w:rPr>
        <w:t xml:space="preserve">, the scope of infrastructure eligible for recovery remains too restrictive. </w:t>
      </w:r>
    </w:p>
    <w:p w14:paraId="0AB4C328" w14:textId="77777777" w:rsidR="00C16499" w:rsidRPr="00A81765" w:rsidRDefault="00C16499" w:rsidP="00921BD7">
      <w:pPr>
        <w:rPr>
          <w:rFonts w:eastAsia="Myriad Pro" w:cs="Myriad Pro"/>
        </w:rPr>
      </w:pPr>
    </w:p>
    <w:p w14:paraId="53AF93F2" w14:textId="77777777" w:rsidR="00C16499" w:rsidRPr="00A81765" w:rsidRDefault="00C16499" w:rsidP="00921BD7">
      <w:pPr>
        <w:rPr>
          <w:rFonts w:eastAsia="Myriad Pro" w:cs="Myriad Pro"/>
        </w:rPr>
      </w:pPr>
      <w:r w:rsidRPr="00A81765">
        <w:rPr>
          <w:rFonts w:eastAsia="Myriad Pro" w:cs="Myriad Pro"/>
        </w:rPr>
        <w:t xml:space="preserve">While the </w:t>
      </w:r>
      <w:r w:rsidRPr="00A81765">
        <w:rPr>
          <w:rFonts w:eastAsia="Myriad Pro" w:cs="Myriad Pro"/>
          <w:i/>
          <w:iCs/>
        </w:rPr>
        <w:t>Municipal Government Act</w:t>
      </w:r>
      <w:r w:rsidRPr="00A81765">
        <w:rPr>
          <w:rFonts w:eastAsia="Myriad Pro" w:cs="Myriad Pro"/>
        </w:rPr>
        <w:t xml:space="preserve"> enables recovery of core infrastructure such as water, wastewater, stormwater, </w:t>
      </w:r>
      <w:r>
        <w:rPr>
          <w:rFonts w:eastAsia="Myriad Pro" w:cs="Myriad Pro"/>
        </w:rPr>
        <w:t xml:space="preserve">roads, transportation infrastructure, community recreation facilities, fire halls, police stations, and libraries, </w:t>
      </w:r>
      <w:r w:rsidRPr="00A81765">
        <w:rPr>
          <w:rFonts w:eastAsia="Myriad Pro" w:cs="Myriad Pro"/>
        </w:rPr>
        <w:t>it does not fully capture the range of infrastructure required to support growth.</w:t>
      </w:r>
    </w:p>
    <w:p w14:paraId="11CB9085" w14:textId="77777777" w:rsidR="00C16499" w:rsidRPr="00A81765" w:rsidRDefault="00C16499">
      <w:pPr>
        <w:rPr>
          <w:rFonts w:eastAsia="Myriad Pro" w:cs="Myriad Pro"/>
        </w:rPr>
      </w:pPr>
    </w:p>
    <w:p w14:paraId="4973FD7B" w14:textId="77777777" w:rsidR="00C16499" w:rsidRDefault="00C16499" w:rsidP="00921BD7">
      <w:pPr>
        <w:rPr>
          <w:rFonts w:eastAsia="Myriad Pro" w:cs="Myriad Pro"/>
        </w:rPr>
      </w:pPr>
      <w:r w:rsidRPr="00A81765">
        <w:rPr>
          <w:rFonts w:eastAsia="Myriad Pro" w:cs="Myriad Pro"/>
        </w:rPr>
        <w:t>As communities expand, municipalities must invest in additional infrastructure to deliver services and support complete communities. This includes:</w:t>
      </w:r>
    </w:p>
    <w:p w14:paraId="01D0363F" w14:textId="6C956A78" w:rsidR="00C16499" w:rsidRPr="00FB38E7" w:rsidRDefault="00C16499" w:rsidP="00921BD7">
      <w:pPr>
        <w:pStyle w:val="ListParagraph"/>
        <w:numPr>
          <w:ilvl w:val="0"/>
          <w:numId w:val="33"/>
        </w:numPr>
        <w:spacing w:before="120"/>
        <w:ind w:left="714" w:hanging="357"/>
        <w:contextualSpacing w:val="0"/>
        <w:rPr>
          <w:rFonts w:eastAsia="Myriad Pro" w:cs="Myriad Pro"/>
        </w:rPr>
      </w:pPr>
      <w:r w:rsidRPr="00FB38E7">
        <w:rPr>
          <w:rFonts w:eastAsia="Myriad Pro" w:cs="Myriad Pro"/>
        </w:rPr>
        <w:t>outdoor recreation infrastructure (e.g. sports fields, courts, and community-use amenities);</w:t>
      </w:r>
    </w:p>
    <w:p w14:paraId="2BBDCB35" w14:textId="60F8B962" w:rsidR="00C16499" w:rsidRPr="00FB38E7" w:rsidRDefault="00C16499" w:rsidP="00921BD7">
      <w:pPr>
        <w:pStyle w:val="ListParagraph"/>
        <w:numPr>
          <w:ilvl w:val="0"/>
          <w:numId w:val="33"/>
        </w:numPr>
        <w:ind w:left="714" w:hanging="357"/>
        <w:contextualSpacing w:val="0"/>
        <w:rPr>
          <w:rFonts w:eastAsia="Myriad Pro" w:cs="Myriad Pro"/>
        </w:rPr>
      </w:pPr>
      <w:r w:rsidRPr="00FB38E7">
        <w:rPr>
          <w:rFonts w:eastAsia="Myriad Pro" w:cs="Myriad Pro"/>
        </w:rPr>
        <w:t>transit infrastructure (e.g. fleet storage, transit hubs, and supporting facilities);</w:t>
      </w:r>
    </w:p>
    <w:p w14:paraId="2B296C33" w14:textId="3E53EAC6" w:rsidR="00C16499" w:rsidRPr="00FB38E7" w:rsidRDefault="00C16499" w:rsidP="00921BD7">
      <w:pPr>
        <w:pStyle w:val="ListParagraph"/>
        <w:numPr>
          <w:ilvl w:val="0"/>
          <w:numId w:val="33"/>
        </w:numPr>
        <w:ind w:left="714" w:hanging="357"/>
        <w:contextualSpacing w:val="0"/>
        <w:rPr>
          <w:rFonts w:eastAsia="Myriad Pro" w:cs="Myriad Pro"/>
        </w:rPr>
      </w:pPr>
      <w:r w:rsidRPr="00FB38E7">
        <w:rPr>
          <w:rFonts w:eastAsia="Myriad Pro" w:cs="Myriad Pro"/>
        </w:rPr>
        <w:t>municipal operations facilities (e.g. public works yards and fleet maintenance facilities); and</w:t>
      </w:r>
    </w:p>
    <w:p w14:paraId="6F28B6FE" w14:textId="77777777" w:rsidR="00C16499" w:rsidRPr="00FB38E7" w:rsidRDefault="00C16499" w:rsidP="00921BD7">
      <w:pPr>
        <w:pStyle w:val="ListParagraph"/>
        <w:numPr>
          <w:ilvl w:val="0"/>
          <w:numId w:val="33"/>
        </w:numPr>
        <w:ind w:left="714" w:hanging="357"/>
        <w:contextualSpacing w:val="0"/>
        <w:rPr>
          <w:rFonts w:eastAsia="Myriad Pro" w:cs="Myriad Pro"/>
        </w:rPr>
      </w:pPr>
      <w:r w:rsidRPr="00FB38E7">
        <w:rPr>
          <w:rFonts w:eastAsia="Myriad Pro" w:cs="Myriad Pro"/>
        </w:rPr>
        <w:t>other capital infrastructure required to deliver municipal services to growing communities.</w:t>
      </w:r>
    </w:p>
    <w:p w14:paraId="08011FA5" w14:textId="77777777" w:rsidR="00C16499" w:rsidRPr="00FB38E7" w:rsidRDefault="00C16499" w:rsidP="00921BD7">
      <w:pPr>
        <w:rPr>
          <w:rFonts w:eastAsia="Myriad Pro" w:cs="Myriad Pro"/>
        </w:rPr>
      </w:pPr>
    </w:p>
    <w:p w14:paraId="2E27A9AD" w14:textId="77777777" w:rsidR="00C16499" w:rsidRPr="00FB38E7" w:rsidRDefault="00C16499" w:rsidP="00921BD7">
      <w:pPr>
        <w:rPr>
          <w:rFonts w:eastAsia="Myriad Pro" w:cs="Myriad Pro"/>
        </w:rPr>
      </w:pPr>
      <w:r w:rsidRPr="00FB38E7">
        <w:rPr>
          <w:rFonts w:eastAsia="Myriad Pro" w:cs="Myriad Pro"/>
        </w:rPr>
        <w:t>These investments are often directly driven by growth. Where growth-related infrastructure falls outside current off-site levy eligibility, municipalities must fund these investments through general taxation, reserves, or other sources. As a result, existing taxpayers often bear a disproportionate share of the costs required to support new development, effectively subsidizing growth. This misalignment can create financial pressure for municipalities and undermine the principle that growth should contribute to the infrastructure it necessitates. Expanding eligibility would help correct this imbalance by better aligning costs with the drivers of growth.</w:t>
      </w:r>
    </w:p>
    <w:p w14:paraId="42A5162F" w14:textId="77777777" w:rsidR="00C16499" w:rsidRPr="00FB38E7" w:rsidRDefault="00C16499" w:rsidP="00921BD7">
      <w:pPr>
        <w:rPr>
          <w:rFonts w:eastAsia="Myriad Pro" w:cs="Myriad Pro"/>
        </w:rPr>
      </w:pPr>
    </w:p>
    <w:p w14:paraId="5250D5BA" w14:textId="77777777" w:rsidR="00C16499" w:rsidRPr="00FB38E7" w:rsidRDefault="00C16499" w:rsidP="00921BD7">
      <w:pPr>
        <w:rPr>
          <w:rFonts w:eastAsia="Myriad Pro" w:cs="Myriad Pro"/>
        </w:rPr>
      </w:pPr>
      <w:r w:rsidRPr="00FB38E7">
        <w:rPr>
          <w:rFonts w:eastAsia="Myriad Pro" w:cs="Myriad Pro"/>
        </w:rPr>
        <w:t>This challenge affects municipalities across Alberta, particularly those experiencing sustained or rapid growth. Municipalities experiencing growth face increasing pressure to align infrastructure funding with development while maintaining financial sustainability.</w:t>
      </w:r>
      <w:r w:rsidRPr="00FB38E7">
        <w:t xml:space="preserve"> </w:t>
      </w:r>
    </w:p>
    <w:p w14:paraId="02241372" w14:textId="77777777" w:rsidR="00C16499" w:rsidRPr="00FB38E7" w:rsidRDefault="00C16499" w:rsidP="00921BD7">
      <w:pPr>
        <w:rPr>
          <w:rFonts w:eastAsia="Myriad Pro" w:cs="Myriad Pro"/>
        </w:rPr>
      </w:pPr>
    </w:p>
    <w:p w14:paraId="3D0AABD8" w14:textId="77777777" w:rsidR="00C16499" w:rsidRPr="00FB38E7" w:rsidRDefault="00C16499" w:rsidP="00921BD7">
      <w:pPr>
        <w:rPr>
          <w:rFonts w:eastAsia="Myriad Pro" w:cs="Myriad Pro"/>
        </w:rPr>
      </w:pPr>
      <w:r w:rsidRPr="00FB38E7">
        <w:rPr>
          <w:rFonts w:eastAsia="Myriad Pro" w:cs="Myriad Pro"/>
        </w:rPr>
        <w:t xml:space="preserve">ABmunis previously raised this issue through </w:t>
      </w:r>
      <w:hyperlink r:id="rId60" w:history="1">
        <w:r w:rsidRPr="00FB38E7">
          <w:rPr>
            <w:rStyle w:val="Hyperlink"/>
            <w:rFonts w:eastAsia="Myriad Pro" w:cs="Myriad Pro"/>
          </w:rPr>
          <w:t>a resolution</w:t>
        </w:r>
      </w:hyperlink>
      <w:r w:rsidRPr="00FB38E7">
        <w:rPr>
          <w:rFonts w:eastAsia="Myriad Pro" w:cs="Myriad Pro"/>
        </w:rPr>
        <w:t xml:space="preserve"> calling on the Government of Alberta to expand the scope of off-site levies. While subsequent amendments have broadened eligibility in certain areas, the current framework still does not fully reflect the range of infrastructure required to support growth.</w:t>
      </w:r>
    </w:p>
    <w:p w14:paraId="5D6F567C" w14:textId="77777777" w:rsidR="00C16499" w:rsidRPr="00FB38E7" w:rsidRDefault="00C16499" w:rsidP="00921BD7">
      <w:pPr>
        <w:rPr>
          <w:rFonts w:eastAsia="Myriad Pro" w:cs="Myriad Pro"/>
        </w:rPr>
      </w:pPr>
    </w:p>
    <w:p w14:paraId="1355BBCD" w14:textId="77777777" w:rsidR="00C16499" w:rsidRPr="00FB38E7" w:rsidRDefault="00C16499" w:rsidP="00921BD7">
      <w:pPr>
        <w:rPr>
          <w:rFonts w:eastAsia="Myriad Pro" w:cs="Myriad Pro"/>
        </w:rPr>
      </w:pPr>
      <w:r w:rsidRPr="00FB38E7">
        <w:rPr>
          <w:rFonts w:eastAsia="Myriad Pro" w:cs="Myriad Pro"/>
        </w:rPr>
        <w:t>Broadening the scope of off-site levy eligibility would provide municipalities with a more complete tool to align infrastructure funding with growth. It supports a “growth pays for growth” approach and improves transparency in how costs are allocated.</w:t>
      </w:r>
    </w:p>
    <w:p w14:paraId="5B125866" w14:textId="77777777" w:rsidR="00C16499" w:rsidRPr="00FB38E7" w:rsidRDefault="00C16499" w:rsidP="00921BD7">
      <w:pPr>
        <w:rPr>
          <w:rFonts w:eastAsia="Myriad Pro" w:cs="Myriad Pro"/>
        </w:rPr>
      </w:pPr>
    </w:p>
    <w:p w14:paraId="69D63258" w14:textId="77777777" w:rsidR="00C16499" w:rsidRPr="00FB38E7" w:rsidRDefault="00C16499" w:rsidP="00921BD7">
      <w:pPr>
        <w:rPr>
          <w:rFonts w:eastAsia="Myriad Pro" w:cs="Myriad Pro"/>
        </w:rPr>
      </w:pPr>
      <w:r w:rsidRPr="00FB38E7">
        <w:rPr>
          <w:rFonts w:eastAsia="Myriad Pro" w:cs="Myriad Pro"/>
        </w:rPr>
        <w:t>Municipalities would continue to demonstrate a clear connection between development and the infrastructure being funded, ensuring levies remain appropriate and justifiable, while expanded eligibility would provide greater flexibility within a framework that maintains accountability.</w:t>
      </w:r>
    </w:p>
    <w:p w14:paraId="59564C62" w14:textId="77777777" w:rsidR="00C16499" w:rsidRPr="00FB38E7" w:rsidRDefault="00C16499" w:rsidP="00921BD7">
      <w:pPr>
        <w:rPr>
          <w:rFonts w:eastAsia="Myriad Pro" w:cs="Myriad Pro"/>
        </w:rPr>
      </w:pPr>
    </w:p>
    <w:p w14:paraId="5EBD3373" w14:textId="77777777" w:rsidR="00C16499" w:rsidRPr="00FB38E7" w:rsidRDefault="00C16499" w:rsidP="00921BD7">
      <w:r w:rsidRPr="00FB38E7">
        <w:rPr>
          <w:rFonts w:eastAsia="Myriad Pro" w:cs="Myriad Pro"/>
        </w:rPr>
        <w:t>This approach aligns with provincial objectives to support housing and community growth. Providing municipalities with effective infrastructure funding tools supports timely development, reduces long-term financial pressures, and helps build desirable, livable communities across Alberta.</w:t>
      </w:r>
    </w:p>
    <w:p w14:paraId="1B6BB98B" w14:textId="77777777" w:rsidR="00C16499" w:rsidRDefault="00C16499"/>
    <w:p w14:paraId="0EB9B927" w14:textId="77777777" w:rsidR="00C16499" w:rsidRPr="005850B6" w:rsidRDefault="00C16499">
      <w:pPr>
        <w:rPr>
          <w:b/>
          <w:bCs/>
        </w:rPr>
      </w:pPr>
      <w:r w:rsidRPr="2D4C74E9">
        <w:rPr>
          <w:b/>
          <w:bCs/>
        </w:rPr>
        <w:t>ALBERTA MUNICIPALITIES COMMENTS:</w:t>
      </w:r>
    </w:p>
    <w:p w14:paraId="0600D4BA" w14:textId="74BCC175" w:rsidR="00C16499" w:rsidRDefault="00C16499">
      <w:pPr>
        <w:rPr>
          <w:rFonts w:ascii="Franklin Gothic Book" w:eastAsia="Franklin Gothic Book" w:hAnsi="Franklin Gothic Book" w:cs="Franklin Gothic Book"/>
        </w:rPr>
      </w:pPr>
      <w:r w:rsidRPr="5835EB94">
        <w:rPr>
          <w:rFonts w:ascii="Franklin Gothic Book" w:eastAsia="Franklin Gothic Book" w:hAnsi="Franklin Gothic Book" w:cs="Franklin Gothic Book"/>
        </w:rPr>
        <w:t xml:space="preserve">As noted in the background section, ABmunis has long advocated for an expanded scope of off-site levies to enable municipalities to recover growth-related infrastructure costs. Over the past 18 months, ABmunis has actively engaged with the Government of Canada to ensure the integrity of the off-site levy framework is respected in federal funding programs and has secured support from the Government of Alberta in advancing this position. ABmunis has also advocated against the introduction of regulatory restrictions on off-site levy provisions within the </w:t>
      </w:r>
      <w:r w:rsidRPr="5835EB94">
        <w:rPr>
          <w:rFonts w:ascii="Franklin Gothic Book" w:eastAsia="Franklin Gothic Book" w:hAnsi="Franklin Gothic Book" w:cs="Franklin Gothic Book"/>
          <w:i/>
          <w:iCs/>
        </w:rPr>
        <w:t>Municipal Government Act</w:t>
      </w:r>
      <w:r w:rsidRPr="5835EB94">
        <w:rPr>
          <w:rFonts w:ascii="Franklin Gothic Book" w:eastAsia="Franklin Gothic Book" w:hAnsi="Franklin Gothic Book" w:cs="Franklin Gothic Book"/>
        </w:rPr>
        <w:t xml:space="preserve"> (MGA). While limited restrictions were introduced through Bill 28, they did not go as far as initially proposed. In addition, ABmunis is currently developing a tool and guide to support municipalities in the effective use of off-site levies. Overall, this resolution aligns with ABmunis</w:t>
      </w:r>
      <w:r w:rsidR="006D2E8E">
        <w:rPr>
          <w:rFonts w:ascii="Franklin Gothic Book" w:eastAsia="Franklin Gothic Book" w:hAnsi="Franklin Gothic Book" w:cs="Franklin Gothic Book"/>
        </w:rPr>
        <w:t>’</w:t>
      </w:r>
      <w:r w:rsidRPr="5835EB94">
        <w:rPr>
          <w:rFonts w:ascii="Franklin Gothic Book" w:eastAsia="Franklin Gothic Book" w:hAnsi="Franklin Gothic Book" w:cs="Franklin Gothic Book"/>
        </w:rPr>
        <w:t xml:space="preserve"> ongoing advocacy efforts to strengthen the off-site levy model and supports our broader commitment to protecting and enhancing municipal autonomy.</w:t>
      </w:r>
    </w:p>
    <w:p w14:paraId="68EDA8F4" w14:textId="77777777" w:rsidR="00C16499" w:rsidRDefault="00C16499"/>
    <w:p w14:paraId="00777A20" w14:textId="77777777" w:rsidR="00C16499" w:rsidRDefault="00C16499">
      <w:pPr>
        <w:rPr>
          <w:rFonts w:ascii="Franklin Gothic Book" w:eastAsia="Franklin Gothic Book" w:hAnsi="Franklin Gothic Book" w:cs="Franklin Gothic Book"/>
        </w:rPr>
      </w:pPr>
      <w:r w:rsidRPr="13FBE155">
        <w:rPr>
          <w:rFonts w:ascii="Franklin Gothic Book" w:eastAsia="Franklin Gothic Book" w:hAnsi="Franklin Gothic Book" w:cs="Franklin Gothic Book"/>
        </w:rPr>
        <w:t>If this resolution is passed, it will be forwarded to the Government of Alberta for response. Further advocacy would be recommended to the ABmunis’ Board by the relevant policy committee(s) within the context of related priorities and positions.</w:t>
      </w:r>
    </w:p>
    <w:p w14:paraId="0294DD2B" w14:textId="77777777" w:rsidR="00C16499" w:rsidRDefault="00C16499">
      <w:pPr>
        <w:rPr>
          <w:rFonts w:ascii="Franklin Gothic Book" w:eastAsia="Franklin Gothic Book" w:hAnsi="Franklin Gothic Book" w:cs="Franklin Gothic Book"/>
        </w:rPr>
      </w:pPr>
    </w:p>
    <w:p w14:paraId="23F56F4D" w14:textId="77777777" w:rsidR="00C16499" w:rsidRPr="00643914" w:rsidRDefault="00C16499">
      <w:pPr>
        <w:rPr>
          <w:rFonts w:ascii="Franklin Gothic Book" w:hAnsi="Franklin Gothic Book"/>
          <w:b/>
          <w:bCs/>
        </w:rPr>
      </w:pPr>
      <w:r w:rsidRPr="00643914">
        <w:rPr>
          <w:rFonts w:ascii="Franklin Gothic Book" w:hAnsi="Franklin Gothic Book"/>
          <w:b/>
          <w:bCs/>
        </w:rPr>
        <w:t xml:space="preserve">RESOLUTION CONTACT: </w:t>
      </w:r>
    </w:p>
    <w:p w14:paraId="19BB9030" w14:textId="77777777" w:rsidR="00C16499" w:rsidRPr="00643914" w:rsidRDefault="00C1649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4B9736E6" w14:textId="77777777" w:rsidR="00C16499" w:rsidRPr="00643914" w:rsidRDefault="00C16499">
      <w:pPr>
        <w:rPr>
          <w:rFonts w:ascii="Franklin Gothic Book" w:eastAsia="Myriad Pro" w:hAnsi="Franklin Gothic Book" w:cs="Myriad Pro"/>
        </w:rPr>
      </w:pPr>
    </w:p>
    <w:p w14:paraId="0321F342" w14:textId="77777777" w:rsidR="00C16499" w:rsidRDefault="00C16499">
      <w:pPr>
        <w:ind w:left="360"/>
        <w:rPr>
          <w:rFonts w:ascii="Franklin Gothic Book" w:eastAsia="Myriad Pro" w:hAnsi="Franklin Gothic Book" w:cs="Myriad Pro"/>
        </w:rPr>
      </w:pPr>
      <w:r w:rsidRPr="007935B9">
        <w:rPr>
          <w:rFonts w:ascii="Franklin Gothic Book" w:eastAsia="Myriad Pro" w:hAnsi="Franklin Gothic Book" w:cs="Myriad Pro"/>
        </w:rPr>
        <w:t>Christine Raves</w:t>
      </w:r>
    </w:p>
    <w:p w14:paraId="487DD0BE" w14:textId="77777777" w:rsidR="00C16499" w:rsidRDefault="00C16499">
      <w:pPr>
        <w:ind w:left="360"/>
        <w:rPr>
          <w:rFonts w:ascii="Franklin Gothic Book" w:eastAsia="Myriad Pro" w:hAnsi="Franklin Gothic Book" w:cs="Myriad Pro"/>
        </w:rPr>
      </w:pPr>
      <w:r w:rsidRPr="007935B9">
        <w:rPr>
          <w:rFonts w:ascii="Franklin Gothic Book" w:eastAsia="Myriad Pro" w:hAnsi="Franklin Gothic Book" w:cs="Myriad Pro"/>
        </w:rPr>
        <w:t>Senior Advisor, Intergovernmental Relations</w:t>
      </w:r>
    </w:p>
    <w:p w14:paraId="1DBDD17C" w14:textId="77777777" w:rsidR="00C16499" w:rsidRDefault="00C16499">
      <w:pPr>
        <w:ind w:left="360"/>
        <w:rPr>
          <w:rFonts w:ascii="Franklin Gothic Book" w:eastAsia="Myriad Pro" w:hAnsi="Franklin Gothic Book" w:cs="Myriad Pro"/>
        </w:rPr>
      </w:pPr>
      <w:r>
        <w:rPr>
          <w:rFonts w:ascii="Franklin Gothic Book" w:eastAsia="Myriad Pro" w:hAnsi="Franklin Gothic Book" w:cs="Myriad Pro"/>
        </w:rPr>
        <w:t>Town of Cochrane</w:t>
      </w:r>
    </w:p>
    <w:p w14:paraId="161A3EF7" w14:textId="77777777" w:rsidR="00C16499" w:rsidRPr="00B858D1" w:rsidRDefault="00C16499">
      <w:pPr>
        <w:ind w:left="360"/>
        <w:rPr>
          <w:rFonts w:ascii="Franklin Gothic Book" w:hAnsi="Franklin Gothic Book"/>
        </w:rPr>
      </w:pPr>
      <w:hyperlink r:id="rId61" w:history="1">
        <w:r w:rsidRPr="00631C73">
          <w:rPr>
            <w:rStyle w:val="Hyperlink"/>
            <w:rFonts w:ascii="Franklin Gothic Book" w:hAnsi="Franklin Gothic Book"/>
          </w:rPr>
          <w:t>christine.raves@cochrane.ca</w:t>
        </w:r>
      </w:hyperlink>
      <w:r>
        <w:rPr>
          <w:rFonts w:ascii="Franklin Gothic Book" w:hAnsi="Franklin Gothic Book"/>
        </w:rPr>
        <w:t xml:space="preserve"> </w:t>
      </w:r>
    </w:p>
    <w:p w14:paraId="07EE570F" w14:textId="77777777" w:rsidR="00C16499" w:rsidRDefault="00C16499"/>
    <w:p w14:paraId="064F321C" w14:textId="77777777" w:rsidR="00C16499" w:rsidRDefault="00C16499">
      <w:pPr>
        <w:rPr>
          <w:rFonts w:asciiTheme="majorHAnsi" w:hAnsiTheme="majorHAnsi"/>
          <w:b/>
          <w:bCs/>
          <w:color w:val="414142"/>
          <w:sz w:val="26"/>
          <w:szCs w:val="26"/>
        </w:rPr>
      </w:pPr>
    </w:p>
    <w:p w14:paraId="2E870C26" w14:textId="77777777" w:rsidR="00C16499" w:rsidRDefault="00C16499">
      <w:pPr>
        <w:rPr>
          <w:rFonts w:asciiTheme="majorHAnsi" w:hAnsiTheme="majorHAnsi"/>
          <w:b/>
          <w:bCs/>
          <w:color w:val="414142"/>
          <w:sz w:val="26"/>
          <w:szCs w:val="26"/>
        </w:rPr>
      </w:pPr>
    </w:p>
    <w:p w14:paraId="5DBF60C6" w14:textId="77777777" w:rsidR="00C16499" w:rsidRDefault="00C16499">
      <w:pPr>
        <w:rPr>
          <w:rFonts w:asciiTheme="majorHAnsi" w:hAnsiTheme="majorHAnsi"/>
          <w:b/>
          <w:bCs/>
          <w:color w:val="414142"/>
          <w:sz w:val="26"/>
          <w:szCs w:val="26"/>
        </w:rPr>
      </w:pPr>
    </w:p>
    <w:p w14:paraId="4E8887B8" w14:textId="77777777" w:rsidR="00C16499" w:rsidRDefault="00C16499">
      <w:pPr>
        <w:rPr>
          <w:rFonts w:asciiTheme="majorHAnsi" w:hAnsiTheme="majorHAnsi"/>
          <w:b/>
          <w:bCs/>
          <w:color w:val="414142"/>
          <w:sz w:val="26"/>
          <w:szCs w:val="26"/>
        </w:rPr>
      </w:pPr>
    </w:p>
    <w:p w14:paraId="29F16143" w14:textId="77777777" w:rsidR="00C16499" w:rsidRDefault="00C16499">
      <w:pPr>
        <w:rPr>
          <w:rFonts w:asciiTheme="majorHAnsi" w:hAnsiTheme="majorHAnsi"/>
          <w:b/>
          <w:bCs/>
          <w:color w:val="414142"/>
          <w:sz w:val="26"/>
          <w:szCs w:val="26"/>
        </w:rPr>
      </w:pPr>
    </w:p>
    <w:p w14:paraId="022D1B29" w14:textId="77777777" w:rsidR="005F1323" w:rsidRDefault="005F1323">
      <w:pPr>
        <w:rPr>
          <w:rFonts w:asciiTheme="majorHAnsi" w:hAnsiTheme="majorHAnsi"/>
          <w:b/>
          <w:bCs/>
          <w:color w:val="414142"/>
          <w:sz w:val="26"/>
          <w:szCs w:val="26"/>
        </w:rPr>
        <w:sectPr w:rsidR="005F1323" w:rsidSect="00076E1E">
          <w:footnotePr>
            <w:numRestart w:val="eachPage"/>
          </w:footnotePr>
          <w:pgSz w:w="12240" w:h="15840" w:code="1"/>
          <w:pgMar w:top="720" w:right="720" w:bottom="1080" w:left="720" w:header="709" w:footer="432" w:gutter="0"/>
          <w:cols w:space="708"/>
          <w:titlePg/>
          <w:docGrid w:linePitch="360"/>
        </w:sectPr>
      </w:pPr>
    </w:p>
    <w:p w14:paraId="2336EA56" w14:textId="2C2D0502" w:rsidR="00C16499" w:rsidRPr="006946B3" w:rsidRDefault="00C16499" w:rsidP="006C5DDD">
      <w:pPr>
        <w:pStyle w:val="Heading2"/>
        <w:rPr>
          <w:rFonts w:asciiTheme="majorHAnsi" w:hAnsiTheme="majorHAnsi"/>
          <w:i w:val="0"/>
          <w:color w:val="auto"/>
          <w:sz w:val="26"/>
        </w:rPr>
      </w:pPr>
      <w:bookmarkStart w:id="39" w:name="_Toc236125106"/>
      <w:r w:rsidRPr="006946B3">
        <w:rPr>
          <w:rFonts w:asciiTheme="majorHAnsi" w:hAnsiTheme="majorHAnsi"/>
          <w:i w:val="0"/>
          <w:color w:val="auto"/>
          <w:sz w:val="26"/>
        </w:rPr>
        <w:lastRenderedPageBreak/>
        <w:t>B8: Expanded Grant Eligibility for Water Infrastructure</w:t>
      </w:r>
      <w:bookmarkEnd w:id="39"/>
      <w:r w:rsidRPr="006946B3">
        <w:rPr>
          <w:rFonts w:asciiTheme="majorHAnsi" w:hAnsiTheme="majorHAnsi"/>
          <w:i w:val="0"/>
          <w:color w:val="auto"/>
          <w:sz w:val="26"/>
        </w:rPr>
        <w:t xml:space="preserve"> </w:t>
      </w:r>
    </w:p>
    <w:p w14:paraId="0CC8BB0A" w14:textId="77777777" w:rsidR="00C16499" w:rsidRPr="00DA7E28" w:rsidRDefault="00C16499">
      <w:pPr>
        <w:rPr>
          <w:rFonts w:eastAsia="Myriad Pro" w:cs="Myriad Pro"/>
          <w:b/>
          <w:bCs/>
          <w:color w:val="414142"/>
        </w:rPr>
      </w:pPr>
    </w:p>
    <w:p w14:paraId="0BBC214A"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Stettler</w:t>
      </w:r>
    </w:p>
    <w:p w14:paraId="4B55BF44" w14:textId="77777777" w:rsidR="00C16499" w:rsidRPr="00DA7E28" w:rsidRDefault="00C1649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 xml:space="preserve">City of Camrose </w:t>
      </w:r>
    </w:p>
    <w:p w14:paraId="33977410" w14:textId="77777777" w:rsidR="00C16499" w:rsidRPr="00D60F07" w:rsidRDefault="00000000">
      <w:pPr>
        <w:adjustRightInd w:val="0"/>
        <w:rPr>
          <w:rFonts w:eastAsia="Myriad Pro" w:cs="Myriad Pro"/>
          <w:b/>
          <w:bCs/>
        </w:rPr>
      </w:pPr>
      <w:r>
        <w:rPr>
          <w:rFonts w:eastAsia="Myriad Pro" w:cs="Myriad Pro"/>
          <w:b/>
          <w:bCs/>
        </w:rPr>
        <w:pict w14:anchorId="5B212FE2">
          <v:rect id="_x0000_i1032" style="width:468pt;height:1pt" o:hralign="center" o:hrstd="t" o:hrnoshade="t" o:hr="t" fillcolor="#404040 [2429]" stroked="f"/>
        </w:pict>
      </w:r>
    </w:p>
    <w:p w14:paraId="544C53EA" w14:textId="77777777" w:rsidR="00C16499" w:rsidRPr="00D60F07" w:rsidRDefault="00C16499">
      <w:pPr>
        <w:adjustRightInd w:val="0"/>
        <w:rPr>
          <w:rFonts w:eastAsia="Myriad Pro" w:cs="Myriad Pro"/>
          <w:b/>
          <w:bCs/>
        </w:rPr>
      </w:pPr>
    </w:p>
    <w:p w14:paraId="0F3C2A80" w14:textId="06A9091B" w:rsidR="00C16499" w:rsidRDefault="00C16499">
      <w:pPr>
        <w:rPr>
          <w:rFonts w:ascii="Franklin Gothic Book" w:hAnsi="Franklin Gothic Book"/>
        </w:rPr>
      </w:pPr>
      <w:r w:rsidRPr="00B1281A">
        <w:rPr>
          <w:rFonts w:ascii="Franklin Gothic Book" w:hAnsi="Franklin Gothic Book"/>
          <w:b/>
          <w:bCs/>
        </w:rPr>
        <w:t>WHEREAS</w:t>
      </w:r>
      <w:r w:rsidRPr="00B1281A">
        <w:rPr>
          <w:rFonts w:ascii="Franklin Gothic Book" w:hAnsi="Franklin Gothic Book"/>
        </w:rPr>
        <w:t xml:space="preserve"> the costs associated with the construction, maintenance, and upgrading of </w:t>
      </w:r>
      <w:r>
        <w:rPr>
          <w:rFonts w:ascii="Franklin Gothic Book" w:hAnsi="Franklin Gothic Book"/>
        </w:rPr>
        <w:t xml:space="preserve">municipal </w:t>
      </w:r>
      <w:r w:rsidRPr="00B1281A">
        <w:rPr>
          <w:rFonts w:ascii="Franklin Gothic Book" w:hAnsi="Franklin Gothic Book"/>
        </w:rPr>
        <w:t>water systems in Alberta ha</w:t>
      </w:r>
      <w:r>
        <w:rPr>
          <w:rFonts w:ascii="Franklin Gothic Book" w:hAnsi="Franklin Gothic Book"/>
        </w:rPr>
        <w:t>ve</w:t>
      </w:r>
      <w:r w:rsidRPr="00B1281A">
        <w:rPr>
          <w:rFonts w:ascii="Franklin Gothic Book" w:hAnsi="Franklin Gothic Book"/>
        </w:rPr>
        <w:t xml:space="preserve"> risen significantly due to inflation, material costs, and labor shortages;</w:t>
      </w:r>
      <w:r>
        <w:rPr>
          <w:rFonts w:ascii="Franklin Gothic Book" w:hAnsi="Franklin Gothic Book"/>
        </w:rPr>
        <w:br/>
      </w:r>
    </w:p>
    <w:p w14:paraId="123738F5" w14:textId="1DCF0543" w:rsidR="00C16499" w:rsidRPr="00282625" w:rsidRDefault="00C16499">
      <w:pPr>
        <w:rPr>
          <w:rFonts w:ascii="Franklin Gothic Book" w:hAnsi="Franklin Gothic Book"/>
        </w:rPr>
      </w:pPr>
      <w:r w:rsidRPr="00282625">
        <w:rPr>
          <w:rFonts w:ascii="Franklin Gothic Book" w:hAnsi="Franklin Gothic Book"/>
          <w:b/>
          <w:bCs/>
        </w:rPr>
        <w:t>WHEREAS</w:t>
      </w:r>
      <w:r w:rsidRPr="00282625">
        <w:rPr>
          <w:rFonts w:ascii="Franklin Gothic Book" w:hAnsi="Franklin Gothic Book"/>
        </w:rPr>
        <w:t xml:space="preserve"> municipalities face limited fiscal capacity</w:t>
      </w:r>
      <w:r>
        <w:rPr>
          <w:rFonts w:ascii="Franklin Gothic Book" w:hAnsi="Franklin Gothic Book"/>
        </w:rPr>
        <w:t xml:space="preserve"> </w:t>
      </w:r>
      <w:r w:rsidRPr="00282625">
        <w:rPr>
          <w:rFonts w:ascii="Franklin Gothic Book" w:hAnsi="Franklin Gothic Book"/>
        </w:rPr>
        <w:t xml:space="preserve">and a constrained property tax base, making it increasingly difficult to fund large-scale water projects without </w:t>
      </w:r>
      <w:r>
        <w:rPr>
          <w:rFonts w:ascii="Franklin Gothic Book" w:hAnsi="Franklin Gothic Book"/>
        </w:rPr>
        <w:t>provincial and federal</w:t>
      </w:r>
      <w:r w:rsidRPr="00282625">
        <w:rPr>
          <w:rFonts w:ascii="Franklin Gothic Book" w:hAnsi="Franklin Gothic Book"/>
        </w:rPr>
        <w:t xml:space="preserve"> government support;</w:t>
      </w:r>
      <w:r>
        <w:rPr>
          <w:rFonts w:ascii="Franklin Gothic Book" w:hAnsi="Franklin Gothic Book"/>
        </w:rPr>
        <w:br/>
      </w:r>
    </w:p>
    <w:p w14:paraId="6B90DB47" w14:textId="2A099483" w:rsidR="00C16499" w:rsidRDefault="00C16499">
      <w:pPr>
        <w:rPr>
          <w:rFonts w:ascii="Franklin Gothic Book" w:hAnsi="Franklin Gothic Book"/>
        </w:rPr>
      </w:pPr>
      <w:r w:rsidRPr="00282625">
        <w:rPr>
          <w:rFonts w:ascii="Franklin Gothic Book" w:hAnsi="Franklin Gothic Book"/>
          <w:b/>
          <w:bCs/>
        </w:rPr>
        <w:t>WHEREAS</w:t>
      </w:r>
      <w:r w:rsidRPr="00282625">
        <w:rPr>
          <w:rFonts w:ascii="Franklin Gothic Book" w:hAnsi="Franklin Gothic Book"/>
        </w:rPr>
        <w:t xml:space="preserve"> </w:t>
      </w:r>
      <w:r>
        <w:rPr>
          <w:rFonts w:ascii="Franklin Gothic Book" w:hAnsi="Franklin Gothic Book"/>
        </w:rPr>
        <w:t xml:space="preserve">many municipalities function </w:t>
      </w:r>
      <w:r w:rsidRPr="00282625">
        <w:rPr>
          <w:rFonts w:ascii="Franklin Gothic Book" w:hAnsi="Franklin Gothic Book"/>
        </w:rPr>
        <w:t xml:space="preserve">as regional hubs for essential services such as hospitals, schools, libraries, </w:t>
      </w:r>
      <w:r>
        <w:rPr>
          <w:rFonts w:ascii="Franklin Gothic Book" w:hAnsi="Franklin Gothic Book"/>
        </w:rPr>
        <w:t>commercial amenities</w:t>
      </w:r>
      <w:r w:rsidRPr="00282625">
        <w:rPr>
          <w:rFonts w:ascii="Franklin Gothic Book" w:hAnsi="Franklin Gothic Book"/>
        </w:rPr>
        <w:t xml:space="preserve">, and recreation, </w:t>
      </w:r>
      <w:r>
        <w:rPr>
          <w:rFonts w:ascii="Franklin Gothic Book" w:hAnsi="Franklin Gothic Book"/>
        </w:rPr>
        <w:t>resulting in increased infrastructure demand beyond what is support by their local tax base;</w:t>
      </w:r>
      <w:r>
        <w:rPr>
          <w:rFonts w:ascii="Franklin Gothic Book" w:hAnsi="Franklin Gothic Book"/>
        </w:rPr>
        <w:br/>
      </w:r>
    </w:p>
    <w:p w14:paraId="2F392F8D" w14:textId="4C932FC5" w:rsidR="00C16499" w:rsidRPr="00755282" w:rsidRDefault="00C16499">
      <w:pPr>
        <w:rPr>
          <w:rFonts w:ascii="Franklin Gothic Book" w:hAnsi="Franklin Gothic Book"/>
        </w:rPr>
      </w:pPr>
      <w:r>
        <w:rPr>
          <w:rFonts w:ascii="Franklin Gothic Book" w:hAnsi="Franklin Gothic Book"/>
          <w:b/>
          <w:bCs/>
        </w:rPr>
        <w:t>WHEREAS</w:t>
      </w:r>
      <w:r>
        <w:rPr>
          <w:rFonts w:ascii="Franklin Gothic Book" w:hAnsi="Franklin Gothic Book"/>
        </w:rPr>
        <w:t xml:space="preserve"> growth pressures, including annexation and development of previously unserved areas, are further increasing demand for municipal water infrastructure and associated financial responsibilities; </w:t>
      </w:r>
      <w:r>
        <w:rPr>
          <w:rFonts w:ascii="Franklin Gothic Book" w:hAnsi="Franklin Gothic Book"/>
        </w:rPr>
        <w:br/>
      </w:r>
    </w:p>
    <w:p w14:paraId="3FE1F855" w14:textId="459C6BA9" w:rsidR="00C16499" w:rsidRPr="003F1B1A" w:rsidRDefault="00C16499">
      <w:pPr>
        <w:rPr>
          <w:rFonts w:ascii="Franklin Gothic Book" w:hAnsi="Franklin Gothic Book"/>
        </w:rPr>
      </w:pPr>
      <w:r w:rsidRPr="003F1B1A">
        <w:rPr>
          <w:rFonts w:ascii="Franklin Gothic Book" w:hAnsi="Franklin Gothic Book"/>
          <w:b/>
          <w:bCs/>
        </w:rPr>
        <w:t>W</w:t>
      </w:r>
      <w:r>
        <w:rPr>
          <w:rFonts w:ascii="Franklin Gothic Book" w:hAnsi="Franklin Gothic Book"/>
          <w:b/>
          <w:bCs/>
        </w:rPr>
        <w:t>HEREAS</w:t>
      </w:r>
      <w:r w:rsidRPr="003F1B1A">
        <w:rPr>
          <w:rFonts w:ascii="Franklin Gothic Book" w:hAnsi="Franklin Gothic Book"/>
        </w:rPr>
        <w:t xml:space="preserve"> municipalities </w:t>
      </w:r>
      <w:r>
        <w:rPr>
          <w:rFonts w:ascii="Franklin Gothic Book" w:hAnsi="Franklin Gothic Book"/>
        </w:rPr>
        <w:t xml:space="preserve">are required to comply with evolving provincial and federal regulatory standards and are increasingly impacted by climate-related pressures, including drought, necessitating significant and ongoing investment in water supply, storage, and system resilience; </w:t>
      </w:r>
      <w:r>
        <w:rPr>
          <w:rFonts w:ascii="Franklin Gothic Book" w:hAnsi="Franklin Gothic Book"/>
        </w:rPr>
        <w:br/>
      </w:r>
    </w:p>
    <w:p w14:paraId="5B00B2FD" w14:textId="1CDB1D18" w:rsidR="00C16499" w:rsidRPr="003F1B1A" w:rsidRDefault="00C16499">
      <w:pPr>
        <w:rPr>
          <w:rFonts w:ascii="Franklin Gothic Book" w:hAnsi="Franklin Gothic Book"/>
        </w:rPr>
      </w:pPr>
      <w:r w:rsidRPr="003F1B1A">
        <w:rPr>
          <w:rFonts w:ascii="Franklin Gothic Book" w:hAnsi="Franklin Gothic Book"/>
          <w:b/>
          <w:bCs/>
        </w:rPr>
        <w:t>W</w:t>
      </w:r>
      <w:r>
        <w:rPr>
          <w:rFonts w:ascii="Franklin Gothic Book" w:hAnsi="Franklin Gothic Book"/>
          <w:b/>
          <w:bCs/>
        </w:rPr>
        <w:t>HEREAS</w:t>
      </w:r>
      <w:r w:rsidRPr="003F1B1A">
        <w:rPr>
          <w:rFonts w:ascii="Franklin Gothic Book" w:hAnsi="Franklin Gothic Book"/>
        </w:rPr>
        <w:t xml:space="preserve"> </w:t>
      </w:r>
      <w:r>
        <w:rPr>
          <w:rFonts w:ascii="Franklin Gothic Book" w:hAnsi="Franklin Gothic Book"/>
        </w:rPr>
        <w:t>current water funding programs do not consistently reflect these cumulative pressures and may limit eligibility based on project structure rather than demonstrated regional service demand and opportunities to maximize return on investment; and</w:t>
      </w:r>
      <w:r>
        <w:rPr>
          <w:rFonts w:ascii="Franklin Gothic Book" w:hAnsi="Franklin Gothic Book"/>
        </w:rPr>
        <w:br/>
      </w:r>
    </w:p>
    <w:p w14:paraId="44DF7325" w14:textId="1CF7EE5F" w:rsidR="00C16499" w:rsidRPr="003F1B1A" w:rsidRDefault="00C16499">
      <w:pPr>
        <w:rPr>
          <w:rFonts w:ascii="Franklin Gothic Book" w:hAnsi="Franklin Gothic Book"/>
        </w:rPr>
      </w:pPr>
      <w:r w:rsidRPr="003F1B1A">
        <w:rPr>
          <w:rFonts w:ascii="Franklin Gothic Book" w:hAnsi="Franklin Gothic Book"/>
          <w:b/>
          <w:bCs/>
        </w:rPr>
        <w:t>W</w:t>
      </w:r>
      <w:r>
        <w:rPr>
          <w:rFonts w:ascii="Franklin Gothic Book" w:hAnsi="Franklin Gothic Book"/>
          <w:b/>
          <w:bCs/>
        </w:rPr>
        <w:t>HEREAS</w:t>
      </w:r>
      <w:r w:rsidRPr="003F1B1A">
        <w:rPr>
          <w:rFonts w:ascii="Franklin Gothic Book" w:hAnsi="Franklin Gothic Book"/>
        </w:rPr>
        <w:t xml:space="preserve"> </w:t>
      </w:r>
      <w:r>
        <w:rPr>
          <w:rFonts w:ascii="Franklin Gothic Book" w:hAnsi="Franklin Gothic Book"/>
        </w:rPr>
        <w:t xml:space="preserve">more </w:t>
      </w:r>
      <w:r w:rsidRPr="003F1B1A">
        <w:rPr>
          <w:rFonts w:ascii="Franklin Gothic Book" w:hAnsi="Franklin Gothic Book"/>
        </w:rPr>
        <w:t xml:space="preserve">predictable and </w:t>
      </w:r>
      <w:r>
        <w:rPr>
          <w:rFonts w:ascii="Franklin Gothic Book" w:hAnsi="Franklin Gothic Book"/>
        </w:rPr>
        <w:t xml:space="preserve">inclusive </w:t>
      </w:r>
      <w:r w:rsidRPr="003F1B1A">
        <w:rPr>
          <w:rFonts w:ascii="Franklin Gothic Book" w:hAnsi="Franklin Gothic Book"/>
        </w:rPr>
        <w:t xml:space="preserve">eligibility for provincial water </w:t>
      </w:r>
      <w:r>
        <w:rPr>
          <w:rFonts w:ascii="Franklin Gothic Book" w:hAnsi="Franklin Gothic Book"/>
        </w:rPr>
        <w:t>funding</w:t>
      </w:r>
      <w:r w:rsidRPr="003F1B1A">
        <w:rPr>
          <w:rFonts w:ascii="Franklin Gothic Book" w:hAnsi="Franklin Gothic Book"/>
        </w:rPr>
        <w:t xml:space="preserve"> would </w:t>
      </w:r>
      <w:r>
        <w:rPr>
          <w:rFonts w:ascii="Franklin Gothic Book" w:hAnsi="Franklin Gothic Book"/>
        </w:rPr>
        <w:t>support proactive, long-term infrastructure planning and reduce reliance on reactive or emergency investments.</w:t>
      </w:r>
      <w:r>
        <w:rPr>
          <w:rFonts w:ascii="Franklin Gothic Book" w:hAnsi="Franklin Gothic Book"/>
        </w:rPr>
        <w:br/>
      </w:r>
    </w:p>
    <w:p w14:paraId="4B51271C" w14:textId="6E808561" w:rsidR="00C16499" w:rsidRPr="00075C04" w:rsidRDefault="00C16499">
      <w:pPr>
        <w:adjustRightInd w:val="0"/>
        <w:rPr>
          <w:rFonts w:ascii="Franklin Gothic Book" w:eastAsia="Calibri" w:hAnsi="Franklin Gothic Book" w:cs="Calibri,Bold"/>
          <w:b/>
          <w:bCs/>
        </w:rPr>
      </w:pPr>
      <w:r w:rsidRPr="00075C04">
        <w:rPr>
          <w:rFonts w:eastAsia="Myriad Pro" w:cs="Myriad Pro"/>
          <w:b/>
          <w:bCs/>
        </w:rPr>
        <w:t xml:space="preserve">IT IS THEREFORE RESOLVED THAT </w:t>
      </w:r>
      <w:r w:rsidRPr="00075C04">
        <w:rPr>
          <w:rFonts w:eastAsia="Myriad Pro" w:cs="Myriad Pro"/>
        </w:rPr>
        <w:t xml:space="preserve">Alberta Municipalities advocate for </w:t>
      </w:r>
      <w:r>
        <w:rPr>
          <w:rFonts w:eastAsia="Myriad Pro" w:cs="Myriad Pro"/>
        </w:rPr>
        <w:t>the expansion of eligibility criteria under the Water for Life funding framework, or successor water infrastructure programs, to include single municipalities that function as regional service hubs and provide services to populations that extend beyond their municipal tax base.</w:t>
      </w:r>
      <w:r>
        <w:rPr>
          <w:rFonts w:eastAsia="Myriad Pro" w:cs="Myriad Pro"/>
        </w:rPr>
        <w:br/>
      </w:r>
    </w:p>
    <w:p w14:paraId="035640C1" w14:textId="77777777" w:rsidR="00C16499" w:rsidRPr="004E5D95" w:rsidRDefault="00C16499">
      <w:pPr>
        <w:adjustRightInd w:val="0"/>
        <w:rPr>
          <w:rFonts w:eastAsia="Myriad Pro" w:cs="Myriad Pro"/>
          <w:b/>
          <w:bCs/>
        </w:rPr>
      </w:pPr>
      <w:r w:rsidRPr="004E5D95">
        <w:rPr>
          <w:rFonts w:eastAsia="Myriad Pro" w:cs="Myriad Pro"/>
          <w:b/>
          <w:bCs/>
        </w:rPr>
        <w:t>BACKGROUND:</w:t>
      </w:r>
    </w:p>
    <w:p w14:paraId="1EFEEEF4" w14:textId="281DC906" w:rsidR="00C16499" w:rsidRPr="004E5D95" w:rsidRDefault="00C16499">
      <w:pPr>
        <w:adjustRightInd w:val="0"/>
      </w:pPr>
      <w:r w:rsidRPr="004E5D95">
        <w:rPr>
          <w:rFonts w:eastAsia="Myriad Pro" w:cs="Myriad Pro"/>
        </w:rPr>
        <w:t xml:space="preserve">Municipalities across Alberta face ongoing challenges of securing sufficient funding to provide, maintain, and upgrade essential water services. Current challenges are being further impacted due to growing drought concerns, inflationary costs, </w:t>
      </w:r>
      <w:r w:rsidR="008D054D" w:rsidRPr="004E5D95">
        <w:rPr>
          <w:rFonts w:eastAsia="Myriad Pro" w:cs="Myriad Pro"/>
        </w:rPr>
        <w:t>increase</w:t>
      </w:r>
      <w:r w:rsidR="008D054D">
        <w:rPr>
          <w:rFonts w:eastAsia="Myriad Pro" w:cs="Myriad Pro"/>
        </w:rPr>
        <w:t>d</w:t>
      </w:r>
      <w:r w:rsidR="008D054D" w:rsidRPr="004E5D95">
        <w:rPr>
          <w:rFonts w:eastAsia="Myriad Pro" w:cs="Myriad Pro"/>
        </w:rPr>
        <w:t xml:space="preserve"> </w:t>
      </w:r>
      <w:r w:rsidRPr="004E5D95">
        <w:rPr>
          <w:rFonts w:eastAsia="Myriad Pro" w:cs="Myriad Pro"/>
        </w:rPr>
        <w:t>demand</w:t>
      </w:r>
      <w:r w:rsidR="008D054D">
        <w:rPr>
          <w:rFonts w:eastAsia="Myriad Pro" w:cs="Myriad Pro"/>
        </w:rPr>
        <w:t>,</w:t>
      </w:r>
      <w:r w:rsidRPr="004E5D95">
        <w:rPr>
          <w:rFonts w:eastAsia="Myriad Pro" w:cs="Myriad Pro"/>
        </w:rPr>
        <w:t xml:space="preserve"> and </w:t>
      </w:r>
      <w:hyperlink r:id="rId62" w:history="1">
        <w:r w:rsidRPr="004E5D95">
          <w:rPr>
            <w:rStyle w:val="Hyperlink"/>
            <w:rFonts w:eastAsia="Myriad Pro" w:cs="Myriad Pro"/>
          </w:rPr>
          <w:t>population</w:t>
        </w:r>
      </w:hyperlink>
      <w:r w:rsidRPr="004E5D95">
        <w:rPr>
          <w:rFonts w:eastAsia="Myriad Pro" w:cs="Myriad Pro"/>
        </w:rPr>
        <w:t xml:space="preserve">. </w:t>
      </w:r>
      <w:r w:rsidRPr="004E5D95">
        <w:t xml:space="preserve">The current criteria of Water for Life funding risks limiting the impact by prioritizing projects based on technical eligibility rather than the broader project benefit and the ability to implement proactive infrastructure solutions before crisis occurs. A careful review of eligibility, allocation, and the criteria used to determine priorities is needed to ensure the existing water and wastewater funding truly support projects that maximize public value and benefit. </w:t>
      </w:r>
      <w:r w:rsidR="00263464">
        <w:br/>
      </w:r>
    </w:p>
    <w:p w14:paraId="3521BB04" w14:textId="77777777" w:rsidR="00C16499" w:rsidRPr="00313974" w:rsidRDefault="00C16499">
      <w:pPr>
        <w:adjustRightInd w:val="0"/>
        <w:rPr>
          <w:rFonts w:eastAsia="Myriad Pro" w:cs="Myriad Pro"/>
          <w:b/>
        </w:rPr>
      </w:pPr>
      <w:r w:rsidRPr="00313974">
        <w:rPr>
          <w:rFonts w:eastAsia="Myriad Pro" w:cs="Myriad Pro"/>
          <w:b/>
        </w:rPr>
        <w:t>Impacts of Rising Costs</w:t>
      </w:r>
    </w:p>
    <w:p w14:paraId="6A106104" w14:textId="64B4C231" w:rsidR="00C16499" w:rsidRPr="009517B3" w:rsidRDefault="00C16499">
      <w:pPr>
        <w:adjustRightInd w:val="0"/>
        <w:rPr>
          <w:rFonts w:eastAsia="Myriad Pro" w:cs="Myriad Pro"/>
        </w:rPr>
      </w:pPr>
      <w:r>
        <w:rPr>
          <w:rFonts w:eastAsia="Myriad Pro" w:cs="Myriad Pro"/>
        </w:rPr>
        <w:t xml:space="preserve">Due to rising inflation, local governments are constantly exploring ways to minimize the financial burden on </w:t>
      </w:r>
      <w:r w:rsidR="005A69BA">
        <w:rPr>
          <w:rFonts w:eastAsia="Myriad Pro" w:cs="Myriad Pro"/>
        </w:rPr>
        <w:t>taxpayers</w:t>
      </w:r>
      <w:r>
        <w:rPr>
          <w:rFonts w:eastAsia="Myriad Pro" w:cs="Myriad Pro"/>
        </w:rPr>
        <w:t xml:space="preserve">, frequently relying on grant funding to help offset costs. From 2020 to 2025 </w:t>
      </w:r>
      <w:r w:rsidRPr="009517B3">
        <w:rPr>
          <w:rFonts w:eastAsia="Myriad Pro" w:cs="Myriad Pro"/>
        </w:rPr>
        <w:t>the Town of Stettler saw a 25% increase in asphalting tenders and a 40% increase in 150</w:t>
      </w:r>
      <w:r w:rsidR="007D291B">
        <w:rPr>
          <w:rFonts w:eastAsia="Myriad Pro" w:cs="Myriad Pro"/>
        </w:rPr>
        <w:t xml:space="preserve"> </w:t>
      </w:r>
      <w:r w:rsidRPr="009517B3">
        <w:rPr>
          <w:rFonts w:eastAsia="Myriad Pro" w:cs="Myriad Pro"/>
        </w:rPr>
        <w:t>mm watermain replacement tenders from 2021 to 2024. Stettler isn’t isolated in these figures</w:t>
      </w:r>
      <w:r w:rsidR="008C12CF">
        <w:rPr>
          <w:rFonts w:eastAsia="Myriad Pro" w:cs="Myriad Pro"/>
        </w:rPr>
        <w:t>.</w:t>
      </w:r>
      <w:r w:rsidRPr="009517B3">
        <w:rPr>
          <w:rFonts w:eastAsia="Myriad Pro" w:cs="Myriad Pro"/>
        </w:rPr>
        <w:t xml:space="preserve"> </w:t>
      </w:r>
      <w:r w:rsidR="008C12CF">
        <w:rPr>
          <w:rFonts w:eastAsia="Myriad Pro" w:cs="Myriad Pro"/>
        </w:rPr>
        <w:t>M</w:t>
      </w:r>
      <w:r w:rsidRPr="009517B3">
        <w:rPr>
          <w:rFonts w:eastAsia="Myriad Pro" w:cs="Myriad Pro"/>
        </w:rPr>
        <w:t xml:space="preserve">unicipalities across Alberta are facing the same reality of steadily increasing demand for services alongside rapidly rising capital and operating costs. Inflation in construction material, utilities, and labour has significantly outpaced growth in municipal revenues, meaning the municipal tax dollar now delivers substantially less purchasing power than in previous years. </w:t>
      </w:r>
      <w:r w:rsidR="00263464">
        <w:rPr>
          <w:rFonts w:eastAsia="Myriad Pro" w:cs="Myriad Pro"/>
        </w:rPr>
        <w:br/>
      </w:r>
    </w:p>
    <w:p w14:paraId="1166CB1F" w14:textId="46E78E06" w:rsidR="00C16499" w:rsidRPr="009517B3" w:rsidRDefault="00C16499">
      <w:pPr>
        <w:adjustRightInd w:val="0"/>
        <w:rPr>
          <w:rFonts w:eastAsia="Myriad Pro" w:cs="Myriad Pro"/>
        </w:rPr>
      </w:pPr>
      <w:r w:rsidRPr="009517B3">
        <w:rPr>
          <w:rFonts w:eastAsia="Myriad Pro" w:cs="Myriad Pro"/>
        </w:rPr>
        <w:lastRenderedPageBreak/>
        <w:t xml:space="preserve">At the same time, Alberta’s accelerated population growth has not been matched by proportionate provincial funding. In 2009 municipalities were receiving approximately $635 in </w:t>
      </w:r>
      <w:hyperlink r:id="rId63" w:history="1">
        <w:r w:rsidRPr="009517B3">
          <w:rPr>
            <w:rStyle w:val="Hyperlink"/>
            <w:rFonts w:eastAsia="Myriad Pro" w:cs="Myriad Pro"/>
          </w:rPr>
          <w:t>provincial funding</w:t>
        </w:r>
      </w:hyperlink>
      <w:r w:rsidRPr="009517B3">
        <w:rPr>
          <w:rFonts w:eastAsia="Myriad Pro" w:cs="Myriad Pro"/>
        </w:rPr>
        <w:t xml:space="preserve"> per person, compared to about $327 per person (adjusting for inflation) in 2023. </w:t>
      </w:r>
      <w:r w:rsidR="00263464">
        <w:rPr>
          <w:rFonts w:eastAsia="Myriad Pro" w:cs="Myriad Pro"/>
        </w:rPr>
        <w:br/>
      </w:r>
    </w:p>
    <w:p w14:paraId="2F8B109F" w14:textId="77777777" w:rsidR="00C16499" w:rsidRPr="00313974" w:rsidRDefault="00C16499">
      <w:pPr>
        <w:adjustRightInd w:val="0"/>
        <w:rPr>
          <w:rFonts w:eastAsia="Myriad Pro" w:cs="Myriad Pro"/>
          <w:b/>
        </w:rPr>
      </w:pPr>
      <w:r w:rsidRPr="00313974">
        <w:rPr>
          <w:rFonts w:eastAsia="Myriad Pro" w:cs="Myriad Pro"/>
          <w:b/>
        </w:rPr>
        <w:t>Regional Hubs</w:t>
      </w:r>
    </w:p>
    <w:p w14:paraId="05096B9F" w14:textId="0DFF6F29" w:rsidR="00C16499" w:rsidRPr="009517B3" w:rsidRDefault="00C16499">
      <w:pPr>
        <w:adjustRightInd w:val="0"/>
      </w:pPr>
      <w:r w:rsidRPr="009517B3">
        <w:t xml:space="preserve">The current structure of Water for Life funding, which requires multi-municipal partners or regional system participation, presents a barrier for municipalities that independently serve as a regional service hub. In Minster </w:t>
      </w:r>
      <w:proofErr w:type="spellStart"/>
      <w:r w:rsidRPr="009517B3">
        <w:t>Dreeshen’s</w:t>
      </w:r>
      <w:proofErr w:type="spellEnd"/>
      <w:r w:rsidRPr="009517B3">
        <w:t xml:space="preserve"> response to the Rural Municipalities of Alberta’s </w:t>
      </w:r>
      <w:hyperlink r:id="rId64" w:history="1">
        <w:r w:rsidRPr="009517B3">
          <w:rPr>
            <w:rStyle w:val="Hyperlink"/>
          </w:rPr>
          <w:t>Resolution</w:t>
        </w:r>
      </w:hyperlink>
      <w:r w:rsidRPr="009517B3">
        <w:t xml:space="preserve"> 9-25S he said that the Water for Life funding “reflects a strategic focus on sustaining Alberta’s regional water and wastewater systems, ensuring long term resiliency, and access to safe, reliable water services” and that the focus is to “allocate limited funding toward projects which provide the greatest return on investment for entire regions”. The structure of the program currently neglects to address communities that act as regional hubs, providing services for a population that far exceeds their municipal tax base. </w:t>
      </w:r>
      <w:r w:rsidR="00263464">
        <w:br/>
      </w:r>
    </w:p>
    <w:p w14:paraId="55726DA8" w14:textId="21A82683" w:rsidR="00C16499" w:rsidRPr="009517B3" w:rsidRDefault="00C16499">
      <w:pPr>
        <w:adjustRightInd w:val="0"/>
      </w:pPr>
      <w:r w:rsidRPr="009517B3">
        <w:t xml:space="preserve">While Stettler’s population during the 2021 federal census was 5,695 a </w:t>
      </w:r>
      <w:hyperlink r:id="rId65" w:history="1">
        <w:r w:rsidRPr="009517B3">
          <w:rPr>
            <w:rStyle w:val="Hyperlink"/>
          </w:rPr>
          <w:t>growth study</w:t>
        </w:r>
      </w:hyperlink>
      <w:r w:rsidRPr="009517B3">
        <w:t xml:space="preserve"> completed in 2007 establishes a market population of 42,000, stretching from Lacombe all the way to the Saskatchewan border. Further, in Stettler’s most recent </w:t>
      </w:r>
      <w:hyperlink r:id="rId66" w:history="1">
        <w:r w:rsidRPr="009517B3">
          <w:rPr>
            <w:rStyle w:val="Hyperlink"/>
          </w:rPr>
          <w:t>Commercial Market Analysis</w:t>
        </w:r>
      </w:hyperlink>
      <w:r w:rsidRPr="009517B3">
        <w:t xml:space="preserve">, it was noted that while the Town of Stettler only accounts for 47.9% of the population in the immediate trade area, 80% of jobs are within the Town of Stettler municipal borders and serviced by municipal water systems. </w:t>
      </w:r>
      <w:r w:rsidR="00263464">
        <w:br/>
      </w:r>
    </w:p>
    <w:p w14:paraId="21E59708" w14:textId="77777777" w:rsidR="00C16499" w:rsidRPr="00313974" w:rsidRDefault="00C16499">
      <w:pPr>
        <w:adjustRightInd w:val="0"/>
        <w:rPr>
          <w:rFonts w:eastAsia="Myriad Pro" w:cs="Myriad Pro"/>
          <w:b/>
        </w:rPr>
      </w:pPr>
      <w:r w:rsidRPr="00313974">
        <w:rPr>
          <w:rFonts w:eastAsia="Myriad Pro" w:cs="Myriad Pro"/>
          <w:b/>
        </w:rPr>
        <w:t>Risks of Disruption</w:t>
      </w:r>
    </w:p>
    <w:p w14:paraId="7FDFCEF1" w14:textId="1CA915A6" w:rsidR="00C16499" w:rsidRDefault="00C16499">
      <w:pPr>
        <w:pStyle w:val="BodyText"/>
        <w:spacing w:line="240" w:lineRule="auto"/>
        <w:rPr>
          <w:color w:val="000000" w:themeColor="text1"/>
          <w:sz w:val="22"/>
          <w:szCs w:val="22"/>
        </w:rPr>
      </w:pPr>
      <w:r>
        <w:rPr>
          <w:rFonts w:eastAsia="Myriad Pro" w:cs="Myriad Pro"/>
          <w:sz w:val="22"/>
          <w:szCs w:val="22"/>
        </w:rPr>
        <w:t>Municipalities are working to act proactively</w:t>
      </w:r>
      <w:r w:rsidR="008E1AE4">
        <w:rPr>
          <w:rFonts w:eastAsia="Myriad Pro" w:cs="Myriad Pro"/>
          <w:sz w:val="22"/>
          <w:szCs w:val="22"/>
        </w:rPr>
        <w:t>,</w:t>
      </w:r>
      <w:r>
        <w:rPr>
          <w:rFonts w:eastAsia="Myriad Pro" w:cs="Myriad Pro"/>
          <w:sz w:val="22"/>
          <w:szCs w:val="22"/>
        </w:rPr>
        <w:t xml:space="preserve"> rather than reactively</w:t>
      </w:r>
      <w:r w:rsidR="008E1AE4">
        <w:rPr>
          <w:rFonts w:eastAsia="Myriad Pro" w:cs="Myriad Pro"/>
          <w:sz w:val="22"/>
          <w:szCs w:val="22"/>
        </w:rPr>
        <w:t>,</w:t>
      </w:r>
      <w:r>
        <w:rPr>
          <w:rFonts w:eastAsia="Myriad Pro" w:cs="Myriad Pro"/>
          <w:sz w:val="22"/>
          <w:szCs w:val="22"/>
        </w:rPr>
        <w:t xml:space="preserve"> but the available funding and programs offered by the Government of Alberta include strict eligibility criteria preventing funding for projects that would deliver the highest long-term value and return on investment for Albertans. This challenge is underscored by high-profile water main failures in the last 5 years in communities across Alberta including Calgary, </w:t>
      </w:r>
      <w:proofErr w:type="spellStart"/>
      <w:r>
        <w:rPr>
          <w:rFonts w:eastAsia="Myriad Pro" w:cs="Myriad Pro"/>
          <w:sz w:val="22"/>
          <w:szCs w:val="22"/>
        </w:rPr>
        <w:t>Beiseker</w:t>
      </w:r>
      <w:proofErr w:type="spellEnd"/>
      <w:r>
        <w:rPr>
          <w:rFonts w:eastAsia="Myriad Pro" w:cs="Myriad Pro"/>
          <w:sz w:val="22"/>
          <w:szCs w:val="22"/>
        </w:rPr>
        <w:t xml:space="preserve">, Cochrane, and Three Hills. </w:t>
      </w:r>
      <w:r w:rsidR="005F1323">
        <w:rPr>
          <w:rFonts w:eastAsia="Myriad Pro" w:cs="Myriad Pro"/>
          <w:sz w:val="22"/>
          <w:szCs w:val="22"/>
        </w:rPr>
        <w:br/>
      </w:r>
    </w:p>
    <w:p w14:paraId="4812E6DE" w14:textId="1DB04EC8" w:rsidR="00C16499" w:rsidRDefault="00C16499">
      <w:pPr>
        <w:pStyle w:val="BodyText"/>
        <w:spacing w:line="240" w:lineRule="auto"/>
        <w:rPr>
          <w:color w:val="000000" w:themeColor="text1"/>
          <w:sz w:val="22"/>
          <w:szCs w:val="22"/>
        </w:rPr>
      </w:pPr>
      <w:r>
        <w:rPr>
          <w:color w:val="000000" w:themeColor="text1"/>
          <w:sz w:val="22"/>
          <w:szCs w:val="22"/>
        </w:rPr>
        <w:t xml:space="preserve">Drought and water scarcity lead to further challenges for municipalities. While municipalities are expected to proactively protect their water systems and prepare for droughts, the reality is that capital projects to address these challenges are often high-cost, high-risk, and time sensitive. </w:t>
      </w:r>
      <w:r w:rsidR="005F1323">
        <w:rPr>
          <w:color w:val="000000" w:themeColor="text1"/>
          <w:sz w:val="22"/>
          <w:szCs w:val="22"/>
        </w:rPr>
        <w:br/>
      </w:r>
    </w:p>
    <w:p w14:paraId="182F9B1B" w14:textId="0FCB2175" w:rsidR="00C16499" w:rsidRDefault="00C16499">
      <w:pPr>
        <w:pStyle w:val="BodyText"/>
        <w:spacing w:line="240" w:lineRule="auto"/>
        <w:rPr>
          <w:color w:val="000000" w:themeColor="text1"/>
          <w:sz w:val="22"/>
          <w:szCs w:val="22"/>
        </w:rPr>
      </w:pPr>
      <w:r>
        <w:rPr>
          <w:color w:val="000000" w:themeColor="text1"/>
          <w:sz w:val="22"/>
          <w:szCs w:val="22"/>
        </w:rPr>
        <w:t xml:space="preserve">This is further compounded by the challenges municipalities face in bringing annexed lands up to full urban community standards. Where previously </w:t>
      </w:r>
      <w:proofErr w:type="spellStart"/>
      <w:r>
        <w:rPr>
          <w:color w:val="000000" w:themeColor="text1"/>
          <w:sz w:val="22"/>
          <w:szCs w:val="22"/>
        </w:rPr>
        <w:t>unserviced</w:t>
      </w:r>
      <w:proofErr w:type="spellEnd"/>
      <w:r>
        <w:rPr>
          <w:color w:val="000000" w:themeColor="text1"/>
          <w:sz w:val="22"/>
          <w:szCs w:val="22"/>
        </w:rPr>
        <w:t xml:space="preserve"> areas are incorporated into municipal boundaries, significant investment is required to extend water infrastructure. This work is critical not only for equitable service delivery, but also for public safety, including reliable emergency response through hydrant access for fire protection. </w:t>
      </w:r>
      <w:r w:rsidR="005F1323">
        <w:rPr>
          <w:color w:val="000000" w:themeColor="text1"/>
          <w:sz w:val="22"/>
          <w:szCs w:val="22"/>
        </w:rPr>
        <w:br/>
      </w:r>
    </w:p>
    <w:p w14:paraId="755E2715" w14:textId="7ECF2DF6" w:rsidR="00C16499" w:rsidRDefault="00C16499">
      <w:pPr>
        <w:pStyle w:val="BodyText"/>
        <w:spacing w:line="240" w:lineRule="auto"/>
        <w:rPr>
          <w:color w:val="000000" w:themeColor="text1"/>
          <w:sz w:val="22"/>
          <w:szCs w:val="22"/>
        </w:rPr>
      </w:pPr>
      <w:r>
        <w:rPr>
          <w:color w:val="000000" w:themeColor="text1"/>
          <w:sz w:val="22"/>
          <w:szCs w:val="22"/>
        </w:rPr>
        <w:t xml:space="preserve">Ensuring funding is accessible allows municipalities to implement critical projects when needed rather than deferring them due to budgetary constraints, protecting both the municipality and the border region they serve. </w:t>
      </w:r>
      <w:r w:rsidR="005F1323">
        <w:rPr>
          <w:color w:val="000000" w:themeColor="text1"/>
          <w:sz w:val="22"/>
          <w:szCs w:val="22"/>
        </w:rPr>
        <w:br/>
      </w:r>
    </w:p>
    <w:p w14:paraId="380E4D63" w14:textId="77777777" w:rsidR="00C16499" w:rsidRPr="009517B3" w:rsidRDefault="00C16499">
      <w:pPr>
        <w:rPr>
          <w:b/>
          <w:bCs/>
        </w:rPr>
      </w:pPr>
      <w:r w:rsidRPr="009517B3">
        <w:rPr>
          <w:b/>
          <w:bCs/>
        </w:rPr>
        <w:t>ALBERTA MUNICIPALITIES COMMENTS:</w:t>
      </w:r>
    </w:p>
    <w:p w14:paraId="17BB9314" w14:textId="04DB1AE5" w:rsidR="00C16499" w:rsidRPr="009517B3" w:rsidRDefault="00C16499">
      <w:pPr>
        <w:pStyle w:val="BodyText"/>
        <w:spacing w:line="240" w:lineRule="auto"/>
        <w:rPr>
          <w:color w:val="000000" w:themeColor="text1"/>
          <w:sz w:val="22"/>
          <w:szCs w:val="22"/>
        </w:rPr>
      </w:pPr>
      <w:r w:rsidRPr="02BFC371">
        <w:rPr>
          <w:color w:val="000000" w:themeColor="text1"/>
          <w:sz w:val="22"/>
          <w:szCs w:val="22"/>
        </w:rPr>
        <w:t xml:space="preserve">ABmunis does not have a position and has not previously considered a resolution specifically advocating for changes to grant eligibility criteria for water infrastructure funding. However, numerous </w:t>
      </w:r>
      <w:proofErr w:type="spellStart"/>
      <w:r w:rsidRPr="02BFC371">
        <w:rPr>
          <w:color w:val="000000" w:themeColor="text1"/>
          <w:sz w:val="22"/>
          <w:szCs w:val="22"/>
        </w:rPr>
        <w:t>past</w:t>
      </w:r>
      <w:proofErr w:type="spellEnd"/>
      <w:r w:rsidRPr="02BFC371">
        <w:rPr>
          <w:color w:val="000000" w:themeColor="text1"/>
          <w:sz w:val="22"/>
          <w:szCs w:val="22"/>
        </w:rPr>
        <w:t xml:space="preserve"> resolutions have consistently called for increased availability, predictability, and sustainability of funding for municipal water and wastewater infrastructure, for example, the </w:t>
      </w:r>
      <w:hyperlink r:id="rId67" w:history="1">
        <w:r w:rsidR="001D443C" w:rsidRPr="0091720B">
          <w:rPr>
            <w:rStyle w:val="Hyperlink"/>
            <w:rFonts w:ascii="Franklin Gothic Book" w:hAnsi="Franklin Gothic Book"/>
            <w:sz w:val="22"/>
          </w:rPr>
          <w:t>2023</w:t>
        </w:r>
        <w:r w:rsidRPr="0091720B">
          <w:rPr>
            <w:rStyle w:val="Hyperlink"/>
            <w:rFonts w:ascii="Franklin Gothic Book" w:hAnsi="Franklin Gothic Book"/>
            <w:sz w:val="22"/>
          </w:rPr>
          <w:t xml:space="preserve"> resolution</w:t>
        </w:r>
      </w:hyperlink>
      <w:r w:rsidRPr="02BFC371">
        <w:rPr>
          <w:color w:val="000000" w:themeColor="text1"/>
          <w:sz w:val="22"/>
          <w:szCs w:val="22"/>
        </w:rPr>
        <w:t xml:space="preserve"> for adequate provincial infrastructure funding. </w:t>
      </w:r>
    </w:p>
    <w:p w14:paraId="0FBA3854" w14:textId="545A9A3E" w:rsidR="00C16499" w:rsidRPr="009517B3" w:rsidRDefault="00C16499">
      <w:pPr>
        <w:pStyle w:val="BodyText"/>
        <w:spacing w:line="240" w:lineRule="auto"/>
        <w:rPr>
          <w:color w:val="000000" w:themeColor="text1"/>
          <w:sz w:val="22"/>
          <w:szCs w:val="22"/>
        </w:rPr>
      </w:pPr>
      <w:r w:rsidRPr="009517B3">
        <w:rPr>
          <w:color w:val="000000" w:themeColor="text1"/>
          <w:sz w:val="22"/>
          <w:szCs w:val="22"/>
        </w:rPr>
        <w:t xml:space="preserve">The current resolution aligns with these established concerns, particularly regarding funding pressures, growth-related demand, and the need for long-term planning </w:t>
      </w:r>
      <w:proofErr w:type="gramStart"/>
      <w:r w:rsidRPr="009517B3">
        <w:rPr>
          <w:color w:val="000000" w:themeColor="text1"/>
          <w:sz w:val="22"/>
          <w:szCs w:val="22"/>
        </w:rPr>
        <w:t>certainty</w:t>
      </w:r>
      <w:proofErr w:type="gramEnd"/>
      <w:r w:rsidRPr="009517B3">
        <w:rPr>
          <w:color w:val="000000" w:themeColor="text1"/>
          <w:sz w:val="22"/>
          <w:szCs w:val="22"/>
        </w:rPr>
        <w:t>. If this resolution is passed, it will be forwarded to the Government of Alberta for response. Further advocacy will be determined by ABmunis’ Board based on input from ABmunis’ relevant policy committee within the context of ABmunis’ priorities and positions.</w:t>
      </w:r>
    </w:p>
    <w:p w14:paraId="4291A598" w14:textId="77777777" w:rsidR="00263464" w:rsidRDefault="00263464">
      <w:pPr>
        <w:rPr>
          <w:rFonts w:ascii="Franklin Gothic Book" w:hAnsi="Franklin Gothic Book"/>
          <w:b/>
          <w:bCs/>
        </w:rPr>
      </w:pPr>
    </w:p>
    <w:p w14:paraId="3353640E" w14:textId="77777777" w:rsidR="00CA1D0C" w:rsidRDefault="00CA1D0C">
      <w:pPr>
        <w:rPr>
          <w:rFonts w:ascii="Franklin Gothic Book" w:hAnsi="Franklin Gothic Book"/>
          <w:b/>
          <w:bCs/>
        </w:rPr>
      </w:pPr>
      <w:r>
        <w:rPr>
          <w:rFonts w:ascii="Franklin Gothic Book" w:hAnsi="Franklin Gothic Book"/>
          <w:b/>
          <w:bCs/>
        </w:rPr>
        <w:br w:type="page"/>
      </w:r>
    </w:p>
    <w:p w14:paraId="760F9CD1" w14:textId="03F6EF9F" w:rsidR="00C16499" w:rsidRPr="00643914" w:rsidRDefault="00C16499">
      <w:pPr>
        <w:rPr>
          <w:rFonts w:ascii="Franklin Gothic Book" w:hAnsi="Franklin Gothic Book"/>
          <w:b/>
          <w:bCs/>
        </w:rPr>
      </w:pPr>
      <w:r w:rsidRPr="00643914">
        <w:rPr>
          <w:rFonts w:ascii="Franklin Gothic Book" w:hAnsi="Franklin Gothic Book"/>
          <w:b/>
          <w:bCs/>
        </w:rPr>
        <w:lastRenderedPageBreak/>
        <w:t xml:space="preserve">RESOLUTION CONTACT: </w:t>
      </w:r>
    </w:p>
    <w:p w14:paraId="500007DE" w14:textId="77777777" w:rsidR="00C16499" w:rsidRPr="00643914" w:rsidRDefault="00C1649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C3AB8ED" w14:textId="77777777" w:rsidR="00C16499" w:rsidRPr="00643914" w:rsidRDefault="00C16499">
      <w:pPr>
        <w:rPr>
          <w:rFonts w:ascii="Franklin Gothic Book" w:eastAsia="Myriad Pro" w:hAnsi="Franklin Gothic Book" w:cs="Myriad Pro"/>
        </w:rPr>
      </w:pPr>
    </w:p>
    <w:p w14:paraId="63D51770" w14:textId="77777777" w:rsidR="00C16499" w:rsidRDefault="00C16499">
      <w:pPr>
        <w:ind w:left="360"/>
        <w:rPr>
          <w:rFonts w:ascii="Franklin Gothic Book" w:eastAsia="Myriad Pro" w:hAnsi="Franklin Gothic Book" w:cs="Myriad Pro"/>
        </w:rPr>
      </w:pPr>
      <w:r w:rsidRPr="00646653">
        <w:rPr>
          <w:rFonts w:ascii="Franklin Gothic Book" w:eastAsia="Myriad Pro" w:hAnsi="Franklin Gothic Book" w:cs="Myriad Pro"/>
        </w:rPr>
        <w:t>Maddie Standage</w:t>
      </w:r>
    </w:p>
    <w:p w14:paraId="00F11E80" w14:textId="77777777" w:rsidR="00C16499" w:rsidRDefault="00C16499">
      <w:pPr>
        <w:ind w:left="360"/>
        <w:rPr>
          <w:rFonts w:ascii="Franklin Gothic Book" w:eastAsia="Myriad Pro" w:hAnsi="Franklin Gothic Book" w:cs="Myriad Pro"/>
        </w:rPr>
      </w:pPr>
      <w:r w:rsidRPr="00646653">
        <w:rPr>
          <w:rFonts w:ascii="Franklin Gothic Book" w:eastAsia="Myriad Pro" w:hAnsi="Franklin Gothic Book" w:cs="Myriad Pro"/>
        </w:rPr>
        <w:t xml:space="preserve">Legislative Services Coordinator </w:t>
      </w:r>
    </w:p>
    <w:p w14:paraId="3D2BBCD0" w14:textId="77777777" w:rsidR="00C16499" w:rsidRDefault="00C16499">
      <w:pPr>
        <w:ind w:left="360"/>
        <w:rPr>
          <w:rFonts w:ascii="Franklin Gothic Book" w:eastAsia="Myriad Pro" w:hAnsi="Franklin Gothic Book" w:cs="Myriad Pro"/>
        </w:rPr>
      </w:pPr>
      <w:r>
        <w:rPr>
          <w:rFonts w:ascii="Franklin Gothic Book" w:eastAsia="Myriad Pro" w:hAnsi="Franklin Gothic Book" w:cs="Myriad Pro"/>
        </w:rPr>
        <w:t>Town of Stettler</w:t>
      </w:r>
    </w:p>
    <w:p w14:paraId="51F746C3" w14:textId="77777777" w:rsidR="00C16499" w:rsidRPr="00B53EA0" w:rsidRDefault="00C16499">
      <w:pPr>
        <w:ind w:left="360"/>
        <w:rPr>
          <w:rFonts w:ascii="Franklin Gothic Book" w:eastAsia="Myriad Pro" w:hAnsi="Franklin Gothic Book" w:cs="Myriad Pro"/>
        </w:rPr>
      </w:pPr>
      <w:hyperlink r:id="rId68" w:history="1">
        <w:r w:rsidRPr="00631C73">
          <w:rPr>
            <w:rStyle w:val="Hyperlink"/>
            <w:rFonts w:ascii="Franklin Gothic Book" w:hAnsi="Franklin Gothic Book"/>
          </w:rPr>
          <w:t>mstandage@stettler.net</w:t>
        </w:r>
      </w:hyperlink>
      <w:r>
        <w:rPr>
          <w:rFonts w:ascii="Franklin Gothic Book" w:hAnsi="Franklin Gothic Book"/>
        </w:rPr>
        <w:t xml:space="preserve"> </w:t>
      </w:r>
    </w:p>
    <w:p w14:paraId="10433DB9" w14:textId="77777777" w:rsidR="00ED1E6C" w:rsidRDefault="00ED1E6C">
      <w:pPr>
        <w:rPr>
          <w:rFonts w:asciiTheme="majorHAnsi" w:hAnsiTheme="majorHAnsi"/>
          <w:b/>
          <w:bCs/>
          <w:color w:val="414142"/>
          <w:sz w:val="26"/>
          <w:szCs w:val="26"/>
        </w:rPr>
      </w:pPr>
    </w:p>
    <w:p w14:paraId="65E5BE68" w14:textId="77777777" w:rsidR="00ED1E6C" w:rsidRDefault="00ED1E6C">
      <w:pPr>
        <w:rPr>
          <w:rFonts w:asciiTheme="majorHAnsi" w:hAnsiTheme="majorHAnsi"/>
          <w:b/>
          <w:bCs/>
          <w:color w:val="414142"/>
          <w:sz w:val="26"/>
          <w:szCs w:val="26"/>
        </w:rPr>
      </w:pPr>
    </w:p>
    <w:p w14:paraId="2C9811CF" w14:textId="77777777" w:rsidR="00ED1E6C" w:rsidRDefault="00ED1E6C">
      <w:pPr>
        <w:rPr>
          <w:rFonts w:asciiTheme="majorHAnsi" w:hAnsiTheme="majorHAnsi"/>
          <w:b/>
          <w:bCs/>
          <w:color w:val="414142"/>
          <w:sz w:val="26"/>
          <w:szCs w:val="26"/>
        </w:rPr>
      </w:pPr>
    </w:p>
    <w:p w14:paraId="703F1904" w14:textId="77777777" w:rsidR="00ED1E6C" w:rsidRDefault="00ED1E6C">
      <w:pPr>
        <w:rPr>
          <w:rFonts w:asciiTheme="majorHAnsi" w:hAnsiTheme="majorHAnsi"/>
          <w:b/>
          <w:bCs/>
          <w:color w:val="414142"/>
          <w:sz w:val="26"/>
          <w:szCs w:val="26"/>
        </w:rPr>
      </w:pPr>
    </w:p>
    <w:p w14:paraId="4DC16356" w14:textId="77777777" w:rsidR="00ED1E6C" w:rsidRDefault="00ED1E6C">
      <w:pPr>
        <w:rPr>
          <w:rFonts w:asciiTheme="majorHAnsi" w:hAnsiTheme="majorHAnsi"/>
          <w:b/>
          <w:bCs/>
          <w:color w:val="414142"/>
          <w:sz w:val="26"/>
          <w:szCs w:val="26"/>
        </w:rPr>
      </w:pPr>
    </w:p>
    <w:p w14:paraId="747C85C6" w14:textId="77777777" w:rsidR="00ED1E6C" w:rsidRDefault="00ED1E6C">
      <w:pPr>
        <w:rPr>
          <w:rFonts w:asciiTheme="majorHAnsi" w:hAnsiTheme="majorHAnsi"/>
          <w:b/>
          <w:bCs/>
          <w:color w:val="414142"/>
          <w:sz w:val="26"/>
          <w:szCs w:val="26"/>
        </w:rPr>
      </w:pPr>
    </w:p>
    <w:p w14:paraId="00CCCC71" w14:textId="77777777" w:rsidR="00ED1E6C" w:rsidRDefault="00ED1E6C">
      <w:pPr>
        <w:rPr>
          <w:rFonts w:asciiTheme="majorHAnsi" w:hAnsiTheme="majorHAnsi"/>
          <w:b/>
          <w:bCs/>
          <w:color w:val="414142"/>
          <w:sz w:val="26"/>
          <w:szCs w:val="26"/>
        </w:rPr>
      </w:pPr>
    </w:p>
    <w:p w14:paraId="611CE0F1" w14:textId="77777777" w:rsidR="00ED1E6C" w:rsidRDefault="00ED1E6C">
      <w:pPr>
        <w:rPr>
          <w:rFonts w:asciiTheme="majorHAnsi" w:hAnsiTheme="majorHAnsi"/>
          <w:b/>
          <w:bCs/>
          <w:color w:val="414142"/>
          <w:sz w:val="26"/>
          <w:szCs w:val="26"/>
        </w:rPr>
      </w:pPr>
    </w:p>
    <w:p w14:paraId="7233C225" w14:textId="77777777" w:rsidR="00ED1E6C" w:rsidRDefault="00ED1E6C">
      <w:pPr>
        <w:rPr>
          <w:rFonts w:asciiTheme="majorHAnsi" w:hAnsiTheme="majorHAnsi"/>
          <w:b/>
          <w:bCs/>
          <w:color w:val="414142"/>
          <w:sz w:val="26"/>
          <w:szCs w:val="26"/>
        </w:rPr>
      </w:pPr>
    </w:p>
    <w:p w14:paraId="4C53AB73" w14:textId="77777777" w:rsidR="00ED1E6C" w:rsidRDefault="00ED1E6C">
      <w:pPr>
        <w:rPr>
          <w:rFonts w:asciiTheme="majorHAnsi" w:hAnsiTheme="majorHAnsi"/>
          <w:b/>
          <w:bCs/>
          <w:color w:val="414142"/>
          <w:sz w:val="26"/>
          <w:szCs w:val="26"/>
        </w:rPr>
      </w:pPr>
    </w:p>
    <w:p w14:paraId="34E0FA68" w14:textId="77777777" w:rsidR="00ED1E6C" w:rsidRDefault="00ED1E6C">
      <w:pPr>
        <w:rPr>
          <w:rFonts w:asciiTheme="majorHAnsi" w:hAnsiTheme="majorHAnsi"/>
          <w:b/>
          <w:bCs/>
          <w:color w:val="414142"/>
          <w:sz w:val="26"/>
          <w:szCs w:val="26"/>
        </w:rPr>
      </w:pPr>
    </w:p>
    <w:p w14:paraId="4EF5B045" w14:textId="77777777" w:rsidR="00ED1E6C" w:rsidRDefault="00ED1E6C">
      <w:pPr>
        <w:rPr>
          <w:rFonts w:asciiTheme="majorHAnsi" w:hAnsiTheme="majorHAnsi"/>
          <w:b/>
          <w:bCs/>
          <w:color w:val="414142"/>
          <w:sz w:val="26"/>
          <w:szCs w:val="26"/>
        </w:rPr>
      </w:pPr>
    </w:p>
    <w:p w14:paraId="18593603" w14:textId="77777777" w:rsidR="00ED1E6C" w:rsidRDefault="00ED1E6C">
      <w:pPr>
        <w:rPr>
          <w:rFonts w:asciiTheme="majorHAnsi" w:hAnsiTheme="majorHAnsi"/>
          <w:b/>
          <w:bCs/>
          <w:color w:val="414142"/>
          <w:sz w:val="26"/>
          <w:szCs w:val="26"/>
        </w:rPr>
      </w:pPr>
    </w:p>
    <w:p w14:paraId="2A148237" w14:textId="77777777" w:rsidR="00ED1E6C" w:rsidRDefault="00ED1E6C">
      <w:pPr>
        <w:rPr>
          <w:rFonts w:asciiTheme="majorHAnsi" w:hAnsiTheme="majorHAnsi"/>
          <w:b/>
          <w:bCs/>
          <w:color w:val="414142"/>
          <w:sz w:val="26"/>
          <w:szCs w:val="26"/>
        </w:rPr>
      </w:pPr>
    </w:p>
    <w:p w14:paraId="03708F37" w14:textId="77777777" w:rsidR="005F1323" w:rsidRDefault="005F1323">
      <w:pPr>
        <w:rPr>
          <w:rFonts w:asciiTheme="majorHAnsi" w:hAnsiTheme="majorHAnsi"/>
          <w:b/>
          <w:bCs/>
          <w:color w:val="414142"/>
          <w:sz w:val="26"/>
          <w:szCs w:val="26"/>
        </w:rPr>
        <w:sectPr w:rsidR="005F1323" w:rsidSect="00076E1E">
          <w:footnotePr>
            <w:numRestart w:val="eachPage"/>
          </w:footnotePr>
          <w:pgSz w:w="12240" w:h="15840" w:code="1"/>
          <w:pgMar w:top="720" w:right="720" w:bottom="1080" w:left="720" w:header="709" w:footer="432" w:gutter="0"/>
          <w:cols w:space="708"/>
          <w:titlePg/>
          <w:docGrid w:linePitch="360"/>
        </w:sectPr>
      </w:pPr>
    </w:p>
    <w:p w14:paraId="353644C6" w14:textId="7DD82520" w:rsidR="00ED1E6C" w:rsidRPr="006946B3" w:rsidRDefault="00ED1E6C" w:rsidP="006C5DDD">
      <w:pPr>
        <w:pStyle w:val="Heading2"/>
        <w:rPr>
          <w:rFonts w:asciiTheme="majorHAnsi" w:hAnsiTheme="majorHAnsi"/>
          <w:i w:val="0"/>
          <w:color w:val="auto"/>
          <w:sz w:val="26"/>
        </w:rPr>
      </w:pPr>
      <w:bookmarkStart w:id="40" w:name="_Toc236125107"/>
      <w:r w:rsidRPr="006946B3">
        <w:rPr>
          <w:rFonts w:asciiTheme="majorHAnsi" w:hAnsiTheme="majorHAnsi"/>
          <w:i w:val="0"/>
          <w:color w:val="auto"/>
          <w:sz w:val="26"/>
        </w:rPr>
        <w:lastRenderedPageBreak/>
        <w:t>B9: Limiting the Use of Fresh Water in Hydraulic Fracturing</w:t>
      </w:r>
      <w:bookmarkEnd w:id="40"/>
    </w:p>
    <w:p w14:paraId="7DF927DB" w14:textId="77777777" w:rsidR="00ED1E6C" w:rsidRPr="00DA7E28" w:rsidRDefault="00ED1E6C">
      <w:pPr>
        <w:rPr>
          <w:rFonts w:eastAsia="Myriad Pro" w:cs="Myriad Pro"/>
          <w:b/>
          <w:bCs/>
          <w:color w:val="414142"/>
        </w:rPr>
      </w:pPr>
    </w:p>
    <w:p w14:paraId="5A7B0B25" w14:textId="77777777" w:rsidR="00ED1E6C" w:rsidRPr="00DA7E28" w:rsidRDefault="00ED1E6C">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Rimbey</w:t>
      </w:r>
    </w:p>
    <w:p w14:paraId="3D677DC2" w14:textId="77777777" w:rsidR="00ED1E6C" w:rsidRPr="00DA7E28" w:rsidRDefault="00ED1E6C">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Sylvan Lake</w:t>
      </w:r>
    </w:p>
    <w:p w14:paraId="465043DB" w14:textId="77777777" w:rsidR="00ED1E6C" w:rsidRPr="00D60F07" w:rsidRDefault="00000000">
      <w:pPr>
        <w:adjustRightInd w:val="0"/>
        <w:rPr>
          <w:rFonts w:eastAsia="Myriad Pro" w:cs="Myriad Pro"/>
          <w:b/>
          <w:bCs/>
        </w:rPr>
      </w:pPr>
      <w:r>
        <w:rPr>
          <w:rFonts w:eastAsia="Myriad Pro" w:cs="Myriad Pro"/>
          <w:b/>
          <w:bCs/>
        </w:rPr>
        <w:pict w14:anchorId="68B6505F">
          <v:rect id="_x0000_i1033" style="width:468pt;height:1pt" o:hralign="center" o:hrstd="t" o:hrnoshade="t" o:hr="t" fillcolor="#404040 [2429]" stroked="f"/>
        </w:pict>
      </w:r>
    </w:p>
    <w:p w14:paraId="1048143C" w14:textId="77777777" w:rsidR="00ED1E6C" w:rsidRPr="00D60F07" w:rsidRDefault="00ED1E6C">
      <w:pPr>
        <w:adjustRightInd w:val="0"/>
        <w:rPr>
          <w:rFonts w:eastAsia="Myriad Pro" w:cs="Myriad Pro"/>
          <w:b/>
          <w:bCs/>
        </w:rPr>
      </w:pPr>
    </w:p>
    <w:p w14:paraId="383CF5F3" w14:textId="6210B9E1"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the Alberta Energy Regulator (AER) and Alberta Environment and Protected Areas (EPA) currently permit the use of fresh water for hydraulic fracturing operations;</w:t>
      </w:r>
      <w:r>
        <w:rPr>
          <w:rFonts w:ascii="Franklin Gothic Book" w:hAnsi="Franklin Gothic Book"/>
        </w:rPr>
        <w:br/>
      </w:r>
    </w:p>
    <w:p w14:paraId="15B42EF1" w14:textId="36B7C528"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Alberta Environment and Protected Areas’ mandate is to protect and enhance Alberta’s environment and ecosystems to ensure a sustainable future for all Albertans;</w:t>
      </w:r>
      <w:r>
        <w:rPr>
          <w:rFonts w:ascii="Franklin Gothic Book" w:hAnsi="Franklin Gothic Book"/>
        </w:rPr>
        <w:br/>
      </w:r>
    </w:p>
    <w:p w14:paraId="3C7987DA" w14:textId="43134FE5"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the </w:t>
      </w:r>
      <w:r>
        <w:rPr>
          <w:rFonts w:ascii="Franklin Gothic Book" w:hAnsi="Franklin Gothic Book"/>
        </w:rPr>
        <w:t>AER</w:t>
      </w:r>
      <w:r w:rsidRPr="005829B2">
        <w:rPr>
          <w:rFonts w:ascii="Franklin Gothic Book" w:hAnsi="Franklin Gothic Book"/>
        </w:rPr>
        <w:t xml:space="preserve"> is issuing Temporary Diversion Licences (TDLs) for the withdrawal and use of fresh water by industry;</w:t>
      </w:r>
      <w:r>
        <w:rPr>
          <w:rFonts w:ascii="Franklin Gothic Book" w:hAnsi="Franklin Gothic Book"/>
        </w:rPr>
        <w:br/>
      </w:r>
    </w:p>
    <w:p w14:paraId="1D5D87CB" w14:textId="56ECDF27"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existing water allocation and priority frameworks under the </w:t>
      </w:r>
      <w:r w:rsidRPr="001A58EB">
        <w:rPr>
          <w:rFonts w:ascii="Franklin Gothic Book" w:hAnsi="Franklin Gothic Book"/>
          <w:i/>
          <w:iCs/>
        </w:rPr>
        <w:t>Water Act</w:t>
      </w:r>
      <w:r w:rsidRPr="005829B2">
        <w:rPr>
          <w:rFonts w:ascii="Franklin Gothic Book" w:hAnsi="Franklin Gothic Book"/>
        </w:rPr>
        <w:t xml:space="preserve"> do not consistently account for cumulative effects, local water security risks, or drought conditions when T</w:t>
      </w:r>
      <w:r>
        <w:rPr>
          <w:rFonts w:ascii="Franklin Gothic Book" w:hAnsi="Franklin Gothic Book"/>
        </w:rPr>
        <w:t>DLs</w:t>
      </w:r>
      <w:r w:rsidRPr="005829B2">
        <w:rPr>
          <w:rFonts w:ascii="Franklin Gothic Book" w:hAnsi="Franklin Gothic Book"/>
        </w:rPr>
        <w:t xml:space="preserve"> are issued for industrial activities, creating concerns for municipalities and agricultural water users</w:t>
      </w:r>
      <w:r>
        <w:rPr>
          <w:rFonts w:ascii="Franklin Gothic Book" w:hAnsi="Franklin Gothic Book"/>
        </w:rPr>
        <w:t>; and</w:t>
      </w:r>
      <w:r>
        <w:rPr>
          <w:rFonts w:ascii="Franklin Gothic Book" w:hAnsi="Franklin Gothic Book"/>
        </w:rPr>
        <w:br/>
      </w:r>
    </w:p>
    <w:p w14:paraId="282F492B" w14:textId="5839C8A3" w:rsidR="00ED1E6C" w:rsidRPr="005829B2" w:rsidRDefault="00ED1E6C">
      <w:pPr>
        <w:rPr>
          <w:rFonts w:ascii="Franklin Gothic Book" w:hAnsi="Franklin Gothic Book"/>
        </w:rPr>
      </w:pPr>
      <w:r w:rsidRPr="005829B2">
        <w:rPr>
          <w:rFonts w:ascii="Franklin Gothic Book" w:hAnsi="Franklin Gothic Book"/>
          <w:b/>
          <w:bCs/>
        </w:rPr>
        <w:t>WHEREAS</w:t>
      </w:r>
      <w:r w:rsidRPr="005829B2">
        <w:rPr>
          <w:rFonts w:ascii="Franklin Gothic Book" w:hAnsi="Franklin Gothic Book"/>
        </w:rPr>
        <w:t xml:space="preserve"> </w:t>
      </w:r>
      <w:r>
        <w:rPr>
          <w:rFonts w:ascii="Franklin Gothic Book" w:hAnsi="Franklin Gothic Book"/>
        </w:rPr>
        <w:t>TDLs</w:t>
      </w:r>
      <w:r w:rsidRPr="005829B2">
        <w:rPr>
          <w:rFonts w:ascii="Franklin Gothic Book" w:hAnsi="Franklin Gothic Book"/>
        </w:rPr>
        <w:t xml:space="preserve"> are not subject to appeal, and opportunities for public input, including Statements of Concern, are not consistently available prior to water withdrawals occurring</w:t>
      </w:r>
      <w:r>
        <w:rPr>
          <w:rFonts w:ascii="Franklin Gothic Book" w:hAnsi="Franklin Gothic Book"/>
        </w:rPr>
        <w:t>.</w:t>
      </w:r>
      <w:r>
        <w:rPr>
          <w:rFonts w:ascii="Franklin Gothic Book" w:hAnsi="Franklin Gothic Book"/>
        </w:rPr>
        <w:br/>
      </w:r>
    </w:p>
    <w:p w14:paraId="3916C8F8" w14:textId="0FC37DF0" w:rsidR="00ED1E6C" w:rsidRDefault="00ED1E6C">
      <w:pPr>
        <w:rPr>
          <w:rFonts w:ascii="Franklin Gothic Book" w:hAnsi="Franklin Gothic Book"/>
        </w:rPr>
      </w:pPr>
      <w:r w:rsidRPr="005829B2">
        <w:rPr>
          <w:rFonts w:ascii="Franklin Gothic Book" w:hAnsi="Franklin Gothic Book"/>
          <w:b/>
          <w:bCs/>
        </w:rPr>
        <w:t xml:space="preserve">IT IS THEREFORE RESOLVED THAT </w:t>
      </w:r>
      <w:r w:rsidRPr="005829B2">
        <w:rPr>
          <w:rFonts w:ascii="Franklin Gothic Book" w:hAnsi="Franklin Gothic Book"/>
        </w:rPr>
        <w:t>Alberta Municipalities advocate to the Government of Alberta to review current policies and regulatory frameworks governing the use of fresh water in hydraulic fracturing, with the goal of reducing reliance on fresh water sources in drought stressed regions</w:t>
      </w:r>
      <w:r>
        <w:rPr>
          <w:rFonts w:ascii="Franklin Gothic Book" w:hAnsi="Franklin Gothic Book"/>
        </w:rPr>
        <w:t xml:space="preserve">. </w:t>
      </w:r>
      <w:r>
        <w:rPr>
          <w:rFonts w:ascii="Franklin Gothic Book" w:hAnsi="Franklin Gothic Book"/>
        </w:rPr>
        <w:br/>
      </w:r>
    </w:p>
    <w:p w14:paraId="3A289D79" w14:textId="285484CD" w:rsidR="00ED1E6C" w:rsidRDefault="00ED1E6C">
      <w:pPr>
        <w:rPr>
          <w:rFonts w:ascii="Franklin Gothic Book" w:hAnsi="Franklin Gothic Book"/>
        </w:rPr>
      </w:pPr>
      <w:r w:rsidRPr="005829B2">
        <w:rPr>
          <w:rFonts w:ascii="Franklin Gothic Book" w:hAnsi="Franklin Gothic Book"/>
          <w:b/>
          <w:bCs/>
        </w:rPr>
        <w:t xml:space="preserve">FURTHER BE IT RESOLVED </w:t>
      </w:r>
      <w:r w:rsidRPr="005829B2">
        <w:rPr>
          <w:rFonts w:ascii="Franklin Gothic Book" w:hAnsi="Franklin Gothic Book"/>
        </w:rPr>
        <w:t>that the Government of Alberta work with industry, municipalities, and other stakeholders to support and accelerate the development and adoption of alternative water sources for hydraulic fracturing, including saline water and recycled produced water</w:t>
      </w:r>
      <w:r>
        <w:rPr>
          <w:rFonts w:ascii="Franklin Gothic Book" w:hAnsi="Franklin Gothic Book"/>
        </w:rPr>
        <w:t>.</w:t>
      </w:r>
      <w:r>
        <w:rPr>
          <w:rFonts w:ascii="Franklin Gothic Book" w:hAnsi="Franklin Gothic Book"/>
        </w:rPr>
        <w:br/>
      </w:r>
    </w:p>
    <w:p w14:paraId="432DFA75" w14:textId="4D7769C3" w:rsidR="00ED1E6C" w:rsidRDefault="00ED1E6C">
      <w:pPr>
        <w:rPr>
          <w:rFonts w:ascii="Franklin Gothic Book" w:hAnsi="Franklin Gothic Book"/>
        </w:rPr>
      </w:pPr>
      <w:r w:rsidRPr="005829B2">
        <w:rPr>
          <w:rFonts w:ascii="Franklin Gothic Book" w:hAnsi="Franklin Gothic Book"/>
          <w:b/>
          <w:bCs/>
        </w:rPr>
        <w:t xml:space="preserve">FURTHER BE IT RESOLVED </w:t>
      </w:r>
      <w:r w:rsidRPr="005829B2">
        <w:rPr>
          <w:rFonts w:ascii="Franklin Gothic Book" w:hAnsi="Franklin Gothic Book"/>
        </w:rPr>
        <w:t xml:space="preserve">that the Government of Alberta evaluate the current roles and responsibilities of the Alberta Energy Regulator and Alberta Environment and Protected Areas with respect to water allocation decisions under the </w:t>
      </w:r>
      <w:r w:rsidRPr="005829B2">
        <w:rPr>
          <w:rFonts w:ascii="Franklin Gothic Book" w:hAnsi="Franklin Gothic Book"/>
          <w:i/>
          <w:iCs/>
        </w:rPr>
        <w:t>Water Act</w:t>
      </w:r>
      <w:r w:rsidRPr="005829B2">
        <w:rPr>
          <w:rFonts w:ascii="Franklin Gothic Book" w:hAnsi="Franklin Gothic Book"/>
        </w:rPr>
        <w:t>, to ensure clarity, transparency, and alignment with water management objectives</w:t>
      </w:r>
      <w:r>
        <w:rPr>
          <w:rFonts w:ascii="Franklin Gothic Book" w:hAnsi="Franklin Gothic Book"/>
        </w:rPr>
        <w:t>.</w:t>
      </w:r>
      <w:r>
        <w:rPr>
          <w:rFonts w:ascii="Franklin Gothic Book" w:hAnsi="Franklin Gothic Book"/>
        </w:rPr>
        <w:br/>
      </w:r>
    </w:p>
    <w:p w14:paraId="55EE29A1" w14:textId="79214E01" w:rsidR="00ED1E6C" w:rsidRPr="005829B2" w:rsidRDefault="00ED1E6C">
      <w:pPr>
        <w:rPr>
          <w:rFonts w:ascii="Franklin Gothic Book" w:hAnsi="Franklin Gothic Book"/>
          <w:b/>
          <w:bCs/>
        </w:rPr>
      </w:pPr>
      <w:r w:rsidRPr="005829B2">
        <w:rPr>
          <w:rFonts w:ascii="Franklin Gothic Book" w:hAnsi="Franklin Gothic Book"/>
          <w:b/>
          <w:bCs/>
        </w:rPr>
        <w:t xml:space="preserve">FURTHER BE IT RESOLVED </w:t>
      </w:r>
      <w:r w:rsidRPr="005829B2">
        <w:rPr>
          <w:rFonts w:ascii="Franklin Gothic Book" w:hAnsi="Franklin Gothic Book"/>
        </w:rPr>
        <w:t>that the Government of Alberta improve transparency in the Temporary Diversion License approval process by ensuring that supporting information used in decision-making is publicly accessible and that opportunities for municipal and public awareness and input are enhanced</w:t>
      </w:r>
      <w:r>
        <w:rPr>
          <w:rFonts w:ascii="Franklin Gothic Book" w:hAnsi="Franklin Gothic Book"/>
        </w:rPr>
        <w:t>.</w:t>
      </w:r>
      <w:r>
        <w:rPr>
          <w:rFonts w:ascii="Franklin Gothic Book" w:hAnsi="Franklin Gothic Book"/>
        </w:rPr>
        <w:br/>
      </w:r>
    </w:p>
    <w:p w14:paraId="2CBFD823" w14:textId="77777777" w:rsidR="00ED1E6C" w:rsidRPr="005829B2" w:rsidRDefault="00ED1E6C">
      <w:pPr>
        <w:rPr>
          <w:rFonts w:ascii="Franklin Gothic Book" w:hAnsi="Franklin Gothic Book"/>
          <w:b/>
          <w:bCs/>
        </w:rPr>
      </w:pPr>
      <w:r w:rsidRPr="005829B2">
        <w:rPr>
          <w:rFonts w:ascii="Franklin Gothic Book" w:hAnsi="Franklin Gothic Book"/>
          <w:b/>
          <w:bCs/>
        </w:rPr>
        <w:t xml:space="preserve">FURTHER BE IT RESOLVED </w:t>
      </w:r>
      <w:r w:rsidRPr="005829B2">
        <w:rPr>
          <w:rFonts w:ascii="Franklin Gothic Book" w:hAnsi="Franklin Gothic Book"/>
        </w:rPr>
        <w:t>that the Government of Alberta assess opportunities to strengthen oversight and consistency in the application of legislation, policy, and directives related to Temporary Diversion Licences, including those involving alluvial aquifers.</w:t>
      </w:r>
    </w:p>
    <w:p w14:paraId="56D3779A" w14:textId="77777777" w:rsidR="00ED1E6C" w:rsidRPr="00075C04" w:rsidRDefault="00ED1E6C">
      <w:pPr>
        <w:adjustRightInd w:val="0"/>
        <w:rPr>
          <w:rFonts w:eastAsia="Myriad Pro" w:cs="Myriad Pro"/>
          <w:b/>
          <w:bCs/>
        </w:rPr>
      </w:pPr>
    </w:p>
    <w:p w14:paraId="09A03454" w14:textId="77777777" w:rsidR="00ED1E6C" w:rsidRDefault="00ED1E6C">
      <w:pPr>
        <w:adjustRightInd w:val="0"/>
        <w:rPr>
          <w:rFonts w:eastAsia="Myriad Pro" w:cs="Myriad Pro"/>
          <w:b/>
          <w:bCs/>
        </w:rPr>
      </w:pPr>
      <w:r w:rsidRPr="001A046D">
        <w:rPr>
          <w:rFonts w:eastAsia="Myriad Pro" w:cs="Myriad Pro"/>
          <w:b/>
          <w:bCs/>
        </w:rPr>
        <w:t>BACKGROUND:</w:t>
      </w:r>
    </w:p>
    <w:p w14:paraId="620424C6" w14:textId="77777777" w:rsidR="00ED1E6C" w:rsidRPr="001A046D" w:rsidRDefault="00ED1E6C">
      <w:pPr>
        <w:adjustRightInd w:val="0"/>
        <w:rPr>
          <w:rFonts w:eastAsia="Myriad Pro" w:cs="Myriad Pro"/>
          <w:b/>
          <w:bCs/>
        </w:rPr>
      </w:pPr>
    </w:p>
    <w:p w14:paraId="5403AADA" w14:textId="0DBA7959" w:rsidR="00ED1E6C" w:rsidRPr="005829B2" w:rsidRDefault="00ED1E6C">
      <w:pPr>
        <w:rPr>
          <w:rFonts w:ascii="Franklin Gothic Book" w:hAnsi="Franklin Gothic Book"/>
        </w:rPr>
      </w:pPr>
      <w:r w:rsidRPr="005829B2">
        <w:rPr>
          <w:rFonts w:ascii="Franklin Gothic Book" w:hAnsi="Franklin Gothic Book"/>
        </w:rPr>
        <w:t>Water is a finite and increasingly stressed resource in Alberta, particularly during periods of drought and low precipitation that have become more frequent in recent years. Municipalities across the province are responsible for ensuring reliable access to potable water for residents, as well as supporting agricultural producers who depend on consistent water supplies for food production and economic sustainability.</w:t>
      </w:r>
      <w:r>
        <w:rPr>
          <w:rFonts w:ascii="Franklin Gothic Book" w:hAnsi="Franklin Gothic Book"/>
        </w:rPr>
        <w:br/>
      </w:r>
    </w:p>
    <w:p w14:paraId="2BBE4EC1" w14:textId="6192A48E" w:rsidR="00ED1E6C" w:rsidRPr="005829B2" w:rsidRDefault="00ED1E6C">
      <w:pPr>
        <w:rPr>
          <w:rFonts w:ascii="Franklin Gothic Book" w:hAnsi="Franklin Gothic Book"/>
        </w:rPr>
      </w:pPr>
      <w:r w:rsidRPr="005829B2">
        <w:rPr>
          <w:rFonts w:ascii="Franklin Gothic Book" w:hAnsi="Franklin Gothic Book"/>
        </w:rPr>
        <w:t>Hydraulic fracturing operations can require significant volumes of water, a portion of which is sourced from fresh surface water and shallow groundwater systems through Temporary Diversion Licenses (TDLs). While TDLs are intended to be short-term in nature, their cumulative impact on watersheds</w:t>
      </w:r>
      <w:r w:rsidR="00F44F5B">
        <w:rPr>
          <w:rFonts w:ascii="Franklin Gothic Book" w:hAnsi="Franklin Gothic Book"/>
        </w:rPr>
        <w:t xml:space="preserve">, </w:t>
      </w:r>
      <w:r w:rsidRPr="005829B2">
        <w:rPr>
          <w:rFonts w:ascii="Franklin Gothic Book" w:hAnsi="Franklin Gothic Book"/>
        </w:rPr>
        <w:t>particularly in smaller or already stressed basins</w:t>
      </w:r>
      <w:r w:rsidR="00F44F5B">
        <w:rPr>
          <w:rFonts w:ascii="Franklin Gothic Book" w:hAnsi="Franklin Gothic Book"/>
        </w:rPr>
        <w:t>,</w:t>
      </w:r>
      <w:r w:rsidR="005F24E0">
        <w:rPr>
          <w:rFonts w:ascii="Franklin Gothic Book" w:hAnsi="Franklin Gothic Book"/>
        </w:rPr>
        <w:t xml:space="preserve"> </w:t>
      </w:r>
      <w:r w:rsidRPr="005829B2">
        <w:rPr>
          <w:rFonts w:ascii="Franklin Gothic Book" w:hAnsi="Franklin Gothic Book"/>
        </w:rPr>
        <w:t xml:space="preserve">can be substantial. Municipalities have raised concerns regarding the lack of transparency, limited </w:t>
      </w:r>
      <w:r w:rsidRPr="005829B2">
        <w:rPr>
          <w:rFonts w:ascii="Franklin Gothic Book" w:hAnsi="Franklin Gothic Book"/>
        </w:rPr>
        <w:lastRenderedPageBreak/>
        <w:t>public engagement, and absence of an appeal mechanism associated with TDL approvals.</w:t>
      </w:r>
      <w:r w:rsidR="0032757B">
        <w:rPr>
          <w:rFonts w:ascii="Franklin Gothic Book" w:hAnsi="Franklin Gothic Book"/>
        </w:rPr>
        <w:br/>
      </w:r>
    </w:p>
    <w:p w14:paraId="3EE0089F" w14:textId="044CE5BC" w:rsidR="00ED1E6C" w:rsidRPr="005829B2" w:rsidRDefault="00ED1E6C">
      <w:pPr>
        <w:rPr>
          <w:rFonts w:ascii="Franklin Gothic Book" w:hAnsi="Franklin Gothic Book"/>
        </w:rPr>
      </w:pPr>
      <w:r w:rsidRPr="005829B2">
        <w:rPr>
          <w:rFonts w:ascii="Franklin Gothic Book" w:hAnsi="Franklin Gothic Book"/>
        </w:rPr>
        <w:t xml:space="preserve">Currently, the Alberta Energy Regulator (AER) is authorized to issue TDLs for energy resource activities under the </w:t>
      </w:r>
      <w:r w:rsidRPr="005829B2">
        <w:rPr>
          <w:rFonts w:ascii="Franklin Gothic Book" w:hAnsi="Franklin Gothic Book"/>
          <w:i/>
          <w:iCs/>
        </w:rPr>
        <w:t>Water Act</w:t>
      </w:r>
      <w:r w:rsidRPr="005829B2">
        <w:rPr>
          <w:rFonts w:ascii="Franklin Gothic Book" w:hAnsi="Franklin Gothic Book"/>
        </w:rPr>
        <w:t>. This dual role</w:t>
      </w:r>
      <w:r w:rsidR="00915600">
        <w:rPr>
          <w:rFonts w:ascii="Franklin Gothic Book" w:hAnsi="Franklin Gothic Book"/>
        </w:rPr>
        <w:t>,</w:t>
      </w:r>
      <w:r w:rsidR="00A63F88">
        <w:rPr>
          <w:rFonts w:ascii="Franklin Gothic Book" w:hAnsi="Franklin Gothic Book"/>
        </w:rPr>
        <w:t xml:space="preserve"> </w:t>
      </w:r>
      <w:r w:rsidRPr="005829B2">
        <w:rPr>
          <w:rFonts w:ascii="Franklin Gothic Book" w:hAnsi="Franklin Gothic Book"/>
        </w:rPr>
        <w:t>both regulating industry and making water allocation decisions</w:t>
      </w:r>
      <w:r w:rsidR="00A63F88">
        <w:rPr>
          <w:rFonts w:ascii="Franklin Gothic Book" w:hAnsi="Franklin Gothic Book"/>
        </w:rPr>
        <w:t xml:space="preserve">, </w:t>
      </w:r>
      <w:r w:rsidRPr="005829B2">
        <w:rPr>
          <w:rFonts w:ascii="Franklin Gothic Book" w:hAnsi="Franklin Gothic Book"/>
        </w:rPr>
        <w:t>has raised concerns among municipalities regarding the adequacy of environmental oversight and the prioritization of water use. Alberta Environment and Protected Areas (EPA), as the department mandated to manage and protect water resources, may be better positioned to provide independent and consistent oversight of water allocation decisions.</w:t>
      </w:r>
      <w:r w:rsidR="0032757B">
        <w:rPr>
          <w:rFonts w:ascii="Franklin Gothic Book" w:hAnsi="Franklin Gothic Book"/>
        </w:rPr>
        <w:br/>
      </w:r>
    </w:p>
    <w:p w14:paraId="33B792AE" w14:textId="0EB0A27C" w:rsidR="00ED1E6C" w:rsidRPr="005829B2" w:rsidRDefault="00ED1E6C">
      <w:pPr>
        <w:rPr>
          <w:rFonts w:ascii="Franklin Gothic Book" w:hAnsi="Franklin Gothic Book"/>
        </w:rPr>
      </w:pPr>
      <w:r w:rsidRPr="005829B2">
        <w:rPr>
          <w:rFonts w:ascii="Franklin Gothic Book" w:hAnsi="Franklin Gothic Book"/>
        </w:rPr>
        <w:t>Municipal governments are increasingly expected to manage the local impacts of water scarcity, including implementing water restrictions, investing in infrastructure, and responding to public concerns about water security. At the same time, municipalities have limited authority to influence industrial water use decisions made at the provincial level.</w:t>
      </w:r>
      <w:r w:rsidR="00F421D5">
        <w:rPr>
          <w:rFonts w:ascii="Franklin Gothic Book" w:hAnsi="Franklin Gothic Book"/>
        </w:rPr>
        <w:br/>
      </w:r>
    </w:p>
    <w:p w14:paraId="2482EBAA" w14:textId="71C1CFA5" w:rsidR="00ED1E6C" w:rsidRPr="005829B2" w:rsidRDefault="00ED1E6C">
      <w:pPr>
        <w:rPr>
          <w:rFonts w:ascii="Franklin Gothic Book" w:hAnsi="Franklin Gothic Book"/>
        </w:rPr>
      </w:pPr>
      <w:r w:rsidRPr="005829B2">
        <w:rPr>
          <w:rFonts w:ascii="Franklin Gothic Book" w:hAnsi="Franklin Gothic Book"/>
        </w:rPr>
        <w:t>In addition, advances in technology and industry practices have demonstrated that alternatives to the use of fresh water in hydraulic fracturing</w:t>
      </w:r>
      <w:r w:rsidR="00E47061">
        <w:rPr>
          <w:rFonts w:ascii="Franklin Gothic Book" w:hAnsi="Franklin Gothic Book"/>
        </w:rPr>
        <w:t xml:space="preserve">, </w:t>
      </w:r>
      <w:r w:rsidRPr="005829B2">
        <w:rPr>
          <w:rFonts w:ascii="Franklin Gothic Book" w:hAnsi="Franklin Gothic Book"/>
        </w:rPr>
        <w:t>such as the use of saline water, recycled produced water, or other non-potable sources</w:t>
      </w:r>
      <w:r w:rsidR="006F31A7">
        <w:rPr>
          <w:rFonts w:ascii="Franklin Gothic Book" w:hAnsi="Franklin Gothic Book"/>
        </w:rPr>
        <w:t xml:space="preserve">, </w:t>
      </w:r>
      <w:r w:rsidRPr="005829B2">
        <w:rPr>
          <w:rFonts w:ascii="Franklin Gothic Book" w:hAnsi="Franklin Gothic Book"/>
        </w:rPr>
        <w:t>are viable and increasingly common. Encouraging or requiring a transition to these alternatives would reduce pressure on freshwater systems while allowing resource development to continue.</w:t>
      </w:r>
      <w:r w:rsidR="00F421D5">
        <w:rPr>
          <w:rFonts w:ascii="Franklin Gothic Book" w:hAnsi="Franklin Gothic Book"/>
        </w:rPr>
        <w:br/>
      </w:r>
    </w:p>
    <w:p w14:paraId="4D97930D" w14:textId="6AECC407" w:rsidR="00ED1E6C" w:rsidRPr="005829B2" w:rsidRDefault="00ED1E6C">
      <w:pPr>
        <w:rPr>
          <w:rFonts w:ascii="Franklin Gothic Book" w:hAnsi="Franklin Gothic Book"/>
        </w:rPr>
      </w:pPr>
      <w:r w:rsidRPr="005829B2">
        <w:rPr>
          <w:rFonts w:ascii="Franklin Gothic Book" w:hAnsi="Franklin Gothic Book"/>
        </w:rPr>
        <w:t>Ensuring that water allocation decisions are transparent, science-based, and prioritize essential human and agricultural needs is critical to maintaining public trust and long-term sustainability. Providing opportunities for public input and access to information used in decision-making would further strengthen accountability.</w:t>
      </w:r>
      <w:r w:rsidR="00F421D5">
        <w:rPr>
          <w:rFonts w:ascii="Franklin Gothic Book" w:hAnsi="Franklin Gothic Book"/>
        </w:rPr>
        <w:br/>
      </w:r>
    </w:p>
    <w:p w14:paraId="4AF13FB3" w14:textId="77777777" w:rsidR="00ED1E6C" w:rsidRDefault="00ED1E6C">
      <w:pPr>
        <w:rPr>
          <w:rFonts w:ascii="Franklin Gothic Book" w:hAnsi="Franklin Gothic Book"/>
        </w:rPr>
      </w:pPr>
      <w:r w:rsidRPr="005829B2">
        <w:rPr>
          <w:rFonts w:ascii="Franklin Gothic Book" w:hAnsi="Franklin Gothic Book"/>
        </w:rPr>
        <w:t>For these reasons, municipalities are seeking changes to provincial policy and legislation to better protect freshwater resources, improve transparency in water allocation decisions, and ensure that the governance framework reflects the importance of water as a shared and essential resource.</w:t>
      </w:r>
    </w:p>
    <w:p w14:paraId="24259809" w14:textId="77777777" w:rsidR="00ED1E6C" w:rsidRDefault="00ED1E6C">
      <w:pPr>
        <w:rPr>
          <w:rFonts w:ascii="Franklin Gothic Book" w:hAnsi="Franklin Gothic Book"/>
        </w:rPr>
      </w:pPr>
    </w:p>
    <w:p w14:paraId="51465B39" w14:textId="77777777" w:rsidR="00ED1E6C" w:rsidRDefault="00ED1E6C">
      <w:pPr>
        <w:rPr>
          <w:b/>
          <w:bCs/>
        </w:rPr>
      </w:pPr>
      <w:r w:rsidRPr="6942E764">
        <w:rPr>
          <w:b/>
          <w:bCs/>
        </w:rPr>
        <w:t xml:space="preserve">ALBERTA MUNICIPALITIES COMMENTS: </w:t>
      </w:r>
    </w:p>
    <w:p w14:paraId="13267E44" w14:textId="77777777" w:rsidR="00ED1E6C" w:rsidRDefault="00ED1E6C">
      <w:r w:rsidRPr="69C493B0">
        <w:t xml:space="preserve">ABmunis does not have an established position on limiting the use of fresh water in hydraulic fracturing, and no previous resolutions have directly addressed this issue. However, ABmunis has identified related concerns around water security, cumulative effects, and transparency in water allocation decisions in our water management policies and 2025 submission to the province on water availability. </w:t>
      </w:r>
    </w:p>
    <w:p w14:paraId="46C6A10A" w14:textId="77777777" w:rsidR="00ED1E6C" w:rsidRDefault="00ED1E6C"/>
    <w:p w14:paraId="4D1CC829" w14:textId="77777777" w:rsidR="00ED1E6C" w:rsidRDefault="00ED1E6C">
      <w:r w:rsidRPr="6942E764">
        <w:t>If this resolution is passed, it will be forwarded to the Government of Alberta for response. Further advocacy will be determined by ABmunis’ Board based on input from ABmunis’ relevant policy committee within the context of ABmunis’ priorities and positions.</w:t>
      </w:r>
    </w:p>
    <w:p w14:paraId="6437AA54" w14:textId="77777777" w:rsidR="00ED1E6C" w:rsidRDefault="00ED1E6C"/>
    <w:p w14:paraId="468E45C3" w14:textId="77777777" w:rsidR="00ED1E6C" w:rsidRPr="00643914" w:rsidRDefault="00ED1E6C">
      <w:pPr>
        <w:rPr>
          <w:rFonts w:ascii="Franklin Gothic Book" w:hAnsi="Franklin Gothic Book"/>
          <w:b/>
          <w:bCs/>
        </w:rPr>
      </w:pPr>
      <w:r w:rsidRPr="00643914">
        <w:rPr>
          <w:rFonts w:ascii="Franklin Gothic Book" w:hAnsi="Franklin Gothic Book"/>
          <w:b/>
          <w:bCs/>
        </w:rPr>
        <w:t xml:space="preserve">RESOLUTION CONTACT: </w:t>
      </w:r>
    </w:p>
    <w:p w14:paraId="5B171D3C" w14:textId="77777777" w:rsidR="00ED1E6C" w:rsidRPr="00643914" w:rsidRDefault="00ED1E6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20C96702" w14:textId="77777777" w:rsidR="00ED1E6C" w:rsidRPr="00643914" w:rsidRDefault="00ED1E6C">
      <w:pPr>
        <w:rPr>
          <w:rFonts w:ascii="Franklin Gothic Book" w:eastAsia="Myriad Pro" w:hAnsi="Franklin Gothic Book" w:cs="Myriad Pro"/>
        </w:rPr>
      </w:pPr>
    </w:p>
    <w:p w14:paraId="698173E4" w14:textId="072070B4" w:rsidR="00ED1E6C" w:rsidRDefault="00ED1E6C">
      <w:pPr>
        <w:ind w:left="360"/>
        <w:rPr>
          <w:rFonts w:ascii="Franklin Gothic Book" w:eastAsia="Myriad Pro" w:hAnsi="Franklin Gothic Book" w:cs="Myriad Pro"/>
        </w:rPr>
      </w:pPr>
      <w:r w:rsidRPr="00C43203">
        <w:rPr>
          <w:rFonts w:ascii="Franklin Gothic Book" w:eastAsia="Myriad Pro" w:hAnsi="Franklin Gothic Book" w:cs="Myriad Pro"/>
        </w:rPr>
        <w:t>Craig Douglas</w:t>
      </w:r>
      <w:r w:rsidR="009076D9">
        <w:rPr>
          <w:rFonts w:ascii="Franklin Gothic Book" w:eastAsia="Myriad Pro" w:hAnsi="Franklin Gothic Book" w:cs="Myriad Pro"/>
        </w:rPr>
        <w:tab/>
      </w:r>
      <w:r w:rsidR="009076D9">
        <w:rPr>
          <w:rFonts w:ascii="Franklin Gothic Book" w:eastAsia="Myriad Pro" w:hAnsi="Franklin Gothic Book" w:cs="Myriad Pro"/>
        </w:rPr>
        <w:tab/>
      </w:r>
      <w:r w:rsidR="009076D9">
        <w:rPr>
          <w:rFonts w:ascii="Franklin Gothic Book" w:eastAsia="Myriad Pro" w:hAnsi="Franklin Gothic Book" w:cs="Myriad Pro"/>
        </w:rPr>
        <w:tab/>
      </w:r>
      <w:r w:rsidR="009076D9">
        <w:rPr>
          <w:rFonts w:ascii="Franklin Gothic Book" w:eastAsia="Myriad Pro" w:hAnsi="Franklin Gothic Book" w:cs="Myriad Pro"/>
        </w:rPr>
        <w:tab/>
      </w:r>
      <w:r w:rsidR="009076D9">
        <w:rPr>
          <w:rFonts w:ascii="Franklin Gothic Book" w:eastAsia="Myriad Pro" w:hAnsi="Franklin Gothic Book" w:cs="Myriad Pro"/>
        </w:rPr>
        <w:tab/>
      </w:r>
      <w:r w:rsidR="007C33B3">
        <w:rPr>
          <w:rFonts w:ascii="Franklin Gothic Book" w:eastAsia="Myriad Pro" w:hAnsi="Franklin Gothic Book" w:cs="Myriad Pro"/>
        </w:rPr>
        <w:t>Rick Pankiw</w:t>
      </w:r>
    </w:p>
    <w:p w14:paraId="2647EC90" w14:textId="407C5035" w:rsidR="00ED1E6C" w:rsidRDefault="00ED1E6C">
      <w:pPr>
        <w:ind w:left="360"/>
        <w:rPr>
          <w:rFonts w:ascii="Franklin Gothic Book" w:eastAsia="Myriad Pro" w:hAnsi="Franklin Gothic Book" w:cs="Myriad Pro"/>
        </w:rPr>
      </w:pPr>
      <w:r>
        <w:rPr>
          <w:rFonts w:ascii="Franklin Gothic Book" w:eastAsia="Myriad Pro" w:hAnsi="Franklin Gothic Book" w:cs="Myriad Pro"/>
        </w:rPr>
        <w:t>Chief Administrative Officer</w:t>
      </w:r>
      <w:r w:rsidRPr="00646653">
        <w:rPr>
          <w:rFonts w:ascii="Franklin Gothic Book" w:eastAsia="Myriad Pro" w:hAnsi="Franklin Gothic Book" w:cs="Myriad Pro"/>
        </w:rPr>
        <w:t xml:space="preserve"> </w:t>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t>Mayor</w:t>
      </w:r>
    </w:p>
    <w:p w14:paraId="304B1805" w14:textId="4B77099C" w:rsidR="00ED1E6C" w:rsidRDefault="00ED1E6C">
      <w:pPr>
        <w:ind w:left="360"/>
        <w:rPr>
          <w:rFonts w:ascii="Franklin Gothic Book" w:eastAsia="Myriad Pro" w:hAnsi="Franklin Gothic Book" w:cs="Myriad Pro"/>
        </w:rPr>
      </w:pPr>
      <w:r>
        <w:rPr>
          <w:rFonts w:ascii="Franklin Gothic Book" w:eastAsia="Myriad Pro" w:hAnsi="Franklin Gothic Book" w:cs="Myriad Pro"/>
        </w:rPr>
        <w:t>Town of Rimbey</w:t>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r>
      <w:r w:rsidR="007C33B3">
        <w:rPr>
          <w:rFonts w:ascii="Franklin Gothic Book" w:eastAsia="Myriad Pro" w:hAnsi="Franklin Gothic Book" w:cs="Myriad Pro"/>
        </w:rPr>
        <w:tab/>
      </w:r>
      <w:r>
        <w:rPr>
          <w:rFonts w:ascii="Franklin Gothic Book" w:eastAsia="Myriad Pro" w:hAnsi="Franklin Gothic Book" w:cs="Myriad Pro"/>
        </w:rPr>
        <w:t>Town of Rimbey</w:t>
      </w:r>
    </w:p>
    <w:p w14:paraId="4BE54B23" w14:textId="27025066" w:rsidR="00ED1E6C" w:rsidRPr="00075C04" w:rsidRDefault="00ED1E6C">
      <w:pPr>
        <w:ind w:left="360"/>
      </w:pPr>
      <w:hyperlink r:id="rId69" w:history="1">
        <w:r w:rsidRPr="00631C73">
          <w:rPr>
            <w:rStyle w:val="Hyperlink"/>
            <w:rFonts w:ascii="Franklin Gothic Book" w:hAnsi="Franklin Gothic Book"/>
          </w:rPr>
          <w:t>craig@rimbey.com</w:t>
        </w:r>
      </w:hyperlink>
      <w:r w:rsidR="007C33B3">
        <w:tab/>
      </w:r>
      <w:r w:rsidR="007C33B3">
        <w:tab/>
      </w:r>
      <w:r w:rsidR="007C33B3">
        <w:tab/>
      </w:r>
      <w:r w:rsidR="007C33B3">
        <w:tab/>
      </w:r>
      <w:r w:rsidR="007C33B3">
        <w:tab/>
      </w:r>
      <w:hyperlink r:id="rId70" w:tooltip="mailto:rick.pankiw@rimbey.com" w:history="1">
        <w:r w:rsidR="00EA2632" w:rsidRPr="00EA2632">
          <w:rPr>
            <w:rStyle w:val="Hyperlink"/>
          </w:rPr>
          <w:t>rick.pankiw@rimbey.com</w:t>
        </w:r>
      </w:hyperlink>
      <w:r>
        <w:rPr>
          <w:rFonts w:ascii="Franklin Gothic Book" w:hAnsi="Franklin Gothic Book"/>
        </w:rPr>
        <w:t xml:space="preserve"> </w:t>
      </w:r>
    </w:p>
    <w:p w14:paraId="16628BEC" w14:textId="77777777" w:rsidR="00C16499" w:rsidRPr="006A4B1B" w:rsidRDefault="00C16499">
      <w:pPr>
        <w:pStyle w:val="BodyText"/>
        <w:spacing w:line="240" w:lineRule="auto"/>
        <w:rPr>
          <w:color w:val="000000" w:themeColor="text1"/>
          <w:sz w:val="22"/>
          <w:szCs w:val="22"/>
        </w:rPr>
      </w:pPr>
    </w:p>
    <w:p w14:paraId="622ABE32" w14:textId="77777777" w:rsidR="00F421D5" w:rsidRDefault="00F421D5">
      <w:pPr>
        <w:rPr>
          <w:rFonts w:asciiTheme="majorHAnsi" w:hAnsiTheme="majorHAnsi"/>
          <w:b/>
          <w:bCs/>
          <w:color w:val="414142"/>
          <w:sz w:val="26"/>
          <w:szCs w:val="26"/>
        </w:rPr>
      </w:pPr>
    </w:p>
    <w:p w14:paraId="5B309434" w14:textId="77777777" w:rsidR="00F421D5" w:rsidRDefault="00F421D5">
      <w:pPr>
        <w:rPr>
          <w:rFonts w:asciiTheme="majorHAnsi" w:hAnsiTheme="majorHAnsi"/>
          <w:b/>
          <w:bCs/>
          <w:color w:val="414142"/>
          <w:sz w:val="26"/>
          <w:szCs w:val="26"/>
        </w:rPr>
      </w:pPr>
    </w:p>
    <w:p w14:paraId="6925A907" w14:textId="77777777" w:rsidR="00F421D5" w:rsidRDefault="00F421D5">
      <w:pPr>
        <w:rPr>
          <w:rFonts w:asciiTheme="majorHAnsi" w:hAnsiTheme="majorHAnsi"/>
          <w:b/>
          <w:bCs/>
          <w:color w:val="414142"/>
          <w:sz w:val="26"/>
          <w:szCs w:val="26"/>
        </w:rPr>
      </w:pPr>
    </w:p>
    <w:p w14:paraId="766894D1" w14:textId="77777777" w:rsidR="00F421D5" w:rsidRDefault="00F421D5">
      <w:pPr>
        <w:rPr>
          <w:rFonts w:asciiTheme="majorHAnsi" w:hAnsiTheme="majorHAnsi"/>
          <w:b/>
          <w:bCs/>
          <w:color w:val="414142"/>
          <w:sz w:val="26"/>
          <w:szCs w:val="26"/>
        </w:rPr>
      </w:pPr>
    </w:p>
    <w:p w14:paraId="59EB802D" w14:textId="77777777" w:rsidR="0074756E" w:rsidRDefault="0074756E">
      <w:pPr>
        <w:rPr>
          <w:rFonts w:asciiTheme="majorHAnsi" w:hAnsiTheme="majorHAnsi"/>
          <w:b/>
          <w:bCs/>
          <w:color w:val="414142"/>
          <w:sz w:val="26"/>
          <w:szCs w:val="26"/>
        </w:rPr>
        <w:sectPr w:rsidR="0074756E" w:rsidSect="00076E1E">
          <w:footnotePr>
            <w:numRestart w:val="eachPage"/>
          </w:footnotePr>
          <w:pgSz w:w="12240" w:h="15840" w:code="1"/>
          <w:pgMar w:top="720" w:right="720" w:bottom="1080" w:left="720" w:header="709" w:footer="432" w:gutter="0"/>
          <w:cols w:space="708"/>
          <w:titlePg/>
          <w:docGrid w:linePitch="360"/>
        </w:sectPr>
      </w:pPr>
    </w:p>
    <w:p w14:paraId="52517FDC" w14:textId="320E88EB" w:rsidR="00F421D5" w:rsidRPr="006946B3" w:rsidRDefault="00F421D5" w:rsidP="006C5DDD">
      <w:pPr>
        <w:pStyle w:val="Heading2"/>
        <w:rPr>
          <w:rFonts w:asciiTheme="majorHAnsi" w:hAnsiTheme="majorHAnsi"/>
          <w:i w:val="0"/>
          <w:color w:val="auto"/>
          <w:sz w:val="26"/>
        </w:rPr>
      </w:pPr>
      <w:bookmarkStart w:id="41" w:name="_Toc236125108"/>
      <w:r w:rsidRPr="006946B3">
        <w:rPr>
          <w:rFonts w:asciiTheme="majorHAnsi" w:hAnsiTheme="majorHAnsi"/>
          <w:i w:val="0"/>
          <w:color w:val="auto"/>
          <w:sz w:val="26"/>
        </w:rPr>
        <w:lastRenderedPageBreak/>
        <w:t>B10: Police Fines and Penalties Revenue Sharing</w:t>
      </w:r>
      <w:bookmarkEnd w:id="41"/>
      <w:r w:rsidRPr="006946B3">
        <w:rPr>
          <w:rFonts w:asciiTheme="majorHAnsi" w:hAnsiTheme="majorHAnsi"/>
          <w:i w:val="0"/>
          <w:color w:val="auto"/>
          <w:sz w:val="26"/>
        </w:rPr>
        <w:t xml:space="preserve"> </w:t>
      </w:r>
    </w:p>
    <w:p w14:paraId="1BA30A1E" w14:textId="77777777" w:rsidR="00F421D5" w:rsidRPr="00DA7E28" w:rsidRDefault="00F421D5">
      <w:pPr>
        <w:rPr>
          <w:rFonts w:eastAsia="Myriad Pro" w:cs="Myriad Pro"/>
          <w:b/>
          <w:bCs/>
          <w:color w:val="414142"/>
        </w:rPr>
      </w:pPr>
    </w:p>
    <w:p w14:paraId="58C7E9A7" w14:textId="77777777" w:rsidR="00F421D5" w:rsidRPr="00DA7E28" w:rsidRDefault="00F421D5">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 xml:space="preserve">Town of </w:t>
      </w:r>
      <w:proofErr w:type="spellStart"/>
      <w:r>
        <w:rPr>
          <w:rFonts w:asciiTheme="majorHAnsi" w:hAnsiTheme="majorHAnsi"/>
          <w:color w:val="414142"/>
          <w:sz w:val="26"/>
          <w:szCs w:val="26"/>
        </w:rPr>
        <w:t>Mundare</w:t>
      </w:r>
      <w:proofErr w:type="spellEnd"/>
    </w:p>
    <w:p w14:paraId="085B93D2" w14:textId="77777777" w:rsidR="00F421D5" w:rsidRPr="00DA7E28" w:rsidRDefault="00F421D5">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Hanna</w:t>
      </w:r>
    </w:p>
    <w:p w14:paraId="3C42A533" w14:textId="77777777" w:rsidR="00F421D5" w:rsidRPr="00D60F07" w:rsidRDefault="00000000">
      <w:pPr>
        <w:adjustRightInd w:val="0"/>
        <w:rPr>
          <w:rFonts w:eastAsia="Myriad Pro" w:cs="Myriad Pro"/>
          <w:b/>
          <w:bCs/>
        </w:rPr>
      </w:pPr>
      <w:r>
        <w:rPr>
          <w:rFonts w:eastAsia="Myriad Pro" w:cs="Myriad Pro"/>
          <w:b/>
          <w:bCs/>
        </w:rPr>
        <w:pict w14:anchorId="4FF70396">
          <v:rect id="_x0000_i1034" style="width:468pt;height:1pt" o:hralign="center" o:hrstd="t" o:hrnoshade="t" o:hr="t" fillcolor="#404040 [2429]" stroked="f"/>
        </w:pict>
      </w:r>
    </w:p>
    <w:p w14:paraId="63C85B0F" w14:textId="77777777" w:rsidR="00F421D5" w:rsidRPr="00D60F07" w:rsidRDefault="00F421D5">
      <w:pPr>
        <w:adjustRightInd w:val="0"/>
        <w:rPr>
          <w:rFonts w:eastAsia="Myriad Pro" w:cs="Myriad Pro"/>
          <w:b/>
          <w:bCs/>
        </w:rPr>
      </w:pPr>
    </w:p>
    <w:p w14:paraId="185A3DDF" w14:textId="77777777" w:rsidR="00F421D5" w:rsidRPr="00D60F07" w:rsidRDefault="00F421D5">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sidRPr="00374FEF">
        <w:rPr>
          <w:rFonts w:ascii="Franklin Gothic Book" w:hAnsi="Franklin Gothic Book"/>
        </w:rPr>
        <w:t xml:space="preserve">section 162(2) of the Traffic Safety Act states: “Subject to subsection (4), fines and penalties imposed under this Act in respect of contraventions occurring in a municipality for which policing services are required to be provided under section 4(5) or (6) of the </w:t>
      </w:r>
      <w:r w:rsidRPr="001C6EA9">
        <w:rPr>
          <w:rFonts w:ascii="Franklin Gothic Book" w:hAnsi="Franklin Gothic Book"/>
          <w:i/>
          <w:iCs/>
        </w:rPr>
        <w:t>Police Act</w:t>
      </w:r>
      <w:r w:rsidRPr="00374FEF">
        <w:rPr>
          <w:rFonts w:ascii="Franklin Gothic Book" w:hAnsi="Franklin Gothic Book"/>
        </w:rPr>
        <w:t xml:space="preserve"> belong to the municipality that is required to provide the policing services”;</w:t>
      </w:r>
    </w:p>
    <w:p w14:paraId="59044B4F" w14:textId="77777777" w:rsidR="00F421D5" w:rsidRPr="00D60F07" w:rsidRDefault="00F421D5">
      <w:pPr>
        <w:adjustRightInd w:val="0"/>
        <w:rPr>
          <w:rFonts w:eastAsia="Myriad Pro" w:cs="Myriad Pro"/>
          <w:i/>
          <w:iCs/>
        </w:rPr>
      </w:pPr>
    </w:p>
    <w:p w14:paraId="14C9F17D" w14:textId="77777777" w:rsidR="00F421D5" w:rsidRPr="00374FEF" w:rsidRDefault="00F421D5">
      <w:pPr>
        <w:rPr>
          <w:rFonts w:ascii="Franklin Gothic Book" w:hAnsi="Franklin Gothic Book"/>
        </w:rPr>
      </w:pPr>
      <w:r w:rsidRPr="00D60F07">
        <w:rPr>
          <w:rFonts w:eastAsia="Myriad Pro" w:cs="Myriad Pro"/>
          <w:b/>
          <w:bCs/>
        </w:rPr>
        <w:t>WHEREAS</w:t>
      </w:r>
      <w:r w:rsidRPr="00D60F07">
        <w:rPr>
          <w:rFonts w:eastAsia="Myriad Pro" w:cs="Myriad Pro"/>
        </w:rPr>
        <w:t xml:space="preserve"> </w:t>
      </w:r>
      <w:r w:rsidRPr="00374FEF">
        <w:rPr>
          <w:rFonts w:ascii="Franklin Gothic Book" w:hAnsi="Franklin Gothic Book"/>
        </w:rPr>
        <w:t xml:space="preserve">section 162(3) of </w:t>
      </w:r>
      <w:r w:rsidRPr="001C6EA9">
        <w:rPr>
          <w:rFonts w:ascii="Franklin Gothic Book" w:hAnsi="Franklin Gothic Book"/>
          <w:i/>
          <w:iCs/>
        </w:rPr>
        <w:t>Traffic Safety Act</w:t>
      </w:r>
      <w:r w:rsidRPr="00374FEF">
        <w:rPr>
          <w:rFonts w:ascii="Franklin Gothic Book" w:hAnsi="Franklin Gothic Book"/>
        </w:rPr>
        <w:t xml:space="preserve"> states: “Subject to subsection (4), fines and penalties imposed under this Act in respect of contraventions for which </w:t>
      </w:r>
      <w:proofErr w:type="spellStart"/>
      <w:proofErr w:type="gramStart"/>
      <w:r w:rsidRPr="00374FEF">
        <w:rPr>
          <w:rFonts w:ascii="Franklin Gothic Book" w:hAnsi="Franklin Gothic Book"/>
        </w:rPr>
        <w:t>informations</w:t>
      </w:r>
      <w:proofErr w:type="spellEnd"/>
      <w:proofErr w:type="gramEnd"/>
      <w:r w:rsidRPr="00374FEF">
        <w:rPr>
          <w:rFonts w:ascii="Franklin Gothic Book" w:hAnsi="Franklin Gothic Book"/>
        </w:rPr>
        <w:t xml:space="preserve"> are laid or violation tickets are issued under the Provincial Offences Procedure Act or notices of administrative penalty are issued under the Provincial Administrative Penalties Act by peace officers employed by a municipality belong to that municipality”; </w:t>
      </w:r>
    </w:p>
    <w:p w14:paraId="2637AAE7" w14:textId="77777777" w:rsidR="00BF7B22" w:rsidRPr="00374FEF" w:rsidRDefault="00BF7B22">
      <w:pPr>
        <w:rPr>
          <w:rFonts w:ascii="Franklin Gothic Book" w:hAnsi="Franklin Gothic Book"/>
        </w:rPr>
      </w:pPr>
    </w:p>
    <w:p w14:paraId="22420F72" w14:textId="77777777" w:rsidR="00F421D5" w:rsidRPr="00C27F51" w:rsidRDefault="00F421D5">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374FEF">
        <w:rPr>
          <w:rFonts w:ascii="Franklin Gothic Book" w:hAnsi="Franklin Gothic Book"/>
        </w:rPr>
        <w:t>as of April 1, 2020, municipalities/municipal districts/counties receiving policing services under the Provincial Police Services Agreement (PPSA) are required to pay a portion of policing costs;</w:t>
      </w:r>
    </w:p>
    <w:p w14:paraId="5B574362" w14:textId="77777777" w:rsidR="00F421D5" w:rsidRPr="00C27F51" w:rsidRDefault="00F421D5">
      <w:pPr>
        <w:adjustRightInd w:val="0"/>
        <w:rPr>
          <w:rFonts w:ascii="Franklin Gothic Book" w:eastAsia="Calibri" w:hAnsi="Franklin Gothic Book" w:cs="Calibri"/>
        </w:rPr>
      </w:pPr>
    </w:p>
    <w:p w14:paraId="3DC0DE91" w14:textId="52EB1C03" w:rsidR="00F421D5" w:rsidRPr="00C27F51" w:rsidRDefault="00F421D5">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374FEF">
        <w:rPr>
          <w:rFonts w:ascii="Franklin Gothic Book" w:hAnsi="Franklin Gothic Book"/>
        </w:rPr>
        <w:t xml:space="preserve">the changes to the Police Funding Model (PFM) will cause a financial burden on the PPSA </w:t>
      </w:r>
      <w:r w:rsidR="006C3872">
        <w:rPr>
          <w:rFonts w:ascii="Franklin Gothic Book" w:hAnsi="Franklin Gothic Book"/>
        </w:rPr>
        <w:t>m</w:t>
      </w:r>
      <w:r w:rsidR="006C3872" w:rsidRPr="00374FEF">
        <w:rPr>
          <w:rFonts w:ascii="Franklin Gothic Book" w:hAnsi="Franklin Gothic Book"/>
        </w:rPr>
        <w:t>unicipalities</w:t>
      </w:r>
      <w:r>
        <w:rPr>
          <w:rFonts w:ascii="Franklin Gothic Book" w:hAnsi="Franklin Gothic Book"/>
        </w:rPr>
        <w:t>;</w:t>
      </w:r>
    </w:p>
    <w:p w14:paraId="2B2743F5" w14:textId="77777777" w:rsidR="00F421D5" w:rsidRPr="00C27F51" w:rsidRDefault="00F421D5">
      <w:pPr>
        <w:adjustRightInd w:val="0"/>
        <w:rPr>
          <w:rFonts w:ascii="Franklin Gothic Book" w:eastAsia="Calibri" w:hAnsi="Franklin Gothic Book" w:cs="Calibri,Bold"/>
          <w:b/>
          <w:bCs/>
        </w:rPr>
      </w:pPr>
    </w:p>
    <w:p w14:paraId="1C66DB55" w14:textId="77777777" w:rsidR="00F421D5" w:rsidRDefault="00F421D5">
      <w:pPr>
        <w:adjustRightInd w:val="0"/>
        <w:rPr>
          <w:rFonts w:ascii="Franklin Gothic Book" w:hAnsi="Franklin Gothic Book"/>
        </w:rPr>
      </w:pPr>
      <w:r w:rsidRPr="00C27F51">
        <w:rPr>
          <w:rFonts w:ascii="Franklin Gothic Book" w:eastAsia="Calibri" w:hAnsi="Franklin Gothic Book" w:cs="Calibri,Bold"/>
          <w:b/>
          <w:bCs/>
        </w:rPr>
        <w:t xml:space="preserve">WHEREAS </w:t>
      </w:r>
      <w:r w:rsidRPr="00374FEF">
        <w:rPr>
          <w:rFonts w:ascii="Franklin Gothic Book" w:hAnsi="Franklin Gothic Book"/>
        </w:rPr>
        <w:t xml:space="preserve">the intent of Section 162 of the </w:t>
      </w:r>
      <w:r w:rsidRPr="001C6EA9">
        <w:rPr>
          <w:rFonts w:ascii="Franklin Gothic Book" w:hAnsi="Franklin Gothic Book"/>
          <w:i/>
          <w:iCs/>
        </w:rPr>
        <w:t>Traffic Safety Act</w:t>
      </w:r>
      <w:r w:rsidRPr="00374FEF">
        <w:rPr>
          <w:rFonts w:ascii="Franklin Gothic Book" w:hAnsi="Franklin Gothic Book"/>
        </w:rPr>
        <w:t xml:space="preserve"> is that fines should be distributed </w:t>
      </w:r>
      <w:proofErr w:type="gramStart"/>
      <w:r w:rsidRPr="00374FEF">
        <w:rPr>
          <w:rFonts w:ascii="Franklin Gothic Book" w:hAnsi="Franklin Gothic Book"/>
        </w:rPr>
        <w:t>on the basis of</w:t>
      </w:r>
      <w:proofErr w:type="gramEnd"/>
      <w:r w:rsidRPr="00374FEF">
        <w:rPr>
          <w:rFonts w:ascii="Franklin Gothic Book" w:hAnsi="Franklin Gothic Book"/>
        </w:rPr>
        <w:t xml:space="preserve"> who pays for the policing;</w:t>
      </w:r>
      <w:r>
        <w:rPr>
          <w:rFonts w:ascii="Franklin Gothic Book" w:hAnsi="Franklin Gothic Book"/>
        </w:rPr>
        <w:t xml:space="preserve"> and </w:t>
      </w:r>
    </w:p>
    <w:p w14:paraId="30F910BD" w14:textId="77777777" w:rsidR="00F421D5" w:rsidRDefault="00F421D5">
      <w:pPr>
        <w:adjustRightInd w:val="0"/>
        <w:rPr>
          <w:rFonts w:ascii="Franklin Gothic Book" w:hAnsi="Franklin Gothic Book"/>
        </w:rPr>
      </w:pPr>
    </w:p>
    <w:p w14:paraId="5E03F9BA" w14:textId="3497A99B" w:rsidR="00F421D5" w:rsidRPr="00C27F51" w:rsidRDefault="00F421D5">
      <w:pPr>
        <w:adjustRightInd w:val="0"/>
        <w:rPr>
          <w:rFonts w:ascii="Franklin Gothic Book" w:eastAsia="Calibri" w:hAnsi="Franklin Gothic Book" w:cs="Calibri"/>
        </w:rPr>
      </w:pPr>
      <w:r w:rsidRPr="00C27F51">
        <w:rPr>
          <w:rFonts w:ascii="Franklin Gothic Book" w:eastAsia="Calibri" w:hAnsi="Franklin Gothic Book" w:cs="Calibri,Bold"/>
          <w:b/>
          <w:bCs/>
        </w:rPr>
        <w:t>WHEREAS</w:t>
      </w:r>
      <w:r>
        <w:rPr>
          <w:rFonts w:ascii="Franklin Gothic Book" w:eastAsia="Calibri" w:hAnsi="Franklin Gothic Book" w:cs="Calibri,Bold"/>
          <w:b/>
          <w:bCs/>
        </w:rPr>
        <w:t xml:space="preserve"> </w:t>
      </w:r>
      <w:r w:rsidRPr="00374FEF">
        <w:rPr>
          <w:rFonts w:ascii="Franklin Gothic Book" w:hAnsi="Franklin Gothic Book"/>
        </w:rPr>
        <w:t xml:space="preserve">despite the intent of the </w:t>
      </w:r>
      <w:r w:rsidRPr="001C6EA9">
        <w:rPr>
          <w:rFonts w:ascii="Franklin Gothic Book" w:hAnsi="Franklin Gothic Book"/>
          <w:i/>
          <w:iCs/>
        </w:rPr>
        <w:t>Traffic Safety Act</w:t>
      </w:r>
      <w:r w:rsidRPr="00374FEF">
        <w:rPr>
          <w:rFonts w:ascii="Franklin Gothic Book" w:hAnsi="Franklin Gothic Book"/>
        </w:rPr>
        <w:t xml:space="preserve">, PPSA </w:t>
      </w:r>
      <w:r w:rsidR="00E917DC">
        <w:rPr>
          <w:rFonts w:ascii="Franklin Gothic Book" w:hAnsi="Franklin Gothic Book"/>
          <w:smallCaps/>
        </w:rPr>
        <w:t>m</w:t>
      </w:r>
      <w:r w:rsidR="00E917DC" w:rsidRPr="00374FEF">
        <w:rPr>
          <w:rFonts w:ascii="Franklin Gothic Book" w:hAnsi="Franklin Gothic Book"/>
        </w:rPr>
        <w:t xml:space="preserve">unicipalities </w:t>
      </w:r>
      <w:r w:rsidRPr="00374FEF">
        <w:rPr>
          <w:rFonts w:ascii="Franklin Gothic Book" w:hAnsi="Franklin Gothic Book"/>
        </w:rPr>
        <w:t>do not receive a share of the fines and penalties</w:t>
      </w:r>
      <w:r>
        <w:rPr>
          <w:rFonts w:ascii="Franklin Gothic Book" w:hAnsi="Franklin Gothic Book"/>
        </w:rPr>
        <w:t>.</w:t>
      </w:r>
    </w:p>
    <w:p w14:paraId="599030F5" w14:textId="77777777" w:rsidR="00F421D5" w:rsidRPr="00075C04" w:rsidRDefault="00F421D5">
      <w:pPr>
        <w:adjustRightInd w:val="0"/>
        <w:rPr>
          <w:rFonts w:ascii="Franklin Gothic Book" w:eastAsia="Calibri" w:hAnsi="Franklin Gothic Book" w:cs="Calibri"/>
        </w:rPr>
      </w:pPr>
    </w:p>
    <w:p w14:paraId="0BB2FF6C" w14:textId="77777777" w:rsidR="00F421D5" w:rsidRDefault="00F421D5">
      <w:pPr>
        <w:adjustRightInd w:val="0"/>
        <w:rPr>
          <w:rFonts w:ascii="Franklin Gothic Book" w:hAnsi="Franklin Gothic Book"/>
        </w:rPr>
      </w:pPr>
      <w:r w:rsidRPr="00075C04">
        <w:rPr>
          <w:rFonts w:eastAsia="Myriad Pro" w:cs="Myriad Pro"/>
          <w:b/>
          <w:bCs/>
        </w:rPr>
        <w:t xml:space="preserve">IT IS THEREFORE RESOLVED THAT </w:t>
      </w:r>
      <w:r w:rsidRPr="00374FEF">
        <w:rPr>
          <w:rFonts w:ascii="Franklin Gothic Book" w:hAnsi="Franklin Gothic Book"/>
        </w:rPr>
        <w:t xml:space="preserve">Alberta Municipalities advocate for the Government of Alberta to amend section 162 of the </w:t>
      </w:r>
      <w:r w:rsidRPr="001C6EA9">
        <w:rPr>
          <w:rFonts w:ascii="Franklin Gothic Book" w:hAnsi="Franklin Gothic Book"/>
          <w:i/>
          <w:iCs/>
        </w:rPr>
        <w:t>Traffic Safety Act</w:t>
      </w:r>
      <w:r w:rsidRPr="00374FEF">
        <w:rPr>
          <w:rFonts w:ascii="Franklin Gothic Book" w:hAnsi="Franklin Gothic Book"/>
        </w:rPr>
        <w:t xml:space="preserve">, Revised Statutes of Alberta 2000, Chapter T-6 to distribute fines and penalties under the </w:t>
      </w:r>
      <w:r>
        <w:rPr>
          <w:rFonts w:ascii="Franklin Gothic Book" w:hAnsi="Franklin Gothic Book"/>
        </w:rPr>
        <w:t>A</w:t>
      </w:r>
      <w:r w:rsidRPr="00374FEF">
        <w:rPr>
          <w:rFonts w:ascii="Franklin Gothic Book" w:hAnsi="Franklin Gothic Book"/>
        </w:rPr>
        <w:t>ct to those municipalities receiving policing services under the Provincial Police Services Agreement at the same percentage that these municipalities pay for policing.</w:t>
      </w:r>
    </w:p>
    <w:p w14:paraId="6CFD9298" w14:textId="77777777" w:rsidR="00F421D5" w:rsidRPr="00075C04" w:rsidRDefault="00F421D5">
      <w:pPr>
        <w:adjustRightInd w:val="0"/>
        <w:rPr>
          <w:rFonts w:eastAsia="Myriad Pro" w:cs="Myriad Pro"/>
          <w:b/>
          <w:bCs/>
        </w:rPr>
      </w:pPr>
    </w:p>
    <w:p w14:paraId="56EDD28B" w14:textId="77777777" w:rsidR="00F421D5" w:rsidRPr="001A046D" w:rsidRDefault="00F421D5">
      <w:pPr>
        <w:adjustRightInd w:val="0"/>
        <w:rPr>
          <w:rFonts w:eastAsia="Myriad Pro" w:cs="Myriad Pro"/>
          <w:b/>
          <w:bCs/>
        </w:rPr>
      </w:pPr>
      <w:r w:rsidRPr="001A046D">
        <w:rPr>
          <w:rFonts w:eastAsia="Myriad Pro" w:cs="Myriad Pro"/>
          <w:b/>
          <w:bCs/>
        </w:rPr>
        <w:t>BACKGROUND:</w:t>
      </w:r>
    </w:p>
    <w:p w14:paraId="7CB30C1D" w14:textId="77777777"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 xml:space="preserve">Prior to October 31, 2005, Section 162 of the </w:t>
      </w:r>
      <w:r w:rsidRPr="001C6EA9">
        <w:rPr>
          <w:rFonts w:ascii="Franklin Gothic Book" w:hAnsi="Franklin Gothic Book"/>
          <w:i/>
          <w:iCs/>
        </w:rPr>
        <w:t>Traffic Safety Act</w:t>
      </w:r>
      <w:r w:rsidRPr="00374FEF">
        <w:rPr>
          <w:rFonts w:ascii="Franklin Gothic Book" w:hAnsi="Franklin Gothic Book"/>
        </w:rPr>
        <w:t xml:space="preserve"> stated:</w:t>
      </w:r>
    </w:p>
    <w:p w14:paraId="7BE4AAC5" w14:textId="77777777" w:rsidR="00F421D5" w:rsidRPr="00374FEF" w:rsidRDefault="00F421D5">
      <w:pPr>
        <w:keepNext/>
        <w:spacing w:before="200" w:after="40"/>
        <w:ind w:right="1422" w:firstLine="1134"/>
        <w:rPr>
          <w:rFonts w:ascii="Franklin Gothic Book" w:hAnsi="Franklin Gothic Book" w:cs="Arial"/>
          <w:b/>
          <w:bCs/>
        </w:rPr>
      </w:pPr>
      <w:r w:rsidRPr="00374FEF">
        <w:rPr>
          <w:rFonts w:ascii="Franklin Gothic Book" w:hAnsi="Franklin Gothic Book" w:cs="Arial"/>
          <w:b/>
          <w:bCs/>
        </w:rPr>
        <w:t>Disposition of fines and penalties (</w:t>
      </w:r>
      <w:r w:rsidRPr="00374FEF">
        <w:rPr>
          <w:rFonts w:ascii="Franklin Gothic Book" w:hAnsi="Franklin Gothic Book" w:cs="Arial"/>
          <w:b/>
          <w:bCs/>
          <w:i/>
          <w:iCs/>
        </w:rPr>
        <w:t>in effect prior to October 31, 2005</w:t>
      </w:r>
      <w:r w:rsidRPr="00374FEF">
        <w:rPr>
          <w:rFonts w:ascii="Franklin Gothic Book" w:hAnsi="Franklin Gothic Book" w:cs="Arial"/>
          <w:b/>
          <w:bCs/>
        </w:rPr>
        <w:t>)</w:t>
      </w:r>
    </w:p>
    <w:p w14:paraId="0E7839B0" w14:textId="77777777" w:rsidR="00F421D5" w:rsidRPr="00374FEF" w:rsidRDefault="00F421D5">
      <w:pPr>
        <w:ind w:left="1138" w:right="1422" w:hanging="4"/>
        <w:rPr>
          <w:rFonts w:ascii="Franklin Gothic Book" w:hAnsi="Franklin Gothic Book"/>
        </w:rPr>
      </w:pPr>
      <w:r w:rsidRPr="00374FEF">
        <w:rPr>
          <w:rFonts w:ascii="Franklin Gothic Book" w:hAnsi="Franklin Gothic Book" w:cs="Arial"/>
          <w:b/>
          <w:bCs/>
        </w:rPr>
        <w:t>162</w:t>
      </w:r>
      <w:r w:rsidRPr="00374FEF">
        <w:rPr>
          <w:rFonts w:ascii="Franklin Gothic Book" w:hAnsi="Franklin Gothic Book"/>
          <w:b/>
          <w:bCs/>
        </w:rPr>
        <w:t>(1)</w:t>
      </w:r>
      <w:r w:rsidRPr="00374FEF">
        <w:rPr>
          <w:rFonts w:ascii="Franklin Gothic Book" w:hAnsi="Franklin Gothic Book"/>
        </w:rPr>
        <w:t xml:space="preserve"> Subject to subsection (2), any fine or penalty imposed under this Act belongs to the Crown in right of Alberta.</w:t>
      </w:r>
    </w:p>
    <w:p w14:paraId="3549BAA1" w14:textId="77777777" w:rsidR="00F421D5" w:rsidRDefault="00F421D5">
      <w:pPr>
        <w:spacing w:before="200"/>
        <w:ind w:left="1138" w:right="1422" w:hanging="4"/>
        <w:rPr>
          <w:rFonts w:ascii="Franklin Gothic Book" w:hAnsi="Franklin Gothic Book"/>
        </w:rPr>
      </w:pPr>
      <w:r w:rsidRPr="00374FEF">
        <w:rPr>
          <w:rFonts w:ascii="Franklin Gothic Book" w:hAnsi="Franklin Gothic Book"/>
          <w:b/>
          <w:bCs/>
        </w:rPr>
        <w:t>(2)</w:t>
      </w:r>
      <w:r w:rsidRPr="00374FEF">
        <w:rPr>
          <w:rFonts w:ascii="Franklin Gothic Book" w:hAnsi="Franklin Gothic Book"/>
        </w:rPr>
        <w:t>  Any fine or penalty imposed under this Act in respect of an offence occurring in</w:t>
      </w:r>
    </w:p>
    <w:p w14:paraId="688973F9" w14:textId="77777777" w:rsidR="00F421D5" w:rsidRDefault="00F421D5">
      <w:pPr>
        <w:spacing w:before="200"/>
        <w:ind w:left="1138" w:right="1422" w:hanging="4"/>
        <w:rPr>
          <w:rFonts w:ascii="Franklin Gothic Book" w:hAnsi="Franklin Gothic Book"/>
        </w:rPr>
      </w:pPr>
      <w:r w:rsidRPr="00374FEF">
        <w:rPr>
          <w:rFonts w:ascii="Franklin Gothic Book" w:hAnsi="Franklin Gothic Book"/>
        </w:rPr>
        <w:t>(a)    a municipality that is an urban area, belongs to that municipality,</w:t>
      </w:r>
    </w:p>
    <w:p w14:paraId="7C330E37" w14:textId="77777777" w:rsidR="00F421D5" w:rsidRDefault="00F421D5" w:rsidP="00487079">
      <w:pPr>
        <w:spacing w:before="200"/>
        <w:ind w:left="1560" w:right="1422" w:hanging="426"/>
        <w:rPr>
          <w:rFonts w:ascii="Franklin Gothic Book" w:hAnsi="Franklin Gothic Book"/>
        </w:rPr>
      </w:pPr>
      <w:r w:rsidRPr="00374FEF">
        <w:rPr>
          <w:rFonts w:ascii="Franklin Gothic Book" w:hAnsi="Franklin Gothic Book"/>
        </w:rPr>
        <w:t xml:space="preserve">(b)    a municipal district or Metis settlement, other than on a highway designated as a primary highway pursuant to the </w:t>
      </w:r>
      <w:r w:rsidRPr="00374FEF">
        <w:rPr>
          <w:rFonts w:ascii="Franklin Gothic Book" w:hAnsi="Franklin Gothic Book"/>
          <w:i/>
          <w:iCs/>
        </w:rPr>
        <w:t>Public Highways Development Act</w:t>
      </w:r>
      <w:r w:rsidRPr="00374FEF">
        <w:rPr>
          <w:rFonts w:ascii="Franklin Gothic Book" w:hAnsi="Franklin Gothic Book"/>
        </w:rPr>
        <w:t xml:space="preserve">, belongs to the municipal district or Metis settlement, and </w:t>
      </w:r>
    </w:p>
    <w:p w14:paraId="4DB5505C" w14:textId="77777777" w:rsidR="00F421D5" w:rsidRPr="00374FEF" w:rsidRDefault="00F421D5" w:rsidP="00A26D47">
      <w:pPr>
        <w:spacing w:before="200"/>
        <w:ind w:left="1560" w:right="1422" w:hanging="426"/>
        <w:rPr>
          <w:rFonts w:ascii="Franklin Gothic Book" w:hAnsi="Franklin Gothic Book"/>
        </w:rPr>
      </w:pPr>
      <w:r w:rsidRPr="00374FEF">
        <w:rPr>
          <w:rFonts w:ascii="Franklin Gothic Book" w:hAnsi="Franklin Gothic Book"/>
        </w:rPr>
        <w:t xml:space="preserve">(c)    an Indian reserve, other than on a highway designated as a primary highway or a highway designated as a secondary road pursuant to the </w:t>
      </w:r>
      <w:r w:rsidRPr="00A26D47">
        <w:rPr>
          <w:rFonts w:ascii="Franklin Gothic Book" w:hAnsi="Franklin Gothic Book"/>
        </w:rPr>
        <w:t>Public Highways Development Act</w:t>
      </w:r>
      <w:r w:rsidRPr="00374FEF">
        <w:rPr>
          <w:rFonts w:ascii="Franklin Gothic Book" w:hAnsi="Franklin Gothic Book"/>
        </w:rPr>
        <w:t>, belongs to the band.</w:t>
      </w:r>
    </w:p>
    <w:p w14:paraId="3FD8C758" w14:textId="77777777" w:rsidR="00F421D5" w:rsidRDefault="00F421D5" w:rsidP="00A26D47">
      <w:pPr>
        <w:keepNext/>
        <w:spacing w:before="200"/>
        <w:ind w:left="1418" w:right="1422" w:hanging="425"/>
        <w:rPr>
          <w:rFonts w:ascii="Franklin Gothic Book" w:hAnsi="Franklin Gothic Book"/>
        </w:rPr>
      </w:pPr>
      <w:r w:rsidRPr="00374FEF">
        <w:rPr>
          <w:rFonts w:ascii="Franklin Gothic Book" w:hAnsi="Franklin Gothic Book"/>
          <w:b/>
          <w:bCs/>
        </w:rPr>
        <w:lastRenderedPageBreak/>
        <w:t>(3)</w:t>
      </w:r>
      <w:r w:rsidRPr="00374FEF">
        <w:rPr>
          <w:rFonts w:ascii="Franklin Gothic Book" w:hAnsi="Franklin Gothic Book"/>
        </w:rPr>
        <w:t xml:space="preserve">  For the purposes of subsection (2)(c), “band” and “reserve” mean a band and reserve as defined in the </w:t>
      </w:r>
      <w:r w:rsidRPr="00374FEF">
        <w:rPr>
          <w:rFonts w:ascii="Franklin Gothic Book" w:hAnsi="Franklin Gothic Book"/>
          <w:i/>
          <w:iCs/>
        </w:rPr>
        <w:t>Indian Act</w:t>
      </w:r>
      <w:r w:rsidRPr="00374FEF">
        <w:rPr>
          <w:rFonts w:ascii="Franklin Gothic Book" w:hAnsi="Franklin Gothic Book"/>
        </w:rPr>
        <w:t xml:space="preserve"> (Canada).</w:t>
      </w:r>
    </w:p>
    <w:p w14:paraId="7A644059" w14:textId="77777777" w:rsidR="00F421D5" w:rsidRPr="00374FEF" w:rsidRDefault="00F421D5">
      <w:pPr>
        <w:keepNext/>
        <w:spacing w:before="200" w:line="220" w:lineRule="exact"/>
        <w:ind w:left="1138" w:right="1422" w:hanging="145"/>
        <w:rPr>
          <w:rFonts w:ascii="Franklin Gothic Book" w:hAnsi="Franklin Gothic Book"/>
        </w:rPr>
      </w:pPr>
    </w:p>
    <w:p w14:paraId="73059E2D" w14:textId="1928D983"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 xml:space="preserve">After October 31, 2005, the </w:t>
      </w:r>
      <w:r w:rsidRPr="001C6EA9">
        <w:rPr>
          <w:rFonts w:ascii="Franklin Gothic Book" w:hAnsi="Franklin Gothic Book"/>
          <w:i/>
          <w:iCs/>
        </w:rPr>
        <w:t xml:space="preserve">Traffic </w:t>
      </w:r>
      <w:r w:rsidRPr="00374FEF">
        <w:rPr>
          <w:rFonts w:ascii="Franklin Gothic Book" w:hAnsi="Franklin Gothic Book"/>
          <w:i/>
          <w:iCs/>
        </w:rPr>
        <w:t>S</w:t>
      </w:r>
      <w:r w:rsidRPr="001C6EA9">
        <w:rPr>
          <w:rFonts w:ascii="Franklin Gothic Book" w:hAnsi="Franklin Gothic Book"/>
          <w:i/>
          <w:iCs/>
        </w:rPr>
        <w:t xml:space="preserve">afety </w:t>
      </w:r>
      <w:r w:rsidRPr="00374FEF">
        <w:rPr>
          <w:rFonts w:ascii="Franklin Gothic Book" w:hAnsi="Franklin Gothic Book"/>
          <w:i/>
          <w:iCs/>
        </w:rPr>
        <w:t>A</w:t>
      </w:r>
      <w:r w:rsidRPr="001C6EA9">
        <w:rPr>
          <w:rFonts w:ascii="Franklin Gothic Book" w:hAnsi="Franklin Gothic Book"/>
          <w:i/>
          <w:iCs/>
        </w:rPr>
        <w:t>ct</w:t>
      </w:r>
      <w:r w:rsidRPr="00374FEF">
        <w:rPr>
          <w:rFonts w:ascii="Franklin Gothic Book" w:hAnsi="Franklin Gothic Book"/>
        </w:rPr>
        <w:t xml:space="preserve"> was changed so that traffic fines were distributed based on the “who pays for policing model”.  </w:t>
      </w:r>
      <w:r w:rsidR="00E92F69">
        <w:rPr>
          <w:rFonts w:ascii="Franklin Gothic Book" w:hAnsi="Franklin Gothic Book"/>
        </w:rPr>
        <w:br/>
      </w:r>
    </w:p>
    <w:p w14:paraId="39920A53" w14:textId="4F2D3DD9"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 xml:space="preserve">Municipalities that are </w:t>
      </w:r>
      <w:r w:rsidRPr="00374FEF">
        <w:rPr>
          <w:rFonts w:ascii="Franklin Gothic Book" w:hAnsi="Franklin Gothic Book"/>
          <w:color w:val="000000" w:themeColor="text1"/>
        </w:rPr>
        <w:t xml:space="preserve">not policed under the PPSA, </w:t>
      </w:r>
      <w:r w:rsidRPr="00374FEF">
        <w:rPr>
          <w:rFonts w:ascii="Franklin Gothic Book" w:hAnsi="Franklin Gothic Book"/>
        </w:rPr>
        <w:t>and municipalities that pay for a community peace officer, receive 60% of the specified fines/penalties that are issued in the municipality</w:t>
      </w:r>
      <w:r w:rsidRPr="00817C96">
        <w:rPr>
          <w:rFonts w:ascii="Franklin Gothic Book" w:hAnsi="Franklin Gothic Book"/>
        </w:rPr>
        <w:t xml:space="preserve"> </w:t>
      </w:r>
      <w:r w:rsidRPr="00817C96">
        <w:rPr>
          <w:rFonts w:ascii="Franklin Gothic Book" w:hAnsi="Franklin Gothic Book"/>
          <w:color w:val="000000" w:themeColor="text1"/>
        </w:rPr>
        <w:t xml:space="preserve">under the </w:t>
      </w:r>
      <w:r w:rsidRPr="00817C96">
        <w:rPr>
          <w:rFonts w:ascii="Franklin Gothic Book" w:hAnsi="Franklin Gothic Book"/>
          <w:i/>
          <w:iCs/>
          <w:color w:val="000000" w:themeColor="text1"/>
        </w:rPr>
        <w:t>Traffic Safety Act</w:t>
      </w:r>
      <w:r>
        <w:rPr>
          <w:rFonts w:ascii="Franklin Gothic Book" w:hAnsi="Franklin Gothic Book"/>
          <w:color w:val="000000" w:themeColor="text1"/>
        </w:rPr>
        <w:t>, whereas the province receives 40%.</w:t>
      </w:r>
      <w:r w:rsidR="00E92F69">
        <w:rPr>
          <w:rFonts w:ascii="Franklin Gothic Book" w:hAnsi="Franklin Gothic Book"/>
          <w:color w:val="000000" w:themeColor="text1"/>
        </w:rPr>
        <w:br/>
      </w:r>
    </w:p>
    <w:p w14:paraId="32A2F43C" w14:textId="1D0CDA89" w:rsidR="00F421D5" w:rsidRPr="001C6EA9" w:rsidRDefault="00F421D5">
      <w:pPr>
        <w:autoSpaceDE w:val="0"/>
        <w:autoSpaceDN w:val="0"/>
        <w:adjustRightInd w:val="0"/>
        <w:rPr>
          <w:rFonts w:ascii="Franklin Gothic Book" w:hAnsi="Franklin Gothic Book"/>
          <w:i/>
          <w:iCs/>
        </w:rPr>
      </w:pPr>
      <w:r w:rsidRPr="00374FEF">
        <w:rPr>
          <w:rFonts w:ascii="Franklin Gothic Book" w:hAnsi="Franklin Gothic Book"/>
        </w:rPr>
        <w:t>This proposed resolution, as of 2030</w:t>
      </w:r>
      <w:r>
        <w:rPr>
          <w:rFonts w:ascii="Franklin Gothic Book" w:hAnsi="Franklin Gothic Book"/>
        </w:rPr>
        <w:t>-</w:t>
      </w:r>
      <w:r w:rsidRPr="00374FEF">
        <w:rPr>
          <w:rFonts w:ascii="Franklin Gothic Book" w:hAnsi="Franklin Gothic Book"/>
        </w:rPr>
        <w:t>2031, would mean PPSA municipalities receive 18% of total fines and penalties</w:t>
      </w:r>
      <w:r>
        <w:rPr>
          <w:rFonts w:ascii="Franklin Gothic Book" w:hAnsi="Franklin Gothic Book"/>
        </w:rPr>
        <w:t xml:space="preserve"> collected in their boundaries, whereas the province would receive 72%. </w:t>
      </w:r>
      <w:r w:rsidR="00D064D2">
        <w:rPr>
          <w:rFonts w:ascii="Franklin Gothic Book" w:hAnsi="Franklin Gothic Book"/>
        </w:rPr>
        <w:br/>
      </w:r>
    </w:p>
    <w:p w14:paraId="308072B8" w14:textId="11286E13" w:rsidR="00F421D5" w:rsidRPr="00374FEF" w:rsidRDefault="00F421D5">
      <w:pPr>
        <w:autoSpaceDE w:val="0"/>
        <w:autoSpaceDN w:val="0"/>
        <w:adjustRightInd w:val="0"/>
        <w:rPr>
          <w:rFonts w:ascii="Franklin Gothic Book" w:hAnsi="Franklin Gothic Book"/>
        </w:rPr>
      </w:pPr>
      <w:r w:rsidRPr="00374FEF">
        <w:rPr>
          <w:rFonts w:ascii="Franklin Gothic Book" w:hAnsi="Franklin Gothic Book"/>
        </w:rPr>
        <w:t>There are 2</w:t>
      </w:r>
      <w:r>
        <w:rPr>
          <w:rFonts w:ascii="Franklin Gothic Book" w:hAnsi="Franklin Gothic Book"/>
        </w:rPr>
        <w:t>78</w:t>
      </w:r>
      <w:r w:rsidRPr="00374FEF">
        <w:rPr>
          <w:rFonts w:ascii="Franklin Gothic Book" w:hAnsi="Franklin Gothic Book"/>
        </w:rPr>
        <w:t xml:space="preserve"> municipalities included in the PPSA. These municipalities are paying a portion of the policing costs but do not receive any portion of the fines/penalties issued in the municipality.</w:t>
      </w:r>
      <w:r w:rsidR="00D064D2">
        <w:rPr>
          <w:rFonts w:ascii="Franklin Gothic Book" w:hAnsi="Franklin Gothic Book"/>
        </w:rPr>
        <w:br/>
      </w:r>
    </w:p>
    <w:p w14:paraId="4ABDDD47" w14:textId="57137A23" w:rsidR="00F421D5" w:rsidRDefault="00F421D5">
      <w:pPr>
        <w:autoSpaceDE w:val="0"/>
        <w:autoSpaceDN w:val="0"/>
        <w:adjustRightInd w:val="0"/>
        <w:rPr>
          <w:rFonts w:ascii="Franklin Gothic Book" w:hAnsi="Franklin Gothic Book"/>
        </w:rPr>
      </w:pPr>
      <w:r w:rsidRPr="00374FEF">
        <w:rPr>
          <w:rFonts w:ascii="Franklin Gothic Book" w:hAnsi="Franklin Gothic Book"/>
        </w:rPr>
        <w:t xml:space="preserve">Based on estimates received from the </w:t>
      </w:r>
      <w:r>
        <w:rPr>
          <w:rFonts w:ascii="Franklin Gothic Book" w:hAnsi="Franklin Gothic Book"/>
        </w:rPr>
        <w:t>Government of Alberta</w:t>
      </w:r>
      <w:r w:rsidRPr="00374FEF">
        <w:rPr>
          <w:rFonts w:ascii="Franklin Gothic Book" w:hAnsi="Franklin Gothic Book"/>
        </w:rPr>
        <w:t>:</w:t>
      </w:r>
      <w:r w:rsidR="00D064D2">
        <w:rPr>
          <w:rFonts w:ascii="Franklin Gothic Book" w:hAnsi="Franklin Gothic Book"/>
        </w:rPr>
        <w:br/>
      </w:r>
    </w:p>
    <w:p w14:paraId="70DEBDDD" w14:textId="77777777" w:rsidR="00F421D5" w:rsidRDefault="00F421D5" w:rsidP="00F421D5">
      <w:pPr>
        <w:pStyle w:val="ListParagraph"/>
        <w:numPr>
          <w:ilvl w:val="0"/>
          <w:numId w:val="34"/>
        </w:numPr>
        <w:autoSpaceDE w:val="0"/>
        <w:autoSpaceDN w:val="0"/>
        <w:adjustRightInd w:val="0"/>
        <w:spacing w:after="120"/>
        <w:rPr>
          <w:rFonts w:ascii="Franklin Gothic Book" w:hAnsi="Franklin Gothic Book"/>
        </w:rPr>
      </w:pPr>
      <w:r>
        <w:rPr>
          <w:rFonts w:ascii="Franklin Gothic Book" w:hAnsi="Franklin Gothic Book"/>
        </w:rPr>
        <w:t>T</w:t>
      </w:r>
      <w:r w:rsidRPr="007A58D4">
        <w:rPr>
          <w:rFonts w:ascii="Franklin Gothic Book" w:hAnsi="Franklin Gothic Book"/>
        </w:rPr>
        <w:t xml:space="preserve">he Town of </w:t>
      </w:r>
      <w:proofErr w:type="spellStart"/>
      <w:r w:rsidRPr="007A58D4">
        <w:rPr>
          <w:rFonts w:ascii="Franklin Gothic Book" w:hAnsi="Franklin Gothic Book"/>
        </w:rPr>
        <w:t>Mundare</w:t>
      </w:r>
      <w:proofErr w:type="spellEnd"/>
      <w:r w:rsidRPr="007A58D4">
        <w:rPr>
          <w:rFonts w:ascii="Franklin Gothic Book" w:hAnsi="Franklin Gothic Book"/>
        </w:rPr>
        <w:t xml:space="preserve"> (pop</w:t>
      </w:r>
      <w:r>
        <w:rPr>
          <w:rFonts w:ascii="Franklin Gothic Book" w:hAnsi="Franklin Gothic Book"/>
        </w:rPr>
        <w:t>ulation</w:t>
      </w:r>
      <w:r w:rsidRPr="007A58D4">
        <w:rPr>
          <w:rFonts w:ascii="Franklin Gothic Book" w:hAnsi="Franklin Gothic Book"/>
        </w:rPr>
        <w:t xml:space="preserve"> 858) will see a 188% </w:t>
      </w:r>
      <w:r>
        <w:rPr>
          <w:rFonts w:ascii="Franklin Gothic Book" w:hAnsi="Franklin Gothic Book"/>
        </w:rPr>
        <w:t xml:space="preserve">increase </w:t>
      </w:r>
      <w:r w:rsidRPr="007A58D4">
        <w:rPr>
          <w:rFonts w:ascii="Franklin Gothic Book" w:hAnsi="Franklin Gothic Book"/>
        </w:rPr>
        <w:t>from 2025</w:t>
      </w:r>
      <w:r>
        <w:rPr>
          <w:rFonts w:ascii="Franklin Gothic Book" w:hAnsi="Franklin Gothic Book"/>
        </w:rPr>
        <w:t>-</w:t>
      </w:r>
      <w:r w:rsidRPr="007A58D4">
        <w:rPr>
          <w:rFonts w:ascii="Franklin Gothic Book" w:hAnsi="Franklin Gothic Book"/>
        </w:rPr>
        <w:t>2026</w:t>
      </w:r>
      <w:r>
        <w:rPr>
          <w:rFonts w:ascii="Franklin Gothic Book" w:hAnsi="Franklin Gothic Book"/>
        </w:rPr>
        <w:t xml:space="preserve"> (</w:t>
      </w:r>
      <w:r w:rsidRPr="007A58D4">
        <w:rPr>
          <w:rFonts w:ascii="Franklin Gothic Book" w:hAnsi="Franklin Gothic Book"/>
        </w:rPr>
        <w:t>$43,500</w:t>
      </w:r>
      <w:r>
        <w:rPr>
          <w:rFonts w:ascii="Franklin Gothic Book" w:hAnsi="Franklin Gothic Book"/>
        </w:rPr>
        <w:t>)</w:t>
      </w:r>
      <w:r w:rsidRPr="007A58D4">
        <w:rPr>
          <w:rFonts w:ascii="Franklin Gothic Book" w:hAnsi="Franklin Gothic Book"/>
        </w:rPr>
        <w:t xml:space="preserve"> to 2030</w:t>
      </w:r>
      <w:r>
        <w:rPr>
          <w:rFonts w:ascii="Franklin Gothic Book" w:hAnsi="Franklin Gothic Book"/>
        </w:rPr>
        <w:t>-</w:t>
      </w:r>
      <w:r w:rsidRPr="007A58D4">
        <w:rPr>
          <w:rFonts w:ascii="Franklin Gothic Book" w:hAnsi="Franklin Gothic Book"/>
        </w:rPr>
        <w:t>2031</w:t>
      </w:r>
      <w:r>
        <w:rPr>
          <w:rFonts w:ascii="Franklin Gothic Book" w:hAnsi="Franklin Gothic Book"/>
        </w:rPr>
        <w:t xml:space="preserve"> (</w:t>
      </w:r>
      <w:r w:rsidRPr="007A58D4">
        <w:rPr>
          <w:rFonts w:ascii="Franklin Gothic Book" w:hAnsi="Franklin Gothic Book"/>
        </w:rPr>
        <w:t>$125,500</w:t>
      </w:r>
      <w:r>
        <w:rPr>
          <w:rFonts w:ascii="Franklin Gothic Book" w:hAnsi="Franklin Gothic Book"/>
        </w:rPr>
        <w:t>)</w:t>
      </w:r>
      <w:r w:rsidRPr="007A58D4">
        <w:rPr>
          <w:rFonts w:ascii="Franklin Gothic Book" w:hAnsi="Franklin Gothic Book"/>
        </w:rPr>
        <w:t xml:space="preserve">.  </w:t>
      </w:r>
    </w:p>
    <w:p w14:paraId="2C26B5A8" w14:textId="77777777" w:rsidR="00F421D5" w:rsidRPr="001F2B9E" w:rsidRDefault="00F421D5" w:rsidP="00F421D5">
      <w:pPr>
        <w:pStyle w:val="ListParagraph"/>
        <w:numPr>
          <w:ilvl w:val="0"/>
          <w:numId w:val="34"/>
        </w:numPr>
        <w:autoSpaceDE w:val="0"/>
        <w:autoSpaceDN w:val="0"/>
        <w:adjustRightInd w:val="0"/>
        <w:spacing w:after="120"/>
        <w:rPr>
          <w:rFonts w:ascii="Franklin Gothic Book" w:hAnsi="Franklin Gothic Book"/>
        </w:rPr>
      </w:pPr>
      <w:r>
        <w:rPr>
          <w:rFonts w:ascii="Franklin Gothic Book" w:hAnsi="Franklin Gothic Book"/>
        </w:rPr>
        <w:t>T</w:t>
      </w:r>
      <w:r w:rsidRPr="001F2B9E">
        <w:rPr>
          <w:rFonts w:ascii="Franklin Gothic Book" w:hAnsi="Franklin Gothic Book"/>
        </w:rPr>
        <w:t>he Town of Hanna (pop</w:t>
      </w:r>
      <w:r>
        <w:rPr>
          <w:rFonts w:ascii="Franklin Gothic Book" w:hAnsi="Franklin Gothic Book"/>
        </w:rPr>
        <w:t>ulation</w:t>
      </w:r>
      <w:r w:rsidRPr="001F2B9E">
        <w:rPr>
          <w:rFonts w:ascii="Franklin Gothic Book" w:hAnsi="Franklin Gothic Book"/>
        </w:rPr>
        <w:t xml:space="preserve"> 2,394) will see a 157% increase from 2025</w:t>
      </w:r>
      <w:r>
        <w:rPr>
          <w:rFonts w:ascii="Franklin Gothic Book" w:hAnsi="Franklin Gothic Book"/>
        </w:rPr>
        <w:t>-</w:t>
      </w:r>
      <w:r w:rsidRPr="001F2B9E">
        <w:rPr>
          <w:rFonts w:ascii="Franklin Gothic Book" w:hAnsi="Franklin Gothic Book"/>
        </w:rPr>
        <w:t>2026</w:t>
      </w:r>
      <w:r>
        <w:rPr>
          <w:rFonts w:ascii="Franklin Gothic Book" w:hAnsi="Franklin Gothic Book"/>
        </w:rPr>
        <w:t xml:space="preserve"> ($</w:t>
      </w:r>
      <w:r w:rsidRPr="001F2B9E">
        <w:rPr>
          <w:rFonts w:ascii="Franklin Gothic Book" w:hAnsi="Franklin Gothic Book"/>
        </w:rPr>
        <w:t>173,112</w:t>
      </w:r>
      <w:r>
        <w:rPr>
          <w:rFonts w:ascii="Franklin Gothic Book" w:hAnsi="Franklin Gothic Book"/>
        </w:rPr>
        <w:t>)</w:t>
      </w:r>
      <w:r w:rsidRPr="001F2B9E">
        <w:rPr>
          <w:rFonts w:ascii="Franklin Gothic Book" w:hAnsi="Franklin Gothic Book"/>
        </w:rPr>
        <w:t xml:space="preserve"> to 2030</w:t>
      </w:r>
      <w:r>
        <w:rPr>
          <w:rFonts w:ascii="Franklin Gothic Book" w:hAnsi="Franklin Gothic Book"/>
        </w:rPr>
        <w:t>-</w:t>
      </w:r>
      <w:r w:rsidRPr="001F2B9E">
        <w:rPr>
          <w:rFonts w:ascii="Franklin Gothic Book" w:hAnsi="Franklin Gothic Book"/>
        </w:rPr>
        <w:t xml:space="preserve">2031 </w:t>
      </w:r>
      <w:r>
        <w:rPr>
          <w:rFonts w:ascii="Franklin Gothic Book" w:hAnsi="Franklin Gothic Book"/>
        </w:rPr>
        <w:t>(</w:t>
      </w:r>
      <w:r w:rsidRPr="001F2B9E">
        <w:rPr>
          <w:rFonts w:ascii="Franklin Gothic Book" w:hAnsi="Franklin Gothic Book"/>
        </w:rPr>
        <w:t>$443,838</w:t>
      </w:r>
      <w:r>
        <w:rPr>
          <w:rFonts w:ascii="Franklin Gothic Book" w:hAnsi="Franklin Gothic Book"/>
        </w:rPr>
        <w:t xml:space="preserve">). </w:t>
      </w:r>
    </w:p>
    <w:p w14:paraId="6413B6EF" w14:textId="77777777" w:rsidR="00F421D5" w:rsidRDefault="00F421D5"/>
    <w:p w14:paraId="635DE4E9" w14:textId="77777777" w:rsidR="00F421D5" w:rsidRPr="005850B6" w:rsidRDefault="00F421D5">
      <w:pPr>
        <w:rPr>
          <w:b/>
          <w:bCs/>
        </w:rPr>
      </w:pPr>
      <w:r>
        <w:rPr>
          <w:b/>
          <w:bCs/>
        </w:rPr>
        <w:t>ALBERTA MUNICIPALITIES COMMENTS:</w:t>
      </w:r>
    </w:p>
    <w:p w14:paraId="2423A2AD" w14:textId="77777777" w:rsidR="00F421D5" w:rsidRDefault="00F421D5">
      <w:r>
        <w:rPr>
          <w:rFonts w:ascii="Franklin Gothic Book" w:hAnsi="Franklin Gothic Book"/>
        </w:rPr>
        <w:t xml:space="preserve">This resolution aligns with ABmunis strategic priority related to policing and the ongoing advocacy on the Police Act regulations and the renewed police funding model. It is a renewal of a 2022 resolution calling for the same actions. </w:t>
      </w:r>
    </w:p>
    <w:p w14:paraId="06248D22" w14:textId="77777777" w:rsidR="00F421D5" w:rsidRDefault="00F421D5"/>
    <w:p w14:paraId="4347135D" w14:textId="77777777" w:rsidR="00F421D5" w:rsidRPr="0013693E" w:rsidRDefault="00F421D5">
      <w:pPr>
        <w:rPr>
          <w:b/>
          <w:bCs/>
        </w:rPr>
      </w:pPr>
      <w:r w:rsidRPr="0013693E">
        <w:t>If this resolution is passed, it will be forwarded to the Government of Alberta for response. Further advocacy will be determined by ABmunis’ Board based on input from ABmunis’ relevant policy committee within the context of ABmunis’ priorities and positions.</w:t>
      </w:r>
    </w:p>
    <w:p w14:paraId="18BEB19A" w14:textId="77777777" w:rsidR="00F421D5" w:rsidRDefault="00F421D5"/>
    <w:p w14:paraId="66B01A1D" w14:textId="77777777" w:rsidR="00F421D5" w:rsidRPr="00643914" w:rsidRDefault="00F421D5">
      <w:pPr>
        <w:rPr>
          <w:rFonts w:ascii="Franklin Gothic Book" w:hAnsi="Franklin Gothic Book"/>
          <w:b/>
          <w:bCs/>
        </w:rPr>
      </w:pPr>
      <w:r w:rsidRPr="00643914">
        <w:rPr>
          <w:rFonts w:ascii="Franklin Gothic Book" w:hAnsi="Franklin Gothic Book"/>
          <w:b/>
          <w:bCs/>
        </w:rPr>
        <w:t xml:space="preserve">RESOLUTION CONTACT: </w:t>
      </w:r>
    </w:p>
    <w:p w14:paraId="0CE6BB15" w14:textId="77777777" w:rsidR="00F421D5" w:rsidRPr="00643914" w:rsidRDefault="00F421D5">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0AA3C15D" w14:textId="77777777" w:rsidR="00F421D5" w:rsidRPr="00643914" w:rsidRDefault="00F421D5">
      <w:pPr>
        <w:rPr>
          <w:rFonts w:ascii="Franklin Gothic Book" w:eastAsia="Myriad Pro" w:hAnsi="Franklin Gothic Book" w:cs="Myriad Pro"/>
        </w:rPr>
      </w:pPr>
    </w:p>
    <w:p w14:paraId="473DD11F" w14:textId="77777777" w:rsidR="00F421D5" w:rsidRDefault="00F421D5">
      <w:pPr>
        <w:ind w:left="360"/>
        <w:rPr>
          <w:rFonts w:ascii="Franklin Gothic Book" w:eastAsia="Myriad Pro" w:hAnsi="Franklin Gothic Book" w:cs="Myriad Pro"/>
        </w:rPr>
      </w:pPr>
      <w:r w:rsidRPr="001D2A2A">
        <w:rPr>
          <w:rFonts w:ascii="Franklin Gothic Book" w:eastAsia="Myriad Pro" w:hAnsi="Franklin Gothic Book" w:cs="Myriad Pro"/>
        </w:rPr>
        <w:t>Colin Zyla</w:t>
      </w:r>
    </w:p>
    <w:p w14:paraId="298C5EEA" w14:textId="77777777" w:rsidR="00F421D5" w:rsidRDefault="00F421D5">
      <w:pPr>
        <w:ind w:left="360"/>
        <w:rPr>
          <w:rFonts w:ascii="Franklin Gothic Book" w:eastAsia="Myriad Pro" w:hAnsi="Franklin Gothic Book" w:cs="Myriad Pro"/>
        </w:rPr>
      </w:pPr>
      <w:r>
        <w:rPr>
          <w:rFonts w:ascii="Franklin Gothic Book" w:eastAsia="Myriad Pro" w:hAnsi="Franklin Gothic Book" w:cs="Myriad Pro"/>
        </w:rPr>
        <w:t>Chief Administrative Officer</w:t>
      </w:r>
      <w:r w:rsidRPr="00646653">
        <w:rPr>
          <w:rFonts w:ascii="Franklin Gothic Book" w:eastAsia="Myriad Pro" w:hAnsi="Franklin Gothic Book" w:cs="Myriad Pro"/>
        </w:rPr>
        <w:t xml:space="preserve"> </w:t>
      </w:r>
    </w:p>
    <w:p w14:paraId="092209E2" w14:textId="77777777" w:rsidR="00F421D5" w:rsidRDefault="00F421D5">
      <w:pPr>
        <w:ind w:left="360"/>
        <w:rPr>
          <w:rFonts w:ascii="Franklin Gothic Book" w:eastAsia="Myriad Pro" w:hAnsi="Franklin Gothic Book" w:cs="Myriad Pro"/>
        </w:rPr>
      </w:pPr>
      <w:r>
        <w:rPr>
          <w:rFonts w:ascii="Franklin Gothic Book" w:eastAsia="Myriad Pro" w:hAnsi="Franklin Gothic Book" w:cs="Myriad Pro"/>
        </w:rPr>
        <w:t xml:space="preserve">Town of </w:t>
      </w:r>
      <w:proofErr w:type="spellStart"/>
      <w:r>
        <w:rPr>
          <w:rFonts w:ascii="Franklin Gothic Book" w:eastAsia="Myriad Pro" w:hAnsi="Franklin Gothic Book" w:cs="Myriad Pro"/>
        </w:rPr>
        <w:t>Mundare</w:t>
      </w:r>
      <w:proofErr w:type="spellEnd"/>
    </w:p>
    <w:p w14:paraId="79E1D287" w14:textId="77777777" w:rsidR="00F421D5" w:rsidRPr="00075C04" w:rsidRDefault="00F421D5">
      <w:pPr>
        <w:ind w:left="360"/>
      </w:pPr>
      <w:hyperlink r:id="rId71" w:history="1">
        <w:r w:rsidRPr="00631C73">
          <w:rPr>
            <w:rStyle w:val="Hyperlink"/>
            <w:rFonts w:ascii="Franklin Gothic Book" w:hAnsi="Franklin Gothic Book"/>
          </w:rPr>
          <w:t>cao@mundare.ca</w:t>
        </w:r>
      </w:hyperlink>
      <w:r>
        <w:rPr>
          <w:rFonts w:ascii="Franklin Gothic Book" w:hAnsi="Franklin Gothic Book"/>
        </w:rPr>
        <w:t xml:space="preserve"> </w:t>
      </w:r>
    </w:p>
    <w:p w14:paraId="33174501" w14:textId="77777777" w:rsidR="0074756E" w:rsidRDefault="0074756E">
      <w:pPr>
        <w:rPr>
          <w:b/>
          <w:caps/>
        </w:rPr>
        <w:sectPr w:rsidR="0074756E" w:rsidSect="00076E1E">
          <w:footnotePr>
            <w:numRestart w:val="eachPage"/>
          </w:footnotePr>
          <w:pgSz w:w="12240" w:h="15840" w:code="1"/>
          <w:pgMar w:top="720" w:right="720" w:bottom="1080" w:left="720" w:header="709" w:footer="432" w:gutter="0"/>
          <w:cols w:space="708"/>
          <w:titlePg/>
          <w:docGrid w:linePitch="360"/>
        </w:sectPr>
      </w:pPr>
    </w:p>
    <w:tbl>
      <w:tblPr>
        <w:tblW w:w="10773" w:type="dxa"/>
        <w:shd w:val="clear" w:color="auto" w:fill="FDB813" w:themeFill="accent2"/>
        <w:tblLayout w:type="fixed"/>
        <w:tblLook w:val="0600" w:firstRow="0" w:lastRow="0" w:firstColumn="0" w:lastColumn="0" w:noHBand="1" w:noVBand="1"/>
      </w:tblPr>
      <w:tblGrid>
        <w:gridCol w:w="10773"/>
      </w:tblGrid>
      <w:tr w:rsidR="00A85C15" w:rsidRPr="002160E4" w14:paraId="6A052DF1" w14:textId="77777777">
        <w:trPr>
          <w:trHeight w:val="6270"/>
        </w:trPr>
        <w:tc>
          <w:tcPr>
            <w:tcW w:w="10773" w:type="dxa"/>
            <w:vAlign w:val="bottom"/>
          </w:tcPr>
          <w:p w14:paraId="388A89E9" w14:textId="77777777" w:rsidR="00F226EA" w:rsidRDefault="00F226EA" w:rsidP="006A6DE2">
            <w:pPr>
              <w:pStyle w:val="Sectionbreak-teal"/>
            </w:pPr>
          </w:p>
          <w:p w14:paraId="760BE540" w14:textId="77777777" w:rsidR="00F226EA" w:rsidRDefault="00F226EA" w:rsidP="006A6DE2">
            <w:pPr>
              <w:pStyle w:val="Sectionbreak-teal"/>
            </w:pPr>
          </w:p>
          <w:p w14:paraId="1CF1753D" w14:textId="77777777" w:rsidR="00F226EA" w:rsidRDefault="00F226EA" w:rsidP="006A6DE2">
            <w:pPr>
              <w:pStyle w:val="Sectionbreak-teal"/>
            </w:pPr>
          </w:p>
          <w:p w14:paraId="18AE1916" w14:textId="4166B9C4" w:rsidR="00A85C15" w:rsidRPr="002160E4" w:rsidRDefault="00FF1AEB" w:rsidP="006A6DE2">
            <w:pPr>
              <w:pStyle w:val="Sectionbreak-teal"/>
            </w:pPr>
            <w:r>
              <w:t xml:space="preserve">2026 Resolutions </w:t>
            </w:r>
            <w:r w:rsidR="00A85C15" w:rsidRPr="002160E4">
              <w:t xml:space="preserve"> </w:t>
            </w:r>
          </w:p>
        </w:tc>
      </w:tr>
      <w:tr w:rsidR="00A85C15" w:rsidRPr="002160E4" w14:paraId="66FAD9EA" w14:textId="77777777" w:rsidTr="005906C3">
        <w:trPr>
          <w:trHeight w:val="6156"/>
        </w:trPr>
        <w:tc>
          <w:tcPr>
            <w:tcW w:w="10773" w:type="dxa"/>
            <w:shd w:val="clear" w:color="auto" w:fill="009EBF" w:themeFill="accent1"/>
          </w:tcPr>
          <w:p w14:paraId="63C0654B" w14:textId="64899D78" w:rsidR="00A85C15" w:rsidRPr="002160E4" w:rsidRDefault="00FF1AEB" w:rsidP="00505EA2">
            <w:pPr>
              <w:pStyle w:val="Heading1"/>
            </w:pPr>
            <w:bookmarkStart w:id="42" w:name="_Toc236125109"/>
            <w:r w:rsidRPr="00DB5DF9">
              <w:rPr>
                <w:rFonts w:ascii="Franklin Gothic Heavy" w:hAnsi="Franklin Gothic Heavy"/>
                <w:color w:val="FFFFFF"/>
                <w:sz w:val="84"/>
                <w:szCs w:val="84"/>
              </w:rPr>
              <w:t>Category C:</w:t>
            </w:r>
            <w:r w:rsidR="00505EA2">
              <w:rPr>
                <w:rFonts w:ascii="Franklin Gothic Heavy" w:hAnsi="Franklin Gothic Heavy"/>
                <w:color w:val="FFFFFF"/>
                <w:sz w:val="84"/>
                <w:szCs w:val="84"/>
              </w:rPr>
              <w:br/>
            </w:r>
            <w:r w:rsidRPr="00DB5DF9">
              <w:rPr>
                <w:rFonts w:ascii="Franklin Gothic Heavy" w:hAnsi="Franklin Gothic Heavy"/>
                <w:color w:val="FFFFFF"/>
                <w:sz w:val="84"/>
                <w:szCs w:val="84"/>
              </w:rPr>
              <w:t xml:space="preserve">Other Issues of </w:t>
            </w:r>
            <w:r w:rsidR="000E33E0">
              <w:rPr>
                <w:rFonts w:ascii="Franklin Gothic Heavy" w:hAnsi="Franklin Gothic Heavy"/>
                <w:color w:val="FFFFFF"/>
                <w:sz w:val="84"/>
                <w:szCs w:val="84"/>
              </w:rPr>
              <w:t>P</w:t>
            </w:r>
            <w:r w:rsidRPr="00DB5DF9">
              <w:rPr>
                <w:rFonts w:ascii="Franklin Gothic Heavy" w:hAnsi="Franklin Gothic Heavy"/>
                <w:color w:val="FFFFFF"/>
                <w:sz w:val="84"/>
                <w:szCs w:val="84"/>
              </w:rPr>
              <w:t xml:space="preserve">otential </w:t>
            </w:r>
            <w:r w:rsidR="000E33E0">
              <w:rPr>
                <w:rFonts w:ascii="Franklin Gothic Heavy" w:hAnsi="Franklin Gothic Heavy"/>
                <w:color w:val="FFFFFF"/>
                <w:sz w:val="84"/>
                <w:szCs w:val="84"/>
              </w:rPr>
              <w:t>I</w:t>
            </w:r>
            <w:r w:rsidR="000E33E0" w:rsidRPr="00DB5DF9">
              <w:rPr>
                <w:rFonts w:ascii="Franklin Gothic Heavy" w:hAnsi="Franklin Gothic Heavy"/>
                <w:color w:val="FFFFFF"/>
                <w:sz w:val="84"/>
                <w:szCs w:val="84"/>
              </w:rPr>
              <w:t xml:space="preserve">nterest </w:t>
            </w:r>
            <w:r w:rsidRPr="00DB5DF9">
              <w:rPr>
                <w:rFonts w:ascii="Franklin Gothic Heavy" w:hAnsi="Franklin Gothic Heavy"/>
                <w:color w:val="FFFFFF"/>
                <w:sz w:val="84"/>
                <w:szCs w:val="84"/>
              </w:rPr>
              <w:t xml:space="preserve">to </w:t>
            </w:r>
            <w:r w:rsidR="000E33E0">
              <w:rPr>
                <w:rFonts w:ascii="Franklin Gothic Heavy" w:hAnsi="Franklin Gothic Heavy"/>
                <w:color w:val="FFFFFF"/>
                <w:sz w:val="84"/>
                <w:szCs w:val="84"/>
              </w:rPr>
              <w:t>M</w:t>
            </w:r>
            <w:r w:rsidR="00376403">
              <w:rPr>
                <w:rFonts w:ascii="Franklin Gothic Heavy" w:hAnsi="Franklin Gothic Heavy"/>
                <w:color w:val="FFFFFF"/>
                <w:sz w:val="84"/>
                <w:szCs w:val="84"/>
              </w:rPr>
              <w:t>u</w:t>
            </w:r>
            <w:r w:rsidR="000E33E0" w:rsidRPr="00DB5DF9">
              <w:rPr>
                <w:rFonts w:ascii="Franklin Gothic Heavy" w:hAnsi="Franklin Gothic Heavy"/>
                <w:color w:val="FFFFFF"/>
                <w:sz w:val="84"/>
                <w:szCs w:val="84"/>
              </w:rPr>
              <w:t>nicipalities</w:t>
            </w:r>
            <w:bookmarkEnd w:id="42"/>
          </w:p>
        </w:tc>
      </w:tr>
    </w:tbl>
    <w:p w14:paraId="17760C59" w14:textId="77777777" w:rsidR="000A49B0" w:rsidRPr="002160E4" w:rsidRDefault="000A49B0"/>
    <w:p w14:paraId="59B3CB8E" w14:textId="77777777" w:rsidR="00320BAC" w:rsidRPr="002160E4" w:rsidRDefault="00320BAC">
      <w:r w:rsidRPr="002160E4">
        <w:br w:type="page"/>
      </w:r>
    </w:p>
    <w:p w14:paraId="12FDF821" w14:textId="052C24C0" w:rsidR="004F0A79" w:rsidRPr="000652C7" w:rsidRDefault="004F0A79" w:rsidP="00D55679">
      <w:pPr>
        <w:pStyle w:val="Heading2"/>
        <w:rPr>
          <w:rFonts w:asciiTheme="majorHAnsi" w:hAnsiTheme="majorHAnsi"/>
          <w:i w:val="0"/>
          <w:color w:val="auto"/>
          <w:sz w:val="26"/>
        </w:rPr>
      </w:pPr>
      <w:bookmarkStart w:id="43" w:name="_Toc236125110"/>
      <w:r w:rsidRPr="000652C7">
        <w:rPr>
          <w:rFonts w:asciiTheme="majorHAnsi" w:hAnsiTheme="majorHAnsi"/>
          <w:i w:val="0"/>
          <w:color w:val="auto"/>
          <w:sz w:val="26"/>
          <w:lang w:val="en-US"/>
        </w:rPr>
        <w:lastRenderedPageBreak/>
        <w:t xml:space="preserve">C1: Regulation of Personal Micromobility Devices (i.e. </w:t>
      </w:r>
      <w:r w:rsidR="0015123C">
        <w:rPr>
          <w:rFonts w:asciiTheme="majorHAnsi" w:hAnsiTheme="majorHAnsi"/>
          <w:i w:val="0"/>
          <w:iCs/>
          <w:color w:val="auto"/>
          <w:sz w:val="26"/>
          <w:lang w:val="en-US"/>
        </w:rPr>
        <w:t>e</w:t>
      </w:r>
      <w:r w:rsidRPr="000652C7">
        <w:rPr>
          <w:rFonts w:asciiTheme="majorHAnsi" w:hAnsiTheme="majorHAnsi"/>
          <w:i w:val="0"/>
          <w:iCs/>
          <w:color w:val="auto"/>
          <w:sz w:val="26"/>
          <w:lang w:val="en-US"/>
        </w:rPr>
        <w:t>-</w:t>
      </w:r>
      <w:r w:rsidR="0015123C">
        <w:rPr>
          <w:rFonts w:asciiTheme="majorHAnsi" w:hAnsiTheme="majorHAnsi"/>
          <w:i w:val="0"/>
          <w:iCs/>
          <w:color w:val="auto"/>
          <w:sz w:val="26"/>
          <w:lang w:val="en-US"/>
        </w:rPr>
        <w:t>s</w:t>
      </w:r>
      <w:r w:rsidR="0015123C" w:rsidRPr="000652C7">
        <w:rPr>
          <w:rFonts w:asciiTheme="majorHAnsi" w:hAnsiTheme="majorHAnsi"/>
          <w:i w:val="0"/>
          <w:iCs/>
          <w:color w:val="auto"/>
          <w:sz w:val="26"/>
          <w:lang w:val="en-US"/>
        </w:rPr>
        <w:t>cooters</w:t>
      </w:r>
      <w:r w:rsidRPr="000652C7">
        <w:rPr>
          <w:rFonts w:asciiTheme="majorHAnsi" w:hAnsiTheme="majorHAnsi"/>
          <w:i w:val="0"/>
          <w:color w:val="auto"/>
          <w:sz w:val="26"/>
          <w:lang w:val="en-US"/>
        </w:rPr>
        <w:t>) through the Alberta Traffic Safety Act</w:t>
      </w:r>
      <w:bookmarkEnd w:id="43"/>
      <w:r w:rsidRPr="000652C7">
        <w:rPr>
          <w:rFonts w:asciiTheme="majorHAnsi" w:hAnsiTheme="majorHAnsi"/>
          <w:i w:val="0"/>
          <w:color w:val="auto"/>
          <w:sz w:val="26"/>
          <w:lang w:val="en-US"/>
        </w:rPr>
        <w:t xml:space="preserve"> </w:t>
      </w:r>
    </w:p>
    <w:p w14:paraId="3424D67E" w14:textId="77777777" w:rsidR="004F0A79" w:rsidRPr="00DA7E28" w:rsidRDefault="004F0A79">
      <w:pPr>
        <w:rPr>
          <w:rFonts w:eastAsia="Myriad Pro" w:cs="Myriad Pro"/>
          <w:b/>
          <w:bCs/>
          <w:color w:val="414142"/>
        </w:rPr>
      </w:pPr>
    </w:p>
    <w:p w14:paraId="044564B6"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Spruce Grove</w:t>
      </w:r>
    </w:p>
    <w:p w14:paraId="753551C9"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Village of Irma</w:t>
      </w:r>
    </w:p>
    <w:p w14:paraId="198F8AA7" w14:textId="77777777" w:rsidR="004F0A79" w:rsidRPr="00D60F07" w:rsidRDefault="00000000">
      <w:pPr>
        <w:adjustRightInd w:val="0"/>
        <w:rPr>
          <w:rFonts w:eastAsia="Myriad Pro" w:cs="Myriad Pro"/>
          <w:b/>
          <w:bCs/>
        </w:rPr>
      </w:pPr>
      <w:r>
        <w:rPr>
          <w:rFonts w:eastAsia="Myriad Pro" w:cs="Myriad Pro"/>
          <w:b/>
          <w:bCs/>
        </w:rPr>
        <w:pict w14:anchorId="7079FD79">
          <v:rect id="_x0000_i1035" style="width:468pt;height:1pt" o:hralign="center" o:hrstd="t" o:hrnoshade="t" o:hr="t" fillcolor="#404040 [2429]" stroked="f"/>
        </w:pict>
      </w:r>
    </w:p>
    <w:p w14:paraId="32C6DB3F" w14:textId="77777777" w:rsidR="004F0A79" w:rsidRPr="00D60F07" w:rsidRDefault="004F0A79">
      <w:pPr>
        <w:adjustRightInd w:val="0"/>
        <w:rPr>
          <w:rFonts w:eastAsia="Myriad Pro" w:cs="Myriad Pro"/>
          <w:b/>
          <w:bCs/>
        </w:rPr>
      </w:pPr>
    </w:p>
    <w:p w14:paraId="11D5CAAB" w14:textId="44D70600" w:rsidR="004F0A79" w:rsidRDefault="004F0A79">
      <w:pPr>
        <w:adjustRightInd w:val="0"/>
        <w:rPr>
          <w:rFonts w:eastAsia="Myriad Pro" w:cs="Myriad Pro"/>
          <w:b/>
          <w:bCs/>
          <w:i/>
          <w:iCs/>
        </w:rPr>
      </w:pPr>
      <w:r w:rsidRPr="00D60F07">
        <w:rPr>
          <w:rFonts w:eastAsia="Myriad Pro" w:cs="Myriad Pro"/>
          <w:b/>
          <w:bCs/>
        </w:rPr>
        <w:t>WHEREAS</w:t>
      </w:r>
      <w:r w:rsidRPr="00D60F07">
        <w:rPr>
          <w:rFonts w:eastAsia="Myriad Pro" w:cs="Myriad Pro"/>
          <w:b/>
          <w:bCs/>
          <w:i/>
          <w:iCs/>
        </w:rPr>
        <w:t xml:space="preserve"> </w:t>
      </w:r>
      <w:r w:rsidRPr="00A339AE">
        <w:rPr>
          <w:rFonts w:eastAsia="Myriad Pro" w:cs="Myriad Pro"/>
        </w:rPr>
        <w:t xml:space="preserve">the </w:t>
      </w:r>
      <w:r w:rsidRPr="000E59FC">
        <w:rPr>
          <w:rFonts w:eastAsia="Myriad Pro" w:cs="Myriad Pro"/>
          <w:i/>
          <w:iCs/>
        </w:rPr>
        <w:t>Alberta Traffic Safety Act</w:t>
      </w:r>
      <w:r w:rsidRPr="00A339AE">
        <w:rPr>
          <w:rFonts w:eastAsia="Myriad Pro" w:cs="Myriad Pro"/>
        </w:rPr>
        <w:t xml:space="preserve"> provides the legislative and regulatory framework governing the use of motorized vehicles on roadways, sidewalks</w:t>
      </w:r>
      <w:r w:rsidR="00AC519C">
        <w:rPr>
          <w:rFonts w:eastAsia="Myriad Pro" w:cs="Myriad Pro"/>
        </w:rPr>
        <w:t>,</w:t>
      </w:r>
      <w:r w:rsidRPr="00A339AE">
        <w:rPr>
          <w:rFonts w:eastAsia="Myriad Pro" w:cs="Myriad Pro"/>
        </w:rPr>
        <w:t xml:space="preserve"> and pathways in Alberta</w:t>
      </w:r>
      <w:r>
        <w:rPr>
          <w:rFonts w:eastAsia="Myriad Pro" w:cs="Myriad Pro"/>
        </w:rPr>
        <w:t>;</w:t>
      </w:r>
    </w:p>
    <w:p w14:paraId="51CCC03C" w14:textId="77777777" w:rsidR="004F0A79" w:rsidRDefault="004F0A79">
      <w:pPr>
        <w:adjustRightInd w:val="0"/>
        <w:rPr>
          <w:rFonts w:eastAsia="Myriad Pro" w:cs="Myriad Pro"/>
          <w:b/>
          <w:bCs/>
          <w:i/>
          <w:iCs/>
        </w:rPr>
      </w:pPr>
    </w:p>
    <w:p w14:paraId="36F7ADE4" w14:textId="77777777" w:rsidR="004F0A79" w:rsidRPr="00E86B55" w:rsidRDefault="004F0A79">
      <w:pPr>
        <w:adjustRightInd w:val="0"/>
        <w:rPr>
          <w:rFonts w:eastAsia="Myriad Pro" w:cs="Myriad Pro"/>
        </w:rPr>
      </w:pPr>
      <w:r w:rsidRPr="00A339AE">
        <w:rPr>
          <w:rFonts w:eastAsia="Myriad Pro" w:cs="Myriad Pro"/>
          <w:b/>
          <w:bCs/>
        </w:rPr>
        <w:t xml:space="preserve">WHEREAS </w:t>
      </w:r>
      <w:r w:rsidRPr="00E86B55">
        <w:rPr>
          <w:rFonts w:eastAsia="Myriad Pro" w:cs="Myriad Pro"/>
        </w:rPr>
        <w:t xml:space="preserve">personal micromobility devices, including e-scooters, electronic skateboards, hoverboards, e-bikes, and </w:t>
      </w:r>
      <w:r>
        <w:rPr>
          <w:rFonts w:eastAsia="Myriad Pro" w:cs="Myriad Pro"/>
        </w:rPr>
        <w:t>s</w:t>
      </w:r>
      <w:r w:rsidRPr="00E86B55">
        <w:rPr>
          <w:rFonts w:eastAsia="Myriad Pro" w:cs="Myriad Pro"/>
        </w:rPr>
        <w:t xml:space="preserve">egways, are increasingly used as a mode of transportation within municipalities; </w:t>
      </w:r>
    </w:p>
    <w:p w14:paraId="56D6D37A" w14:textId="77777777" w:rsidR="004F0A79" w:rsidRPr="00A339AE" w:rsidRDefault="004F0A79">
      <w:pPr>
        <w:adjustRightInd w:val="0"/>
        <w:rPr>
          <w:rFonts w:eastAsia="Myriad Pro" w:cs="Myriad Pro"/>
        </w:rPr>
      </w:pPr>
    </w:p>
    <w:p w14:paraId="0A7BCC63" w14:textId="77777777" w:rsidR="004F0A79" w:rsidRPr="00E86B55" w:rsidRDefault="004F0A79">
      <w:pPr>
        <w:adjustRightInd w:val="0"/>
        <w:rPr>
          <w:rFonts w:ascii="Franklin Gothic Book" w:eastAsia="Calibri" w:hAnsi="Franklin Gothic Book" w:cs="Calibri,Bold"/>
        </w:rPr>
      </w:pPr>
      <w:r w:rsidRPr="00C27F51">
        <w:rPr>
          <w:rFonts w:ascii="Franklin Gothic Book" w:eastAsia="Calibri" w:hAnsi="Franklin Gothic Book" w:cs="Calibri,Bold"/>
          <w:b/>
          <w:bCs/>
        </w:rPr>
        <w:t xml:space="preserve">WHEREAS </w:t>
      </w:r>
      <w:r w:rsidRPr="00E86B55">
        <w:rPr>
          <w:rFonts w:ascii="Franklin Gothic Book" w:eastAsia="Calibri" w:hAnsi="Franklin Gothic Book" w:cs="Calibri,Bold"/>
        </w:rPr>
        <w:t>the Province of Alberta has enabled the operation of commercial</w:t>
      </w:r>
      <w:r>
        <w:rPr>
          <w:rFonts w:ascii="Franklin Gothic Book" w:eastAsia="Calibri" w:hAnsi="Franklin Gothic Book" w:cs="Calibri,Bold"/>
        </w:rPr>
        <w:t>/rental</w:t>
      </w:r>
      <w:r w:rsidRPr="00E86B55">
        <w:rPr>
          <w:rFonts w:ascii="Franklin Gothic Book" w:eastAsia="Calibri" w:hAnsi="Franklin Gothic Book" w:cs="Calibri,Bold"/>
        </w:rPr>
        <w:t xml:space="preserve"> e-scooter share programs through regulatory exemptions, and several municipalities have implemented pilot programs to authorize and manage their use;</w:t>
      </w:r>
    </w:p>
    <w:p w14:paraId="4A5C9601" w14:textId="77777777" w:rsidR="004F0A79" w:rsidRPr="00E86B55" w:rsidRDefault="004F0A79">
      <w:pPr>
        <w:adjustRightInd w:val="0"/>
        <w:rPr>
          <w:rFonts w:eastAsia="Myriad Pro" w:cs="Myriad Pro"/>
        </w:rPr>
      </w:pPr>
    </w:p>
    <w:p w14:paraId="5CF38C5D" w14:textId="77777777" w:rsidR="004F0A79" w:rsidRDefault="004F0A79">
      <w:pPr>
        <w:adjustRightInd w:val="0"/>
        <w:rPr>
          <w:rFonts w:eastAsia="Myriad Pro" w:cs="Myriad Pro"/>
        </w:rPr>
      </w:pPr>
      <w:r w:rsidRPr="00D60F07">
        <w:rPr>
          <w:rFonts w:eastAsia="Myriad Pro" w:cs="Myriad Pro"/>
          <w:b/>
          <w:bCs/>
        </w:rPr>
        <w:t>WHEREAS</w:t>
      </w:r>
      <w:r w:rsidRPr="00D60F07">
        <w:rPr>
          <w:rFonts w:eastAsia="Myriad Pro" w:cs="Myriad Pro"/>
        </w:rPr>
        <w:t xml:space="preserve"> </w:t>
      </w:r>
      <w:r w:rsidRPr="00AC296D">
        <w:rPr>
          <w:rFonts w:eastAsia="Myriad Pro" w:cs="Myriad Pro"/>
        </w:rPr>
        <w:t xml:space="preserve">the </w:t>
      </w:r>
      <w:r w:rsidRPr="00980A63">
        <w:rPr>
          <w:rFonts w:eastAsia="Myriad Pro" w:cs="Myriad Pro"/>
          <w:i/>
          <w:iCs/>
        </w:rPr>
        <w:t>Traffic Safety Act</w:t>
      </w:r>
      <w:r w:rsidRPr="00AC296D">
        <w:rPr>
          <w:rFonts w:eastAsia="Myriad Pro" w:cs="Myriad Pro"/>
        </w:rPr>
        <w:t xml:space="preserve"> does not currently establish a clear legal framework for the operation of privately owned micromobility devices on public infrastructure, limiting municipalities’ ability to effectively regulate their use;</w:t>
      </w:r>
    </w:p>
    <w:p w14:paraId="065CAA20" w14:textId="77777777" w:rsidR="004F0A79" w:rsidRDefault="004F0A79">
      <w:pPr>
        <w:adjustRightInd w:val="0"/>
        <w:rPr>
          <w:rFonts w:eastAsia="Myriad Pro" w:cs="Myriad Pro"/>
          <w:i/>
          <w:iCs/>
        </w:rPr>
      </w:pPr>
    </w:p>
    <w:p w14:paraId="2BF7350A" w14:textId="77777777" w:rsidR="004F0A79" w:rsidRDefault="004F0A79">
      <w:pPr>
        <w:adjustRightInd w:val="0"/>
        <w:rPr>
          <w:rFonts w:ascii="Franklin Gothic Book" w:eastAsia="Calibri" w:hAnsi="Franklin Gothic Book" w:cs="Calibri,Bold"/>
        </w:rPr>
      </w:pPr>
      <w:r w:rsidRPr="00D84274">
        <w:rPr>
          <w:rFonts w:eastAsia="Myriad Pro" w:cs="Myriad Pro"/>
          <w:b/>
          <w:bCs/>
        </w:rPr>
        <w:t>WHEREAS</w:t>
      </w:r>
      <w:r>
        <w:rPr>
          <w:rFonts w:eastAsia="Myriad Pro" w:cs="Myriad Pro"/>
          <w:i/>
          <w:iCs/>
        </w:rPr>
        <w:t xml:space="preserve"> </w:t>
      </w:r>
      <w:r w:rsidRPr="00E86B55">
        <w:rPr>
          <w:rFonts w:ascii="Franklin Gothic Book" w:eastAsia="Calibri" w:hAnsi="Franklin Gothic Book" w:cs="Calibri,Bold"/>
        </w:rPr>
        <w:t xml:space="preserve">the Government of Alberta has the authority to establish regulations under the </w:t>
      </w:r>
      <w:r w:rsidRPr="00750244">
        <w:rPr>
          <w:rFonts w:ascii="Franklin Gothic Book" w:eastAsia="Calibri" w:hAnsi="Franklin Gothic Book" w:cs="Calibri,Bold"/>
          <w:i/>
        </w:rPr>
        <w:t>Traffic Safety Act</w:t>
      </w:r>
      <w:r w:rsidRPr="00E86B55">
        <w:rPr>
          <w:rFonts w:ascii="Franklin Gothic Book" w:eastAsia="Calibri" w:hAnsi="Franklin Gothic Book" w:cs="Calibri,Bold"/>
        </w:rPr>
        <w:t xml:space="preserve"> and has undertaken consultation regarding the regulation of personal micromobility devices;</w:t>
      </w:r>
      <w:r>
        <w:rPr>
          <w:rFonts w:ascii="Franklin Gothic Book" w:eastAsia="Calibri" w:hAnsi="Franklin Gothic Book" w:cs="Calibri,Bold"/>
        </w:rPr>
        <w:t xml:space="preserve"> and</w:t>
      </w:r>
    </w:p>
    <w:p w14:paraId="45BA88F0" w14:textId="77777777" w:rsidR="004F0A79" w:rsidRDefault="004F0A79">
      <w:pPr>
        <w:adjustRightInd w:val="0"/>
        <w:rPr>
          <w:rFonts w:ascii="Franklin Gothic Book" w:eastAsia="Calibri" w:hAnsi="Franklin Gothic Book" w:cs="Calibri,Bold"/>
          <w:b/>
          <w:bCs/>
        </w:rPr>
      </w:pPr>
    </w:p>
    <w:p w14:paraId="202443E5" w14:textId="77777777" w:rsidR="004F0A79" w:rsidRPr="00ED74DA" w:rsidRDefault="004F0A79">
      <w:pPr>
        <w:adjustRightInd w:val="0"/>
        <w:rPr>
          <w:rFonts w:eastAsia="Myriad Pro" w:cs="Myriad Pro"/>
        </w:rPr>
      </w:pPr>
      <w:r w:rsidRPr="00C27F51">
        <w:rPr>
          <w:rFonts w:ascii="Franklin Gothic Book" w:eastAsia="Calibri" w:hAnsi="Franklin Gothic Book" w:cs="Calibri,Bold"/>
          <w:b/>
          <w:bCs/>
        </w:rPr>
        <w:t xml:space="preserve">WHEREAS </w:t>
      </w:r>
      <w:r w:rsidRPr="00ED74DA">
        <w:rPr>
          <w:rFonts w:ascii="Franklin Gothic Book" w:eastAsia="Calibri" w:hAnsi="Franklin Gothic Book" w:cs="Calibri,Bold"/>
        </w:rPr>
        <w:t>t</w:t>
      </w:r>
      <w:r w:rsidRPr="00ED74DA">
        <w:rPr>
          <w:rFonts w:eastAsia="Myriad Pro" w:cs="Myriad Pro"/>
        </w:rPr>
        <w:t xml:space="preserve">he absence of a defined provincial framework creates challenges related to enforcement, public understanding, and safety, including concerns related to speed limits, age restrictions, mandatory helmet use, particularly for youth, and clear definitions of where devices can operate.  </w:t>
      </w:r>
    </w:p>
    <w:p w14:paraId="2A4D6077" w14:textId="77777777" w:rsidR="004F0A79" w:rsidRDefault="004F0A79">
      <w:pPr>
        <w:adjustRightInd w:val="0"/>
        <w:rPr>
          <w:rFonts w:eastAsia="Myriad Pro" w:cs="Myriad Pro"/>
          <w:b/>
          <w:bCs/>
        </w:rPr>
      </w:pPr>
    </w:p>
    <w:p w14:paraId="757A7883" w14:textId="77777777" w:rsidR="004F0A79" w:rsidRPr="00075C04" w:rsidRDefault="004F0A79">
      <w:pPr>
        <w:adjustRightInd w:val="0"/>
        <w:rPr>
          <w:rFonts w:eastAsia="Myriad Pro" w:cs="Myriad Pro"/>
          <w:b/>
          <w:bCs/>
        </w:rPr>
      </w:pPr>
      <w:r w:rsidRPr="00075C04">
        <w:rPr>
          <w:rFonts w:eastAsia="Myriad Pro" w:cs="Myriad Pro"/>
          <w:b/>
          <w:bCs/>
        </w:rPr>
        <w:t xml:space="preserve">IT IS THEREFORE RESOLVED THAT </w:t>
      </w:r>
      <w:r w:rsidRPr="005F02F1">
        <w:rPr>
          <w:rFonts w:eastAsia="Myriad Pro" w:cs="Myriad Pro"/>
        </w:rPr>
        <w:t xml:space="preserve">Alberta Municipalities advocate to the Government of Alberta to amend the </w:t>
      </w:r>
      <w:r w:rsidRPr="005F02F1">
        <w:rPr>
          <w:rFonts w:eastAsia="Myriad Pro" w:cs="Myriad Pro"/>
          <w:i/>
          <w:iCs/>
        </w:rPr>
        <w:t>Traffic Safety Act</w:t>
      </w:r>
      <w:r w:rsidRPr="005F02F1">
        <w:rPr>
          <w:rFonts w:eastAsia="Myriad Pro" w:cs="Myriad Pro"/>
        </w:rPr>
        <w:t xml:space="preserve"> and its associated regulations to establish a clear and consistent provincial framework for the operation and use of personal micromobility devices, while providing municipalities with autonomy for bylaw enforcement within their jurisdiction as needed.</w:t>
      </w:r>
      <w:r w:rsidRPr="00E86B55">
        <w:rPr>
          <w:rFonts w:eastAsia="Myriad Pro" w:cs="Myriad Pro"/>
          <w:b/>
          <w:bCs/>
        </w:rPr>
        <w:t xml:space="preserve"> </w:t>
      </w:r>
    </w:p>
    <w:p w14:paraId="766E3E23" w14:textId="77777777" w:rsidR="004F0A79" w:rsidRDefault="004F0A79">
      <w:pPr>
        <w:adjustRightInd w:val="0"/>
        <w:rPr>
          <w:rFonts w:eastAsia="Myriad Pro" w:cs="Myriad Pro"/>
          <w:b/>
          <w:bCs/>
        </w:rPr>
      </w:pPr>
    </w:p>
    <w:p w14:paraId="4476A9DD" w14:textId="0B4A8283" w:rsidR="004F0A79" w:rsidRPr="001A046D" w:rsidRDefault="004F0A79" w:rsidP="004F0A79">
      <w:pPr>
        <w:rPr>
          <w:rFonts w:eastAsia="Myriad Pro" w:cs="Myriad Pro"/>
          <w:b/>
          <w:bCs/>
        </w:rPr>
      </w:pPr>
      <w:r w:rsidRPr="001A046D">
        <w:rPr>
          <w:rFonts w:eastAsia="Myriad Pro" w:cs="Myriad Pro"/>
          <w:b/>
          <w:bCs/>
        </w:rPr>
        <w:t>BACKGROUND:</w:t>
      </w:r>
    </w:p>
    <w:p w14:paraId="175F6A2A" w14:textId="77777777" w:rsidR="004F0A79" w:rsidRDefault="004F0A79">
      <w:pPr>
        <w:adjustRightInd w:val="0"/>
        <w:rPr>
          <w:rFonts w:eastAsia="Myriad Pro" w:cs="Myriad Pro"/>
        </w:rPr>
      </w:pPr>
    </w:p>
    <w:p w14:paraId="42788FCB" w14:textId="77777777" w:rsidR="004F0A79" w:rsidRPr="00ED74DA" w:rsidRDefault="004F0A79">
      <w:pPr>
        <w:adjustRightInd w:val="0"/>
        <w:rPr>
          <w:rFonts w:eastAsia="Myriad Pro" w:cs="Myriad Pro"/>
        </w:rPr>
      </w:pPr>
      <w:r w:rsidRPr="00ED74DA">
        <w:rPr>
          <w:rFonts w:eastAsia="Myriad Pro" w:cs="Myriad Pro"/>
        </w:rPr>
        <w:t xml:space="preserve">The </w:t>
      </w:r>
      <w:r w:rsidRPr="00ED74DA">
        <w:rPr>
          <w:rFonts w:eastAsia="Myriad Pro" w:cs="Myriad Pro"/>
          <w:i/>
          <w:iCs/>
        </w:rPr>
        <w:t>Traffic Safety Act</w:t>
      </w:r>
      <w:r w:rsidRPr="00ED74DA">
        <w:rPr>
          <w:rFonts w:eastAsia="Myriad Pro" w:cs="Myriad Pro"/>
        </w:rPr>
        <w:t xml:space="preserve"> establishes the legislative framework governing the use of vehicles on roadways, sidewalks, and pathways across Alberta. However, the Act has not kept pace with the rapid emergence and adoption of personal micromobility devices (PMDs), such as e-scooters, e</w:t>
      </w:r>
      <w:r w:rsidRPr="00ED74DA">
        <w:rPr>
          <w:rFonts w:eastAsia="Myriad Pro" w:cs="Myriad Pro"/>
        </w:rPr>
        <w:noBreakHyphen/>
        <w:t>bikes, hoverboards, and other small electric mobility options.</w:t>
      </w:r>
    </w:p>
    <w:p w14:paraId="263143FA" w14:textId="77777777" w:rsidR="004F0A79" w:rsidRPr="00ED74DA" w:rsidRDefault="004F0A79">
      <w:pPr>
        <w:adjustRightInd w:val="0"/>
        <w:rPr>
          <w:rFonts w:eastAsia="Myriad Pro" w:cs="Myriad Pro"/>
        </w:rPr>
      </w:pPr>
    </w:p>
    <w:p w14:paraId="4B099082" w14:textId="77777777" w:rsidR="004F0A79" w:rsidRPr="00ED74DA" w:rsidRDefault="004F0A79">
      <w:pPr>
        <w:adjustRightInd w:val="0"/>
        <w:rPr>
          <w:rFonts w:eastAsia="Myriad Pro" w:cs="Myriad Pro"/>
        </w:rPr>
      </w:pPr>
      <w:r w:rsidRPr="00ED74DA">
        <w:rPr>
          <w:rFonts w:eastAsia="Myriad Pro" w:cs="Myriad Pro"/>
        </w:rPr>
        <w:t>Municipalities across Alberta have participated in provincially authorized pilot programs for shared e</w:t>
      </w:r>
      <w:r w:rsidRPr="00ED74DA">
        <w:rPr>
          <w:rFonts w:eastAsia="Myriad Pro" w:cs="Myriad Pro"/>
        </w:rPr>
        <w:noBreakHyphen/>
        <w:t>scooter services. Through these pilots, municipalities have developed a range of approaches to managing these programs, including designated parking areas, speed restrictions, operating zones, and safety requirements, reflecting local priorities and infrastructure considerations.</w:t>
      </w:r>
      <w:r w:rsidRPr="00ED74DA">
        <w:t xml:space="preserve"> </w:t>
      </w:r>
      <w:r w:rsidRPr="00ED74DA">
        <w:rPr>
          <w:rFonts w:eastAsia="Myriad Pro" w:cs="Myriad Pro"/>
        </w:rPr>
        <w:t>While these programs have demonstrated the benefits of micromobility, they have also highlighted gaps in the current legislative framework, particularly with respect to privately owned devices.</w:t>
      </w:r>
    </w:p>
    <w:p w14:paraId="48F99807" w14:textId="77777777" w:rsidR="004F0A79" w:rsidRPr="00ED74DA" w:rsidRDefault="004F0A79">
      <w:pPr>
        <w:adjustRightInd w:val="0"/>
        <w:rPr>
          <w:rFonts w:eastAsia="Myriad Pro" w:cs="Myriad Pro"/>
        </w:rPr>
      </w:pPr>
    </w:p>
    <w:p w14:paraId="2A4A255A" w14:textId="77777777" w:rsidR="004F0A79" w:rsidRPr="00ED74DA" w:rsidRDefault="004F0A79">
      <w:pPr>
        <w:adjustRightInd w:val="0"/>
        <w:rPr>
          <w:rFonts w:eastAsia="Myriad Pro" w:cs="Myriad Pro"/>
        </w:rPr>
      </w:pPr>
      <w:r w:rsidRPr="00ED74DA">
        <w:rPr>
          <w:rFonts w:eastAsia="Myriad Pro" w:cs="Myriad Pro"/>
        </w:rPr>
        <w:t xml:space="preserve">As personal micromobility devices become more widely available for individual purchase, safety and enforcement challenges are increasing. Key considerations include how to regulate speed, ensure helmet use, and clearly define where PMDs are permitted to operate. While shared fleet operators </w:t>
      </w:r>
      <w:proofErr w:type="gramStart"/>
      <w:r w:rsidRPr="00ED74DA">
        <w:rPr>
          <w:rFonts w:eastAsia="Myriad Pro" w:cs="Myriad Pro"/>
        </w:rPr>
        <w:t>have the ability to</w:t>
      </w:r>
      <w:proofErr w:type="gramEnd"/>
      <w:r w:rsidRPr="00ED74DA">
        <w:rPr>
          <w:rFonts w:eastAsia="Myriad Pro" w:cs="Myriad Pro"/>
        </w:rPr>
        <w:t xml:space="preserve"> implement technological controls such as speed limiting and geofencing, no comparable mechanisms exist for privately owned devices. This creates inconsistent enforcement environments and increases the risk of unsafe or non-compliant use.</w:t>
      </w:r>
    </w:p>
    <w:p w14:paraId="7987BB3E" w14:textId="77777777" w:rsidR="004F0A79" w:rsidRPr="00ED74DA" w:rsidRDefault="004F0A79">
      <w:pPr>
        <w:adjustRightInd w:val="0"/>
        <w:rPr>
          <w:rFonts w:eastAsia="Myriad Pro" w:cs="Myriad Pro"/>
        </w:rPr>
      </w:pPr>
    </w:p>
    <w:p w14:paraId="672739A6" w14:textId="77777777" w:rsidR="004F0A79" w:rsidRPr="00ED74DA" w:rsidRDefault="004F0A79">
      <w:pPr>
        <w:adjustRightInd w:val="0"/>
        <w:rPr>
          <w:rFonts w:eastAsia="Myriad Pro" w:cs="Myriad Pro"/>
        </w:rPr>
      </w:pPr>
      <w:r w:rsidRPr="00ED74DA">
        <w:rPr>
          <w:rFonts w:eastAsia="Myriad Pro" w:cs="Myriad Pro"/>
        </w:rPr>
        <w:lastRenderedPageBreak/>
        <w:t>The absence of a clear, province-wide regulatory framework has also resulted in varied approaches across municipalities. While this reflects local flexibility, it may also contribute to confusion among users regarding acceptable practices and expectations as they move between communities.</w:t>
      </w:r>
    </w:p>
    <w:p w14:paraId="66DB8685" w14:textId="77777777" w:rsidR="004F0A79" w:rsidRPr="00ED74DA" w:rsidRDefault="004F0A79">
      <w:pPr>
        <w:adjustRightInd w:val="0"/>
        <w:rPr>
          <w:rFonts w:eastAsia="Myriad Pro" w:cs="Myriad Pro"/>
        </w:rPr>
      </w:pPr>
    </w:p>
    <w:p w14:paraId="0EC487C4" w14:textId="2148E3C5" w:rsidR="004F0A79" w:rsidRPr="00ED74DA" w:rsidRDefault="004F0A79">
      <w:pPr>
        <w:adjustRightInd w:val="0"/>
        <w:rPr>
          <w:rFonts w:eastAsia="Myriad Pro" w:cs="Myriad Pro"/>
        </w:rPr>
      </w:pPr>
      <w:r w:rsidRPr="00ED74DA">
        <w:rPr>
          <w:rFonts w:eastAsia="Myriad Pro" w:cs="Myriad Pro"/>
        </w:rPr>
        <w:t>The Government of Alberta has been engaging stakeholders on the regulation of personal micromobility devices, beginning late</w:t>
      </w:r>
      <w:r w:rsidR="00111EE8">
        <w:rPr>
          <w:rFonts w:eastAsia="Myriad Pro" w:cs="Myriad Pro"/>
        </w:rPr>
        <w:t>-</w:t>
      </w:r>
      <w:r w:rsidRPr="00ED74DA">
        <w:rPr>
          <w:rFonts w:eastAsia="Myriad Pro" w:cs="Myriad Pro"/>
        </w:rPr>
        <w:t xml:space="preserve">2025. This work is expected to inform potential amendments to the </w:t>
      </w:r>
      <w:r w:rsidRPr="00750244">
        <w:rPr>
          <w:rFonts w:eastAsia="Myriad Pro" w:cs="Myriad Pro"/>
          <w:i/>
        </w:rPr>
        <w:t>Traffic Safety Act</w:t>
      </w:r>
      <w:r w:rsidRPr="00ED74DA">
        <w:rPr>
          <w:rFonts w:eastAsia="Myriad Pro" w:cs="Myriad Pro"/>
        </w:rPr>
        <w:t xml:space="preserve"> and associated regulations, with legislation anticipated as early as fall 2026. As a participant in this process, Alberta Municipalities has expressed support for enabling PMDs (based on the existing </w:t>
      </w:r>
      <w:hyperlink r:id="rId72" w:history="1">
        <w:r w:rsidRPr="00ED74DA">
          <w:rPr>
            <w:rStyle w:val="Hyperlink"/>
            <w:rFonts w:eastAsia="Myriad Pro" w:cs="Myriad Pro"/>
          </w:rPr>
          <w:t>resolution</w:t>
        </w:r>
      </w:hyperlink>
      <w:r w:rsidRPr="00ED74DA">
        <w:rPr>
          <w:rFonts w:eastAsia="Myriad Pro" w:cs="Myriad Pro"/>
        </w:rPr>
        <w:t xml:space="preserve"> from the City of Calgary that expires in </w:t>
      </w:r>
      <w:r w:rsidR="00F137C7">
        <w:rPr>
          <w:rFonts w:eastAsia="Myriad Pro" w:cs="Myriad Pro"/>
        </w:rPr>
        <w:t>f</w:t>
      </w:r>
      <w:r w:rsidR="00F137C7" w:rsidRPr="00ED74DA">
        <w:rPr>
          <w:rFonts w:eastAsia="Myriad Pro" w:cs="Myriad Pro"/>
        </w:rPr>
        <w:t xml:space="preserve">all </w:t>
      </w:r>
      <w:r w:rsidRPr="00ED74DA">
        <w:rPr>
          <w:rFonts w:eastAsia="Myriad Pro" w:cs="Myriad Pro"/>
        </w:rPr>
        <w:t>2026) and emphasized the importance of ensuring that any new regulatory framework both enhances safety and respects municipal autonomy.</w:t>
      </w:r>
    </w:p>
    <w:p w14:paraId="24992FD0" w14:textId="77777777" w:rsidR="004F0A79" w:rsidRPr="00ED74DA" w:rsidRDefault="004F0A79">
      <w:pPr>
        <w:adjustRightInd w:val="0"/>
        <w:rPr>
          <w:rFonts w:eastAsia="Myriad Pro" w:cs="Myriad Pro"/>
        </w:rPr>
      </w:pPr>
    </w:p>
    <w:p w14:paraId="23CC0E97" w14:textId="77777777" w:rsidR="004F0A79" w:rsidRPr="00ED74DA" w:rsidRDefault="004F0A79">
      <w:pPr>
        <w:adjustRightInd w:val="0"/>
        <w:rPr>
          <w:rFonts w:eastAsia="Myriad Pro" w:cs="Myriad Pro"/>
        </w:rPr>
      </w:pPr>
      <w:r w:rsidRPr="00ED74DA">
        <w:rPr>
          <w:rFonts w:eastAsia="Myriad Pro" w:cs="Myriad Pro"/>
        </w:rPr>
        <w:t>As part of this work, there is an opportunity for the province to provide greater clarity while maintaining local flexibility. The development of a provincial best-practices guide could support municipalities in implementing consistent and effective approaches to PMD regulation. Such a guide could outline recommended speed limits, helmet requirements, and appropriate riding zones, enabling municipalities to adopt approaches suited to their local context while promoting safe and consistent use across Alberta.</w:t>
      </w:r>
    </w:p>
    <w:p w14:paraId="66586A08" w14:textId="77777777" w:rsidR="004F0A79" w:rsidRPr="00ED74DA" w:rsidRDefault="004F0A79">
      <w:pPr>
        <w:adjustRightInd w:val="0"/>
        <w:rPr>
          <w:rFonts w:eastAsia="Myriad Pro" w:cs="Myriad Pro"/>
        </w:rPr>
      </w:pPr>
    </w:p>
    <w:p w14:paraId="68E89111" w14:textId="77777777" w:rsidR="004F0A79" w:rsidRPr="00ED74DA" w:rsidRDefault="004F0A79">
      <w:pPr>
        <w:adjustRightInd w:val="0"/>
        <w:rPr>
          <w:rFonts w:eastAsia="Myriad Pro" w:cs="Myriad Pro"/>
        </w:rPr>
      </w:pPr>
      <w:r w:rsidRPr="00ED74DA">
        <w:rPr>
          <w:rFonts w:eastAsia="Myriad Pro" w:cs="Myriad Pro"/>
        </w:rPr>
        <w:t>A coordinated provincial framework, supported by best practices and developed in collaboration with municipalities, would help ensure that PMDs are used safely, consistently, and in alignment with local needs and priorities.</w:t>
      </w:r>
    </w:p>
    <w:p w14:paraId="3D12230D" w14:textId="77777777" w:rsidR="004F0A79" w:rsidRDefault="004F0A79">
      <w:pPr>
        <w:adjustRightInd w:val="0"/>
        <w:rPr>
          <w:rFonts w:eastAsia="Myriad Pro" w:cs="Myriad Pro"/>
        </w:rPr>
      </w:pPr>
    </w:p>
    <w:p w14:paraId="7BD77672" w14:textId="77777777" w:rsidR="004F0A79" w:rsidRPr="00F24825" w:rsidRDefault="004F0A79">
      <w:pPr>
        <w:adjustRightInd w:val="0"/>
        <w:rPr>
          <w:rFonts w:eastAsia="Myriad Pro" w:cs="Myriad Pro"/>
          <w:b/>
          <w:bCs/>
        </w:rPr>
      </w:pPr>
      <w:r w:rsidRPr="66888B23">
        <w:rPr>
          <w:rFonts w:eastAsia="Myriad Pro" w:cs="Myriad Pro"/>
          <w:b/>
          <w:bCs/>
        </w:rPr>
        <w:t>ALBERTA MUNICIPALITIES COMMENTS:</w:t>
      </w:r>
    </w:p>
    <w:p w14:paraId="13E7F39F" w14:textId="77777777" w:rsidR="004F0A79" w:rsidRDefault="004F0A79">
      <w:r w:rsidRPr="7125D11C">
        <w:rPr>
          <w:rFonts w:ascii="Franklin Gothic Book" w:eastAsia="Franklin Gothic Book" w:hAnsi="Franklin Gothic Book" w:cs="Franklin Gothic Book"/>
        </w:rPr>
        <w:t xml:space="preserve">As noted above, ABmunis has previously provided feedback to the </w:t>
      </w:r>
      <w:proofErr w:type="gramStart"/>
      <w:r w:rsidRPr="7125D11C">
        <w:rPr>
          <w:rFonts w:ascii="Franklin Gothic Book" w:eastAsia="Franklin Gothic Book" w:hAnsi="Franklin Gothic Book" w:cs="Franklin Gothic Book"/>
        </w:rPr>
        <w:t>Province</w:t>
      </w:r>
      <w:proofErr w:type="gramEnd"/>
      <w:r w:rsidRPr="7125D11C">
        <w:rPr>
          <w:rFonts w:ascii="Franklin Gothic Book" w:eastAsia="Franklin Gothic Book" w:hAnsi="Franklin Gothic Book" w:cs="Franklin Gothic Book"/>
        </w:rPr>
        <w:t xml:space="preserve"> on stakeholder engagement related to this issue and has emphasized the importance of clear regulatory frameworks that enable municipalities to determine whether and how PMDs operate within their communities. This resolution aligns with the advocacy advanced through the City of Calgary’s resolution, which is set to expire in 2026, and would support the continuation of that work. While the issue does not currently align with ABmunis priority strategic initiatives, it is consistent with ABmunis’ support for municipal autonomy, local decision-making, and the ability of municipalities to address community needs through appropriate regulatory tools. </w:t>
      </w:r>
    </w:p>
    <w:p w14:paraId="4479C625" w14:textId="77777777" w:rsidR="004F0A79" w:rsidRDefault="004F0A79">
      <w:pPr>
        <w:rPr>
          <w:rFonts w:eastAsia="Myriad Pro" w:cs="Myriad Pro"/>
        </w:rPr>
      </w:pPr>
    </w:p>
    <w:p w14:paraId="0EB359CD" w14:textId="77777777" w:rsidR="004F0A79" w:rsidRDefault="004F0A79">
      <w:pPr>
        <w:rPr>
          <w:rFonts w:ascii="Franklin Gothic Book" w:eastAsia="Franklin Gothic Book" w:hAnsi="Franklin Gothic Book" w:cs="Franklin Gothic Book"/>
        </w:rPr>
      </w:pPr>
      <w:r w:rsidRPr="7BF64C97">
        <w:rPr>
          <w:rFonts w:ascii="Franklin Gothic Book" w:eastAsia="Franklin Gothic Book" w:hAnsi="Franklin Gothic Book" w:cs="Franklin Gothic Book"/>
          <w:color w:val="000000" w:themeColor="text1"/>
        </w:rPr>
        <w:t>If this resolution is passed, it will be forwarded to the Government of Alberta for response. Further advocacy would be recommended to the ABmunis’ Board by the relevant policy committee(s) within the context of related priorities and positions.</w:t>
      </w:r>
    </w:p>
    <w:p w14:paraId="1188D794" w14:textId="77777777" w:rsidR="004F0A79" w:rsidRDefault="004F0A79">
      <w:pPr>
        <w:rPr>
          <w:rFonts w:eastAsia="Myriad Pro" w:cs="Myriad Pro"/>
        </w:rPr>
      </w:pPr>
    </w:p>
    <w:p w14:paraId="49C314E4" w14:textId="77777777" w:rsidR="004F0A79" w:rsidRPr="00643914" w:rsidRDefault="004F0A79">
      <w:pPr>
        <w:rPr>
          <w:rFonts w:ascii="Franklin Gothic Book" w:hAnsi="Franklin Gothic Book"/>
          <w:b/>
          <w:bCs/>
        </w:rPr>
      </w:pPr>
      <w:r w:rsidRPr="00643914">
        <w:rPr>
          <w:rFonts w:ascii="Franklin Gothic Book" w:hAnsi="Franklin Gothic Book"/>
          <w:b/>
          <w:bCs/>
        </w:rPr>
        <w:t xml:space="preserve">RESOLUTION CONTACT: </w:t>
      </w:r>
    </w:p>
    <w:p w14:paraId="5C055DA5" w14:textId="77777777" w:rsidR="004F0A79" w:rsidRPr="00643914" w:rsidRDefault="004F0A7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54E67595" w14:textId="77777777" w:rsidR="004F0A79" w:rsidRPr="00643914" w:rsidRDefault="004F0A79">
      <w:pPr>
        <w:rPr>
          <w:rFonts w:ascii="Franklin Gothic Book" w:eastAsia="Myriad Pro" w:hAnsi="Franklin Gothic Book" w:cs="Myriad Pro"/>
        </w:rPr>
      </w:pPr>
    </w:p>
    <w:p w14:paraId="2839AB86" w14:textId="77777777" w:rsidR="004F0A79" w:rsidRDefault="004F0A79">
      <w:pPr>
        <w:ind w:left="360"/>
        <w:rPr>
          <w:rFonts w:ascii="Franklin Gothic Book" w:eastAsia="Myriad Pro" w:hAnsi="Franklin Gothic Book" w:cs="Myriad Pro"/>
        </w:rPr>
      </w:pPr>
      <w:r w:rsidRPr="004B77CE">
        <w:rPr>
          <w:rFonts w:ascii="Franklin Gothic Book" w:eastAsia="Myriad Pro" w:hAnsi="Franklin Gothic Book" w:cs="Myriad Pro"/>
        </w:rPr>
        <w:t xml:space="preserve">Kristin Lewis </w:t>
      </w:r>
    </w:p>
    <w:p w14:paraId="4775F7B7" w14:textId="77777777" w:rsidR="004F0A79" w:rsidRDefault="004F0A79">
      <w:pPr>
        <w:ind w:left="360"/>
        <w:rPr>
          <w:rFonts w:ascii="Franklin Gothic Book" w:eastAsia="Myriad Pro" w:hAnsi="Franklin Gothic Book" w:cs="Myriad Pro"/>
        </w:rPr>
      </w:pPr>
      <w:r w:rsidRPr="004B77CE">
        <w:rPr>
          <w:rFonts w:ascii="Franklin Gothic Book" w:eastAsia="Myriad Pro" w:hAnsi="Franklin Gothic Book" w:cs="Myriad Pro"/>
        </w:rPr>
        <w:t xml:space="preserve">Intergovernmental Affairs Advisor </w:t>
      </w:r>
    </w:p>
    <w:p w14:paraId="13ACFEA0" w14:textId="77777777" w:rsidR="004F0A79" w:rsidRDefault="004F0A79">
      <w:pPr>
        <w:ind w:left="360"/>
        <w:rPr>
          <w:rFonts w:ascii="Franklin Gothic Book" w:eastAsia="Myriad Pro" w:hAnsi="Franklin Gothic Book" w:cs="Myriad Pro"/>
        </w:rPr>
      </w:pPr>
      <w:r>
        <w:rPr>
          <w:rFonts w:ascii="Franklin Gothic Book" w:eastAsia="Myriad Pro" w:hAnsi="Franklin Gothic Book" w:cs="Myriad Pro"/>
        </w:rPr>
        <w:t>City of Spruce Grove</w:t>
      </w:r>
    </w:p>
    <w:p w14:paraId="6EB0FD1D" w14:textId="77777777" w:rsidR="004F0A79" w:rsidRDefault="004F0A79">
      <w:pPr>
        <w:ind w:left="360"/>
        <w:rPr>
          <w:rFonts w:eastAsia="Myriad Pro" w:cs="Myriad Pro"/>
        </w:rPr>
      </w:pPr>
      <w:hyperlink r:id="rId73" w:history="1">
        <w:r w:rsidRPr="00631C73">
          <w:rPr>
            <w:rStyle w:val="Hyperlink"/>
            <w:rFonts w:ascii="Franklin Gothic Book" w:hAnsi="Franklin Gothic Book"/>
          </w:rPr>
          <w:t>klewis@sprucegrove.org</w:t>
        </w:r>
      </w:hyperlink>
      <w:r>
        <w:rPr>
          <w:rFonts w:ascii="Franklin Gothic Book" w:hAnsi="Franklin Gothic Book"/>
        </w:rPr>
        <w:t xml:space="preserve"> </w:t>
      </w:r>
    </w:p>
    <w:p w14:paraId="22D79E6E" w14:textId="77777777" w:rsidR="00103247" w:rsidRDefault="00103247" w:rsidP="00103247"/>
    <w:p w14:paraId="37CACE0A" w14:textId="77777777" w:rsidR="00103247" w:rsidRDefault="00103247" w:rsidP="00103247"/>
    <w:p w14:paraId="4A6CEBAC" w14:textId="77777777" w:rsidR="00103247" w:rsidRDefault="00103247" w:rsidP="00103247"/>
    <w:p w14:paraId="62ED58ED" w14:textId="77777777" w:rsidR="00103247" w:rsidRDefault="00103247" w:rsidP="00103247"/>
    <w:p w14:paraId="387DE2E0" w14:textId="77777777" w:rsidR="00103247" w:rsidRDefault="00103247" w:rsidP="00103247"/>
    <w:p w14:paraId="4898543D" w14:textId="77777777" w:rsidR="00103247" w:rsidRDefault="00103247" w:rsidP="00103247"/>
    <w:p w14:paraId="557EE124" w14:textId="77777777" w:rsidR="00103247" w:rsidRDefault="00103247" w:rsidP="00103247"/>
    <w:p w14:paraId="50B7C3F1" w14:textId="77777777" w:rsidR="00103247" w:rsidRDefault="00103247" w:rsidP="00103247"/>
    <w:p w14:paraId="4816AC47" w14:textId="77777777" w:rsidR="00103247" w:rsidRDefault="00103247" w:rsidP="00103247"/>
    <w:p w14:paraId="03DF749F" w14:textId="77777777" w:rsidR="00AE3490" w:rsidRDefault="00AE3490" w:rsidP="00103247">
      <w:pPr>
        <w:sectPr w:rsidR="00AE3490" w:rsidSect="00076E1E">
          <w:footnotePr>
            <w:numRestart w:val="eachPage"/>
          </w:footnotePr>
          <w:pgSz w:w="12240" w:h="15840" w:code="1"/>
          <w:pgMar w:top="720" w:right="720" w:bottom="1080" w:left="720" w:header="709" w:footer="432" w:gutter="0"/>
          <w:cols w:space="708"/>
          <w:titlePg/>
          <w:docGrid w:linePitch="360"/>
        </w:sectPr>
      </w:pPr>
    </w:p>
    <w:p w14:paraId="7C332EC1" w14:textId="77777777" w:rsidR="004F0A79" w:rsidRPr="000652C7" w:rsidRDefault="004F0A79" w:rsidP="00D55679">
      <w:pPr>
        <w:pStyle w:val="Heading2"/>
        <w:rPr>
          <w:rFonts w:asciiTheme="majorHAnsi" w:hAnsiTheme="majorHAnsi"/>
          <w:i w:val="0"/>
          <w:color w:val="auto"/>
          <w:sz w:val="26"/>
        </w:rPr>
      </w:pPr>
      <w:bookmarkStart w:id="44" w:name="_Toc236125111"/>
      <w:r w:rsidRPr="000652C7">
        <w:rPr>
          <w:rFonts w:asciiTheme="majorHAnsi" w:hAnsiTheme="majorHAnsi"/>
          <w:i w:val="0"/>
          <w:color w:val="auto"/>
          <w:sz w:val="26"/>
          <w:lang w:val="en-US"/>
        </w:rPr>
        <w:lastRenderedPageBreak/>
        <w:t>C2: Family Support for Children with Disabilities Transparency and Timely Access</w:t>
      </w:r>
      <w:bookmarkEnd w:id="44"/>
      <w:r w:rsidRPr="000652C7">
        <w:rPr>
          <w:rFonts w:asciiTheme="majorHAnsi" w:hAnsiTheme="majorHAnsi"/>
          <w:i w:val="0"/>
          <w:color w:val="auto"/>
          <w:sz w:val="26"/>
          <w:lang w:val="en-US"/>
        </w:rPr>
        <w:t xml:space="preserve"> </w:t>
      </w:r>
    </w:p>
    <w:p w14:paraId="52959A5F" w14:textId="77777777" w:rsidR="004F0A79" w:rsidRPr="00DA7E28" w:rsidRDefault="004F0A79">
      <w:pPr>
        <w:rPr>
          <w:rFonts w:eastAsia="Myriad Pro" w:cs="Myriad Pro"/>
          <w:b/>
          <w:bCs/>
          <w:color w:val="414142"/>
        </w:rPr>
      </w:pPr>
    </w:p>
    <w:p w14:paraId="50501CE1"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Sylvan Lake</w:t>
      </w:r>
    </w:p>
    <w:p w14:paraId="2C70D2EF" w14:textId="77777777" w:rsidR="004F0A79" w:rsidRPr="00DA7E28" w:rsidRDefault="004F0A79">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Nanton</w:t>
      </w:r>
    </w:p>
    <w:p w14:paraId="7F58E393" w14:textId="77777777" w:rsidR="004F0A79" w:rsidRPr="00D60F07" w:rsidRDefault="00000000">
      <w:pPr>
        <w:adjustRightInd w:val="0"/>
        <w:rPr>
          <w:rFonts w:eastAsia="Myriad Pro" w:cs="Myriad Pro"/>
          <w:b/>
          <w:bCs/>
        </w:rPr>
      </w:pPr>
      <w:r>
        <w:rPr>
          <w:rFonts w:eastAsia="Myriad Pro" w:cs="Myriad Pro"/>
          <w:b/>
          <w:bCs/>
        </w:rPr>
        <w:pict w14:anchorId="4E06F6B4">
          <v:rect id="_x0000_i1036" style="width:468pt;height:1pt" o:hralign="center" o:hrstd="t" o:hrnoshade="t" o:hr="t" fillcolor="#404040 [2429]" stroked="f"/>
        </w:pict>
      </w:r>
    </w:p>
    <w:p w14:paraId="101F8CEB" w14:textId="77777777" w:rsidR="004F0A79" w:rsidRPr="00D60F07" w:rsidRDefault="004F0A79">
      <w:pPr>
        <w:adjustRightInd w:val="0"/>
        <w:rPr>
          <w:rFonts w:eastAsia="Myriad Pro" w:cs="Myriad Pro"/>
          <w:b/>
          <w:bCs/>
        </w:rPr>
      </w:pPr>
    </w:p>
    <w:p w14:paraId="256DD96E" w14:textId="77777777" w:rsidR="004F0A79" w:rsidRPr="00D60F07" w:rsidRDefault="004F0A79">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Pr>
          <w:rFonts w:eastAsia="Myriad Pro" w:cs="Myriad Pro"/>
        </w:rPr>
        <w:t xml:space="preserve">the Family Support for Children with Disabilities (FSCD) program is intended to provide timely, needs based supports to children with disabilities and their families across Alberta; </w:t>
      </w:r>
    </w:p>
    <w:p w14:paraId="023B246F" w14:textId="77777777" w:rsidR="004F0A79" w:rsidRPr="00D60F07" w:rsidRDefault="004F0A79">
      <w:pPr>
        <w:adjustRightInd w:val="0"/>
        <w:rPr>
          <w:rFonts w:eastAsia="Myriad Pro" w:cs="Myriad Pro"/>
          <w:i/>
          <w:iCs/>
        </w:rPr>
      </w:pPr>
    </w:p>
    <w:p w14:paraId="31F17723" w14:textId="77777777" w:rsidR="004F0A79" w:rsidRPr="003C623C" w:rsidRDefault="004F0A79">
      <w:pPr>
        <w:adjustRightInd w:val="0"/>
        <w:rPr>
          <w:rFonts w:eastAsia="Myriad Pro" w:cs="Myriad Pro"/>
        </w:rPr>
      </w:pPr>
      <w:r w:rsidRPr="00D60F07">
        <w:rPr>
          <w:rFonts w:eastAsia="Myriad Pro" w:cs="Myriad Pro"/>
          <w:b/>
          <w:bCs/>
        </w:rPr>
        <w:t>WHEREAS</w:t>
      </w:r>
      <w:r w:rsidRPr="00D60F07">
        <w:rPr>
          <w:rFonts w:eastAsia="Myriad Pro" w:cs="Myriad Pro"/>
        </w:rPr>
        <w:t xml:space="preserve"> </w:t>
      </w:r>
      <w:r w:rsidRPr="003C623C">
        <w:rPr>
          <w:rFonts w:eastAsia="Myriad Pro" w:cs="Myriad Pro"/>
          <w:lang w:val="en-US"/>
        </w:rPr>
        <w:t>families across Alberta report prolonged wait times for FSCD services and limited communication regarding application status and anticipated timelines;</w:t>
      </w:r>
      <w:r w:rsidRPr="003C623C">
        <w:rPr>
          <w:rFonts w:eastAsia="Myriad Pro" w:cs="Myriad Pro"/>
        </w:rPr>
        <w:t> </w:t>
      </w:r>
    </w:p>
    <w:p w14:paraId="17745821" w14:textId="77777777" w:rsidR="004F0A79" w:rsidRPr="00C27F51" w:rsidRDefault="004F0A79">
      <w:pPr>
        <w:adjustRightInd w:val="0"/>
        <w:rPr>
          <w:rFonts w:eastAsia="Myriad Pro" w:cs="Myriad Pro"/>
        </w:rPr>
      </w:pPr>
    </w:p>
    <w:p w14:paraId="6565AF5F" w14:textId="77777777" w:rsidR="004F0A79" w:rsidRPr="00D57580" w:rsidRDefault="004F0A79">
      <w:pPr>
        <w:adjustRightInd w:val="0"/>
        <w:rPr>
          <w:rFonts w:ascii="Franklin Gothic Book" w:eastAsia="Calibri" w:hAnsi="Franklin Gothic Book" w:cs="Calibri,Bold"/>
          <w:b/>
          <w:bCs/>
        </w:rPr>
      </w:pPr>
      <w:r w:rsidRPr="00C27F51">
        <w:rPr>
          <w:rFonts w:ascii="Franklin Gothic Book" w:eastAsia="Calibri" w:hAnsi="Franklin Gothic Book" w:cs="Calibri,Bold"/>
          <w:b/>
          <w:bCs/>
        </w:rPr>
        <w:t xml:space="preserve">WHEREAS </w:t>
      </w:r>
      <w:r w:rsidRPr="00D57580">
        <w:rPr>
          <w:rFonts w:ascii="Franklin Gothic Book" w:eastAsia="Calibri" w:hAnsi="Franklin Gothic Book" w:cs="Calibri,Bold"/>
          <w:lang w:val="en-US"/>
        </w:rPr>
        <w:t>extended delays in accessing FSCD supports can contribute to employment disruption, financial hardship, missed developmental opportunities for children, and increased strain on families;</w:t>
      </w:r>
      <w:r w:rsidRPr="00D57580">
        <w:rPr>
          <w:rFonts w:ascii="Franklin Gothic Book" w:eastAsia="Calibri" w:hAnsi="Franklin Gothic Book" w:cs="Calibri,Bold"/>
          <w:b/>
          <w:bCs/>
        </w:rPr>
        <w:t> </w:t>
      </w:r>
    </w:p>
    <w:p w14:paraId="0905B0FF" w14:textId="77777777" w:rsidR="004F0A79" w:rsidRPr="00C27F51" w:rsidRDefault="004F0A79">
      <w:pPr>
        <w:adjustRightInd w:val="0"/>
        <w:rPr>
          <w:rFonts w:ascii="Franklin Gothic Book" w:eastAsia="Calibri" w:hAnsi="Franklin Gothic Book" w:cs="Calibri"/>
        </w:rPr>
      </w:pPr>
    </w:p>
    <w:p w14:paraId="3A63E62D" w14:textId="77777777" w:rsidR="004F0A79" w:rsidRPr="00A2242D" w:rsidRDefault="004F0A79">
      <w:pPr>
        <w:adjustRightInd w:val="0"/>
        <w:rPr>
          <w:rFonts w:ascii="Franklin Gothic Book" w:eastAsia="Calibri" w:hAnsi="Franklin Gothic Book" w:cs="Calibri,Bold"/>
          <w:b/>
          <w:bCs/>
        </w:rPr>
      </w:pPr>
      <w:r w:rsidRPr="00C27F51">
        <w:rPr>
          <w:rFonts w:ascii="Franklin Gothic Book" w:eastAsia="Calibri" w:hAnsi="Franklin Gothic Book" w:cs="Calibri,Bold"/>
          <w:b/>
          <w:bCs/>
        </w:rPr>
        <w:t xml:space="preserve">WHEREAS </w:t>
      </w:r>
      <w:r w:rsidRPr="00A2242D">
        <w:rPr>
          <w:rFonts w:ascii="Franklin Gothic Book" w:eastAsia="Calibri" w:hAnsi="Franklin Gothic Book" w:cs="Calibri,Bold"/>
          <w:lang w:val="en-US"/>
        </w:rPr>
        <w:t>timely FSCD supports help children participate more fully in community life while supporting family stability and parental workforce participation;</w:t>
      </w:r>
      <w:r w:rsidRPr="00A2242D">
        <w:rPr>
          <w:rFonts w:ascii="Franklin Gothic Book" w:eastAsia="Calibri" w:hAnsi="Franklin Gothic Book" w:cs="Calibri,Bold"/>
          <w:b/>
          <w:bCs/>
        </w:rPr>
        <w:t> </w:t>
      </w:r>
    </w:p>
    <w:p w14:paraId="25822763" w14:textId="77777777" w:rsidR="004F0A79" w:rsidRPr="00C27F51" w:rsidRDefault="004F0A79">
      <w:pPr>
        <w:adjustRightInd w:val="0"/>
        <w:rPr>
          <w:rFonts w:ascii="Franklin Gothic Book" w:eastAsia="Calibri" w:hAnsi="Franklin Gothic Book" w:cs="Calibri,Bold"/>
          <w:b/>
          <w:bCs/>
        </w:rPr>
      </w:pPr>
    </w:p>
    <w:p w14:paraId="0D2DCF0B" w14:textId="77777777" w:rsidR="004F0A79" w:rsidRPr="00F429ED" w:rsidRDefault="004F0A79">
      <w:pPr>
        <w:adjustRightInd w:val="0"/>
        <w:rPr>
          <w:rFonts w:ascii="Franklin Gothic Book" w:eastAsia="Calibri" w:hAnsi="Franklin Gothic Book" w:cs="Calibri,Bold"/>
        </w:rPr>
      </w:pPr>
      <w:r w:rsidRPr="00C27F51">
        <w:rPr>
          <w:rFonts w:ascii="Franklin Gothic Book" w:eastAsia="Calibri" w:hAnsi="Franklin Gothic Book" w:cs="Calibri,Bold"/>
          <w:b/>
          <w:bCs/>
        </w:rPr>
        <w:t xml:space="preserve">WHEREAS </w:t>
      </w:r>
      <w:r w:rsidRPr="00F429ED">
        <w:rPr>
          <w:rFonts w:ascii="Franklin Gothic Book" w:eastAsia="Calibri" w:hAnsi="Franklin Gothic Book" w:cs="Calibri,Bold"/>
          <w:lang w:val="en-US"/>
        </w:rPr>
        <w:t>in 2022, the Government of Alberta discontinued routine public reporting of FSCD wait list data that had shown how many approved or eligible families were awaiting services; and</w:t>
      </w:r>
      <w:r w:rsidRPr="00F429ED">
        <w:rPr>
          <w:rFonts w:ascii="Franklin Gothic Book" w:eastAsia="Calibri" w:hAnsi="Franklin Gothic Book" w:cs="Calibri,Bold"/>
        </w:rPr>
        <w:t> </w:t>
      </w:r>
    </w:p>
    <w:p w14:paraId="316C96D0" w14:textId="77777777" w:rsidR="004F0A79" w:rsidRDefault="004F0A79">
      <w:pPr>
        <w:adjustRightInd w:val="0"/>
        <w:rPr>
          <w:rFonts w:ascii="Franklin Gothic Book" w:eastAsia="Calibri" w:hAnsi="Franklin Gothic Book" w:cs="Calibri"/>
        </w:rPr>
      </w:pPr>
    </w:p>
    <w:p w14:paraId="2DE27DC9" w14:textId="77777777" w:rsidR="004F0A79" w:rsidRPr="00C404B9" w:rsidRDefault="004F0A79">
      <w:pPr>
        <w:adjustRightInd w:val="0"/>
        <w:rPr>
          <w:rFonts w:ascii="Franklin Gothic Book" w:eastAsia="Calibri" w:hAnsi="Franklin Gothic Book" w:cs="Calibri,Bold"/>
        </w:rPr>
      </w:pPr>
      <w:r w:rsidRPr="00C27F51">
        <w:rPr>
          <w:rFonts w:ascii="Franklin Gothic Book" w:eastAsia="Calibri" w:hAnsi="Franklin Gothic Book" w:cs="Calibri,Bold"/>
          <w:b/>
          <w:bCs/>
        </w:rPr>
        <w:t>WHEREAS</w:t>
      </w:r>
      <w:r>
        <w:rPr>
          <w:rFonts w:ascii="Franklin Gothic Book" w:eastAsia="Calibri" w:hAnsi="Franklin Gothic Book" w:cs="Calibri,Bold"/>
          <w:b/>
          <w:bCs/>
        </w:rPr>
        <w:t xml:space="preserve"> </w:t>
      </w:r>
      <w:r w:rsidRPr="00C404B9">
        <w:rPr>
          <w:rFonts w:ascii="Franklin Gothic Book" w:eastAsia="Calibri" w:hAnsi="Franklin Gothic Book" w:cs="Calibri,Bold"/>
          <w:lang w:val="en-US"/>
        </w:rPr>
        <w:t>transparency, timely communication, and accessible information are fundamental to equitable and accountable public service delivery.</w:t>
      </w:r>
      <w:r w:rsidRPr="00C404B9">
        <w:rPr>
          <w:rFonts w:ascii="Franklin Gothic Book" w:eastAsia="Calibri" w:hAnsi="Franklin Gothic Book" w:cs="Calibri,Bold"/>
        </w:rPr>
        <w:t> </w:t>
      </w:r>
    </w:p>
    <w:p w14:paraId="650041CA" w14:textId="77777777" w:rsidR="004F0A79" w:rsidRPr="00075C04" w:rsidRDefault="004F0A79">
      <w:pPr>
        <w:adjustRightInd w:val="0"/>
        <w:rPr>
          <w:rFonts w:ascii="Franklin Gothic Book" w:eastAsia="Calibri" w:hAnsi="Franklin Gothic Book" w:cs="Calibri"/>
        </w:rPr>
      </w:pPr>
    </w:p>
    <w:p w14:paraId="55E8BDF2" w14:textId="77777777" w:rsidR="004F0A79" w:rsidRPr="00D720DD" w:rsidRDefault="004F0A79">
      <w:pPr>
        <w:adjustRightInd w:val="0"/>
        <w:rPr>
          <w:rFonts w:eastAsia="Myriad Pro" w:cs="Myriad Pro"/>
        </w:rPr>
      </w:pPr>
      <w:r w:rsidRPr="00075C04">
        <w:rPr>
          <w:rFonts w:eastAsia="Myriad Pro" w:cs="Myriad Pro"/>
          <w:b/>
          <w:bCs/>
        </w:rPr>
        <w:t xml:space="preserve">IT IS THEREFORE RESOLVED THAT </w:t>
      </w:r>
      <w:r w:rsidRPr="00D720DD">
        <w:rPr>
          <w:rFonts w:eastAsia="Myriad Pro" w:cs="Myriad Pro"/>
          <w:lang w:val="en-US"/>
        </w:rPr>
        <w:t xml:space="preserve">Alberta Municipalities advocate to the Government of Alberta to improve transparency, communication, and timeliness within the Family Support for Children with Disabilities </w:t>
      </w:r>
      <w:r>
        <w:rPr>
          <w:rFonts w:eastAsia="Myriad Pro" w:cs="Myriad Pro"/>
          <w:lang w:val="en-US"/>
        </w:rPr>
        <w:t xml:space="preserve">(FSCD) </w:t>
      </w:r>
      <w:r w:rsidRPr="00D720DD">
        <w:rPr>
          <w:rFonts w:eastAsia="Myriad Pro" w:cs="Myriad Pro"/>
          <w:lang w:val="en-US"/>
        </w:rPr>
        <w:t>program by:</w:t>
      </w:r>
      <w:r w:rsidRPr="00D720DD">
        <w:rPr>
          <w:rFonts w:eastAsia="Myriad Pro" w:cs="Myriad Pro"/>
        </w:rPr>
        <w:t> </w:t>
      </w:r>
    </w:p>
    <w:p w14:paraId="5CCBC567" w14:textId="77777777" w:rsidR="004F0A79" w:rsidRPr="00D720DD" w:rsidRDefault="004F0A79" w:rsidP="004F0A79">
      <w:pPr>
        <w:pStyle w:val="ListParagraph"/>
        <w:numPr>
          <w:ilvl w:val="0"/>
          <w:numId w:val="35"/>
        </w:numPr>
        <w:adjustRightInd w:val="0"/>
        <w:rPr>
          <w:rFonts w:eastAsia="Myriad Pro" w:cs="Myriad Pro"/>
        </w:rPr>
      </w:pPr>
      <w:r>
        <w:rPr>
          <w:rFonts w:eastAsia="Myriad Pro" w:cs="Myriad Pro"/>
          <w:lang w:val="en-US"/>
        </w:rPr>
        <w:t>R</w:t>
      </w:r>
      <w:r w:rsidRPr="00D720DD">
        <w:rPr>
          <w:rFonts w:eastAsia="Myriad Pro" w:cs="Myriad Pro"/>
          <w:lang w:val="en-US"/>
        </w:rPr>
        <w:t>einstating routine public reporting on FSCD wait list volumes and average wait times at key stages of the process;</w:t>
      </w:r>
      <w:r w:rsidRPr="00D720DD">
        <w:rPr>
          <w:rFonts w:eastAsia="Myriad Pro" w:cs="Myriad Pro"/>
        </w:rPr>
        <w:t> </w:t>
      </w:r>
    </w:p>
    <w:p w14:paraId="1060EE1E" w14:textId="77777777" w:rsidR="004F0A79" w:rsidRPr="00D720DD" w:rsidRDefault="004F0A79" w:rsidP="004F0A79">
      <w:pPr>
        <w:pStyle w:val="ListParagraph"/>
        <w:numPr>
          <w:ilvl w:val="0"/>
          <w:numId w:val="35"/>
        </w:numPr>
        <w:adjustRightInd w:val="0"/>
        <w:rPr>
          <w:rFonts w:eastAsia="Myriad Pro" w:cs="Myriad Pro"/>
        </w:rPr>
      </w:pPr>
      <w:r>
        <w:rPr>
          <w:rFonts w:eastAsia="Myriad Pro" w:cs="Myriad Pro"/>
          <w:lang w:val="en-US"/>
        </w:rPr>
        <w:t>E</w:t>
      </w:r>
      <w:r w:rsidRPr="00D720DD">
        <w:rPr>
          <w:rFonts w:eastAsia="Myriad Pro" w:cs="Myriad Pro"/>
          <w:lang w:val="en-US"/>
        </w:rPr>
        <w:t xml:space="preserve">nsuring families awaiting FSCD </w:t>
      </w:r>
      <w:proofErr w:type="gramStart"/>
      <w:r w:rsidRPr="00D720DD">
        <w:rPr>
          <w:rFonts w:eastAsia="Myriad Pro" w:cs="Myriad Pro"/>
          <w:lang w:val="en-US"/>
        </w:rPr>
        <w:t>supports</w:t>
      </w:r>
      <w:proofErr w:type="gramEnd"/>
      <w:r w:rsidRPr="00D720DD">
        <w:rPr>
          <w:rFonts w:eastAsia="Myriad Pro" w:cs="Myriad Pro"/>
          <w:lang w:val="en-US"/>
        </w:rPr>
        <w:t xml:space="preserve"> receive clear, proactive communication regarding application status and expected next steps;</w:t>
      </w:r>
      <w:r w:rsidRPr="00D720DD">
        <w:rPr>
          <w:rFonts w:eastAsia="Myriad Pro" w:cs="Myriad Pro"/>
        </w:rPr>
        <w:t> </w:t>
      </w:r>
    </w:p>
    <w:p w14:paraId="719BA560" w14:textId="14BC1556" w:rsidR="004F0A79" w:rsidRDefault="004F0A79" w:rsidP="004F0A79">
      <w:pPr>
        <w:pStyle w:val="ListParagraph"/>
        <w:numPr>
          <w:ilvl w:val="0"/>
          <w:numId w:val="35"/>
        </w:numPr>
        <w:adjustRightInd w:val="0"/>
        <w:rPr>
          <w:rFonts w:eastAsia="Myriad Pro" w:cs="Myriad Pro"/>
        </w:rPr>
      </w:pPr>
      <w:r>
        <w:rPr>
          <w:rFonts w:eastAsia="Myriad Pro" w:cs="Myriad Pro"/>
          <w:lang w:val="en-US"/>
        </w:rPr>
        <w:t>A</w:t>
      </w:r>
      <w:r w:rsidRPr="00D720DD">
        <w:rPr>
          <w:rFonts w:eastAsia="Myriad Pro" w:cs="Myriad Pro"/>
          <w:lang w:val="en-US"/>
        </w:rPr>
        <w:t>llocating targeted, time</w:t>
      </w:r>
      <w:r w:rsidR="00BD15D4">
        <w:rPr>
          <w:rFonts w:eastAsia="Myriad Pro" w:cs="Myriad Pro"/>
          <w:lang w:val="en-US"/>
        </w:rPr>
        <w:t>-</w:t>
      </w:r>
      <w:r w:rsidRPr="00D720DD">
        <w:rPr>
          <w:rFonts w:eastAsia="Myriad Pro" w:cs="Myriad Pro"/>
          <w:lang w:val="en-US"/>
        </w:rPr>
        <w:t xml:space="preserve">limited resources to reduce existing FSCD backlogs so approved </w:t>
      </w:r>
      <w:proofErr w:type="gramStart"/>
      <w:r w:rsidRPr="00D720DD">
        <w:rPr>
          <w:rFonts w:eastAsia="Myriad Pro" w:cs="Myriad Pro"/>
          <w:lang w:val="en-US"/>
        </w:rPr>
        <w:t>supports</w:t>
      </w:r>
      <w:proofErr w:type="gramEnd"/>
      <w:r w:rsidRPr="00D720DD">
        <w:rPr>
          <w:rFonts w:eastAsia="Myriad Pro" w:cs="Myriad Pro"/>
          <w:lang w:val="en-US"/>
        </w:rPr>
        <w:t xml:space="preserve"> can be accessed within reasonable timelines; and</w:t>
      </w:r>
      <w:r w:rsidRPr="00D720DD">
        <w:rPr>
          <w:rFonts w:eastAsia="Myriad Pro" w:cs="Myriad Pro"/>
        </w:rPr>
        <w:t> </w:t>
      </w:r>
    </w:p>
    <w:p w14:paraId="7B2441B7" w14:textId="77777777" w:rsidR="004F0A79" w:rsidRPr="00A55830" w:rsidRDefault="004F0A79" w:rsidP="004F0A79">
      <w:pPr>
        <w:pStyle w:val="ListParagraph"/>
        <w:numPr>
          <w:ilvl w:val="0"/>
          <w:numId w:val="35"/>
        </w:numPr>
        <w:adjustRightInd w:val="0"/>
        <w:rPr>
          <w:rFonts w:eastAsia="Myriad Pro" w:cs="Myriad Pro"/>
        </w:rPr>
      </w:pPr>
      <w:r w:rsidRPr="00A55830">
        <w:rPr>
          <w:rFonts w:eastAsia="Myriad Pro" w:cs="Myriad Pro"/>
          <w:lang w:val="en-US"/>
        </w:rPr>
        <w:t>Establishing transparency and timeliness as core operational standards within the FSCD program.</w:t>
      </w:r>
      <w:r w:rsidRPr="00A55830">
        <w:rPr>
          <w:rFonts w:eastAsia="Myriad Pro" w:cs="Myriad Pro"/>
        </w:rPr>
        <w:t> </w:t>
      </w:r>
    </w:p>
    <w:p w14:paraId="38FA14C6" w14:textId="77777777" w:rsidR="004F0A79" w:rsidRPr="00075C04" w:rsidRDefault="004F0A79">
      <w:pPr>
        <w:adjustRightInd w:val="0"/>
        <w:rPr>
          <w:rFonts w:eastAsia="Myriad Pro" w:cs="Myriad Pro"/>
          <w:b/>
          <w:bCs/>
        </w:rPr>
      </w:pPr>
    </w:p>
    <w:p w14:paraId="6CFBBD2E" w14:textId="77777777" w:rsidR="004F0A79" w:rsidRPr="001A046D" w:rsidRDefault="004F0A79">
      <w:pPr>
        <w:adjustRightInd w:val="0"/>
        <w:rPr>
          <w:rFonts w:eastAsia="Myriad Pro" w:cs="Myriad Pro"/>
          <w:b/>
          <w:bCs/>
        </w:rPr>
      </w:pPr>
      <w:r w:rsidRPr="001A046D">
        <w:rPr>
          <w:rFonts w:eastAsia="Myriad Pro" w:cs="Myriad Pro"/>
          <w:b/>
          <w:bCs/>
        </w:rPr>
        <w:t>BACKGROUND:</w:t>
      </w:r>
    </w:p>
    <w:p w14:paraId="476A8C1B" w14:textId="6AEF0A63" w:rsidR="00AE3490" w:rsidRDefault="004F0A79">
      <w:pPr>
        <w:spacing w:line="259" w:lineRule="auto"/>
        <w:rPr>
          <w:rFonts w:eastAsia="Myriad Pro" w:cs="Myriad Pro"/>
        </w:rPr>
      </w:pPr>
      <w:r w:rsidRPr="00712A1B">
        <w:rPr>
          <w:rFonts w:eastAsia="Myriad Pro" w:cs="Myriad Pro"/>
          <w:lang w:val="en-US"/>
        </w:rPr>
        <w:t>Municipal leaders across Alberta hear from families facing significant delays and limited communication within the FSCD program. While municipalities do not administer FSCD, the effects of delayed access are felt locally through reduced workforce participation, increased pressure on community</w:t>
      </w:r>
      <w:r w:rsidR="00B723C5" w:rsidRPr="00712A1B">
        <w:rPr>
          <w:rFonts w:eastAsia="Myriad Pro" w:cs="Myriad Pro"/>
          <w:lang w:val="en-US"/>
        </w:rPr>
        <w:t>-based</w:t>
      </w:r>
      <w:r w:rsidRPr="00712A1B">
        <w:rPr>
          <w:rFonts w:eastAsia="Myriad Pro" w:cs="Myriad Pro"/>
          <w:lang w:val="en-US"/>
        </w:rPr>
        <w:t xml:space="preserve"> </w:t>
      </w:r>
      <w:proofErr w:type="gramStart"/>
      <w:r w:rsidRPr="00712A1B">
        <w:rPr>
          <w:rFonts w:eastAsia="Myriad Pro" w:cs="Myriad Pro"/>
          <w:lang w:val="en-US"/>
        </w:rPr>
        <w:t>supports</w:t>
      </w:r>
      <w:proofErr w:type="gramEnd"/>
      <w:r w:rsidRPr="00712A1B">
        <w:rPr>
          <w:rFonts w:eastAsia="Myriad Pro" w:cs="Myriad Pro"/>
          <w:lang w:val="en-US"/>
        </w:rPr>
        <w:t>, and broader impacts on community wellbeing.</w:t>
      </w:r>
      <w:r w:rsidRPr="00712A1B">
        <w:rPr>
          <w:rFonts w:eastAsia="Myriad Pro" w:cs="Myriad Pro"/>
        </w:rPr>
        <w:t> </w:t>
      </w:r>
      <w:r w:rsidRPr="00712A1B">
        <w:rPr>
          <w:rFonts w:eastAsia="Myriad Pro" w:cs="Myriad Pro"/>
        </w:rPr>
        <w:br/>
        <w:t> </w:t>
      </w:r>
      <w:r w:rsidRPr="00712A1B">
        <w:rPr>
          <w:rFonts w:eastAsia="Myriad Pro" w:cs="Myriad Pro"/>
        </w:rPr>
        <w:br/>
      </w:r>
      <w:r w:rsidRPr="00712A1B">
        <w:rPr>
          <w:rFonts w:eastAsia="Myriad Pro" w:cs="Myriad Pro"/>
          <w:lang w:val="en-US"/>
        </w:rPr>
        <w:t>A 2024 Inclusion Alberta survey of 746 families across 81 electoral di</w:t>
      </w:r>
      <w:r>
        <w:rPr>
          <w:rFonts w:eastAsia="Myriad Pro" w:cs="Myriad Pro"/>
          <w:lang w:val="en-US"/>
        </w:rPr>
        <w:t>visions</w:t>
      </w:r>
      <w:r w:rsidRPr="00712A1B">
        <w:rPr>
          <w:rFonts w:eastAsia="Myriad Pro" w:cs="Myriad Pro"/>
          <w:lang w:val="en-US"/>
        </w:rPr>
        <w:t xml:space="preserve"> reported that families waited an estimated three years after applying to access the full range of FSCD services, including average waits of approximately 7.5 months for an eligibility decision and a further 10 months before initial </w:t>
      </w:r>
      <w:proofErr w:type="gramStart"/>
      <w:r w:rsidRPr="00712A1B">
        <w:rPr>
          <w:rFonts w:eastAsia="Myriad Pro" w:cs="Myriad Pro"/>
          <w:lang w:val="en-US"/>
        </w:rPr>
        <w:t>supports</w:t>
      </w:r>
      <w:proofErr w:type="gramEnd"/>
      <w:r w:rsidRPr="00712A1B">
        <w:rPr>
          <w:rFonts w:eastAsia="Myriad Pro" w:cs="Myriad Pro"/>
          <w:lang w:val="en-US"/>
        </w:rPr>
        <w:t xml:space="preserve"> began. The same survey reported that 58 percent of families experienced negative impacts while going without required </w:t>
      </w:r>
      <w:proofErr w:type="gramStart"/>
      <w:r w:rsidRPr="00712A1B">
        <w:rPr>
          <w:rFonts w:eastAsia="Myriad Pro" w:cs="Myriad Pro"/>
          <w:lang w:val="en-US"/>
        </w:rPr>
        <w:t>supports</w:t>
      </w:r>
      <w:proofErr w:type="gramEnd"/>
      <w:r w:rsidRPr="00712A1B">
        <w:rPr>
          <w:rFonts w:eastAsia="Myriad Pro" w:cs="Myriad Pro"/>
          <w:lang w:val="en-US"/>
        </w:rPr>
        <w:t>, including employment disruption, financial hardship, and missed developmental opportunities.</w:t>
      </w:r>
      <w:r w:rsidRPr="00712A1B">
        <w:rPr>
          <w:rFonts w:eastAsia="Myriad Pro" w:cs="Myriad Pro"/>
        </w:rPr>
        <w:t> </w:t>
      </w:r>
      <w:r w:rsidRPr="00712A1B">
        <w:rPr>
          <w:rFonts w:eastAsia="Myriad Pro" w:cs="Myriad Pro"/>
        </w:rPr>
        <w:br/>
        <w:t> </w:t>
      </w:r>
      <w:r w:rsidRPr="00712A1B">
        <w:rPr>
          <w:rFonts w:eastAsia="Myriad Pro" w:cs="Myriad Pro"/>
        </w:rPr>
        <w:br/>
      </w:r>
      <w:r w:rsidRPr="00712A1B">
        <w:rPr>
          <w:rFonts w:eastAsia="Myriad Pro" w:cs="Myriad Pro"/>
          <w:lang w:val="en-US"/>
        </w:rPr>
        <w:t>The discontinuation of routine public reporting on FSCD waitlist data in 2022 reduced transparency and made it more difficult for families, municipalities, and communities to understand system pressures and anticipated timelines.</w:t>
      </w:r>
      <w:r w:rsidRPr="00712A1B">
        <w:rPr>
          <w:rFonts w:eastAsia="Myriad Pro" w:cs="Myriad Pro"/>
        </w:rPr>
        <w:t> </w:t>
      </w:r>
      <w:r w:rsidR="003106C9">
        <w:rPr>
          <w:rFonts w:eastAsia="Myriad Pro" w:cs="Myriad Pro"/>
        </w:rPr>
        <w:br/>
      </w:r>
    </w:p>
    <w:p w14:paraId="109571F8" w14:textId="17D7A891" w:rsidR="004F0A79" w:rsidRPr="00712A1B" w:rsidRDefault="004F0A79">
      <w:pPr>
        <w:spacing w:line="259" w:lineRule="auto"/>
        <w:rPr>
          <w:rFonts w:eastAsia="Myriad Pro" w:cs="Myriad Pro"/>
        </w:rPr>
      </w:pPr>
      <w:r w:rsidRPr="00712A1B">
        <w:rPr>
          <w:rFonts w:eastAsia="Myriad Pro" w:cs="Myriad Pro"/>
          <w:lang w:val="en-US"/>
        </w:rPr>
        <w:lastRenderedPageBreak/>
        <w:t>This resolution does not prescribe a specific service delivery model. It focuses on practical governance level improvements to transparency, communication, and timeliness that would improve accountability and reduce uncertainty for families while broader system improvements are pursued.</w:t>
      </w:r>
      <w:r w:rsidRPr="00712A1B">
        <w:rPr>
          <w:rFonts w:eastAsia="Myriad Pro" w:cs="Myriad Pro"/>
        </w:rPr>
        <w:t> </w:t>
      </w:r>
    </w:p>
    <w:p w14:paraId="5041EC11" w14:textId="77777777" w:rsidR="004F0A79" w:rsidRDefault="004F0A79"/>
    <w:p w14:paraId="0C0A3221" w14:textId="77777777" w:rsidR="004F0A79" w:rsidRPr="005850B6" w:rsidRDefault="004F0A79">
      <w:pPr>
        <w:rPr>
          <w:b/>
          <w:bCs/>
        </w:rPr>
      </w:pPr>
      <w:r>
        <w:rPr>
          <w:b/>
          <w:bCs/>
        </w:rPr>
        <w:t>ALBERTA MUNICIPALITIES COMMENTS:</w:t>
      </w:r>
    </w:p>
    <w:p w14:paraId="7E31C951" w14:textId="77777777" w:rsidR="004F0A79" w:rsidRDefault="004F0A79">
      <w:pPr>
        <w:rPr>
          <w:rFonts w:ascii="Franklin Gothic Book" w:eastAsia="Franklin Gothic Book" w:hAnsi="Franklin Gothic Book" w:cs="Franklin Gothic Book"/>
        </w:rPr>
      </w:pPr>
      <w:r w:rsidRPr="380E6C07">
        <w:rPr>
          <w:rFonts w:ascii="Franklin Gothic Book" w:eastAsia="Franklin Gothic Book" w:hAnsi="Franklin Gothic Book" w:cs="Franklin Gothic Book"/>
        </w:rPr>
        <w:t>ABmunis does not currently have a position on this specific issue. If this resolution is approved, it will be forwarded to the Government of Alberta for response. Further advocacy will be determined by ABmunis’ Board based on input from ABmunis’ relevant policy committee within the context of ABmunis’ priorities and positions.</w:t>
      </w:r>
    </w:p>
    <w:p w14:paraId="57052482" w14:textId="77777777" w:rsidR="004F0A79" w:rsidRDefault="004F0A79">
      <w:pPr>
        <w:rPr>
          <w:rFonts w:ascii="Franklin Gothic Book" w:eastAsia="Franklin Gothic Book" w:hAnsi="Franklin Gothic Book" w:cs="Franklin Gothic Book"/>
        </w:rPr>
      </w:pPr>
    </w:p>
    <w:p w14:paraId="7B566145" w14:textId="77777777" w:rsidR="004F0A79" w:rsidRPr="00643914" w:rsidRDefault="004F0A79">
      <w:pPr>
        <w:rPr>
          <w:rFonts w:ascii="Franklin Gothic Book" w:hAnsi="Franklin Gothic Book"/>
          <w:b/>
          <w:bCs/>
        </w:rPr>
      </w:pPr>
      <w:r w:rsidRPr="00643914">
        <w:rPr>
          <w:rFonts w:ascii="Franklin Gothic Book" w:hAnsi="Franklin Gothic Book"/>
          <w:b/>
          <w:bCs/>
        </w:rPr>
        <w:t xml:space="preserve">RESOLUTION CONTACT: </w:t>
      </w:r>
    </w:p>
    <w:p w14:paraId="3BDE904C" w14:textId="77777777" w:rsidR="004F0A79" w:rsidRPr="00643914" w:rsidRDefault="004F0A7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645293BE" w14:textId="77777777" w:rsidR="004F0A79" w:rsidRPr="00643914" w:rsidRDefault="004F0A79">
      <w:pPr>
        <w:rPr>
          <w:rFonts w:ascii="Franklin Gothic Book" w:eastAsia="Myriad Pro" w:hAnsi="Franklin Gothic Book" w:cs="Myriad Pro"/>
        </w:rPr>
      </w:pPr>
    </w:p>
    <w:p w14:paraId="4EFABB96" w14:textId="77777777" w:rsidR="004F0A79" w:rsidRDefault="004F0A79">
      <w:pPr>
        <w:ind w:left="360"/>
        <w:rPr>
          <w:rFonts w:ascii="Franklin Gothic Book" w:eastAsia="Myriad Pro" w:hAnsi="Franklin Gothic Book" w:cs="Myriad Pro"/>
        </w:rPr>
      </w:pPr>
      <w:r w:rsidRPr="00AF5B64">
        <w:rPr>
          <w:rFonts w:ascii="Franklin Gothic Book" w:eastAsia="Myriad Pro" w:hAnsi="Franklin Gothic Book" w:cs="Myriad Pro"/>
        </w:rPr>
        <w:t>Anna Cooper-Abel</w:t>
      </w:r>
    </w:p>
    <w:p w14:paraId="03FB41FD" w14:textId="77777777" w:rsidR="004F0A79" w:rsidRDefault="004F0A79">
      <w:pPr>
        <w:ind w:left="360"/>
        <w:rPr>
          <w:rFonts w:ascii="Franklin Gothic Book" w:eastAsia="Myriad Pro" w:hAnsi="Franklin Gothic Book" w:cs="Myriad Pro"/>
        </w:rPr>
      </w:pPr>
      <w:r w:rsidRPr="00AF5B64">
        <w:rPr>
          <w:rFonts w:ascii="Franklin Gothic Book" w:eastAsia="Myriad Pro" w:hAnsi="Franklin Gothic Book" w:cs="Myriad Pro"/>
        </w:rPr>
        <w:t>Senior Administrator</w:t>
      </w:r>
    </w:p>
    <w:p w14:paraId="591F27E1" w14:textId="77777777" w:rsidR="004F0A79" w:rsidRDefault="004F0A79">
      <w:pPr>
        <w:ind w:left="360"/>
        <w:rPr>
          <w:rFonts w:ascii="Franklin Gothic Book" w:eastAsia="Myriad Pro" w:hAnsi="Franklin Gothic Book" w:cs="Myriad Pro"/>
        </w:rPr>
      </w:pPr>
      <w:r>
        <w:rPr>
          <w:rFonts w:ascii="Franklin Gothic Book" w:eastAsia="Myriad Pro" w:hAnsi="Franklin Gothic Book" w:cs="Myriad Pro"/>
        </w:rPr>
        <w:t>Town of Sylvan Lake</w:t>
      </w:r>
    </w:p>
    <w:p w14:paraId="1B49B995" w14:textId="77777777" w:rsidR="004F0A79" w:rsidRPr="00075C04" w:rsidRDefault="004F0A79">
      <w:pPr>
        <w:ind w:left="360"/>
      </w:pPr>
      <w:hyperlink r:id="rId74" w:history="1">
        <w:r w:rsidRPr="00631C73">
          <w:rPr>
            <w:rStyle w:val="Hyperlink"/>
            <w:rFonts w:ascii="Franklin Gothic Book" w:hAnsi="Franklin Gothic Book"/>
          </w:rPr>
          <w:t>acooperabel@sylvanlake.ca</w:t>
        </w:r>
      </w:hyperlink>
      <w:r>
        <w:rPr>
          <w:rFonts w:ascii="Franklin Gothic Book" w:hAnsi="Franklin Gothic Book"/>
        </w:rPr>
        <w:t xml:space="preserve"> </w:t>
      </w:r>
    </w:p>
    <w:p w14:paraId="366D9522" w14:textId="77777777" w:rsidR="005E37B6" w:rsidRPr="002160E4" w:rsidRDefault="005E37B6" w:rsidP="005E37B6"/>
    <w:p w14:paraId="78E89F43" w14:textId="77777777" w:rsidR="003106C9" w:rsidRDefault="003106C9" w:rsidP="005E37B6">
      <w:pPr>
        <w:sectPr w:rsidR="003106C9" w:rsidSect="00076E1E">
          <w:footnotePr>
            <w:numRestart w:val="eachPage"/>
          </w:footnotePr>
          <w:pgSz w:w="12240" w:h="15840" w:code="1"/>
          <w:pgMar w:top="720" w:right="720" w:bottom="1080" w:left="720" w:header="709" w:footer="432" w:gutter="0"/>
          <w:cols w:space="708"/>
          <w:titlePg/>
          <w:docGrid w:linePitch="360"/>
        </w:sectPr>
      </w:pPr>
    </w:p>
    <w:p w14:paraId="29A7AA4D" w14:textId="77777777" w:rsidR="005651E4" w:rsidRPr="00B34B89" w:rsidRDefault="005651E4" w:rsidP="00B34B89">
      <w:pPr>
        <w:pStyle w:val="Heading2"/>
        <w:rPr>
          <w:rFonts w:asciiTheme="majorHAnsi" w:hAnsiTheme="majorHAnsi"/>
          <w:i w:val="0"/>
          <w:color w:val="auto"/>
          <w:sz w:val="26"/>
        </w:rPr>
      </w:pPr>
      <w:bookmarkStart w:id="45" w:name="_Toc236125112"/>
      <w:r w:rsidRPr="00B34B89">
        <w:rPr>
          <w:rFonts w:asciiTheme="majorHAnsi" w:hAnsiTheme="majorHAnsi"/>
          <w:i w:val="0"/>
          <w:color w:val="auto"/>
          <w:sz w:val="26"/>
        </w:rPr>
        <w:lastRenderedPageBreak/>
        <w:t>C3: Alignment of Municipal Fiscal Year with Provincial and Federal Budget Cycles</w:t>
      </w:r>
      <w:bookmarkEnd w:id="45"/>
    </w:p>
    <w:p w14:paraId="203D1029" w14:textId="77777777" w:rsidR="005651E4" w:rsidRPr="00DA7E28" w:rsidRDefault="005651E4" w:rsidP="005651E4">
      <w:pPr>
        <w:rPr>
          <w:rFonts w:eastAsia="Myriad Pro" w:cs="Myriad Pro"/>
          <w:b/>
          <w:bCs/>
          <w:color w:val="414142"/>
        </w:rPr>
      </w:pPr>
    </w:p>
    <w:p w14:paraId="61A1B39C" w14:textId="77777777" w:rsidR="005651E4" w:rsidRPr="00DA7E28" w:rsidRDefault="005651E4" w:rsidP="005651E4">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Red Deer</w:t>
      </w:r>
    </w:p>
    <w:p w14:paraId="137442CA" w14:textId="77777777" w:rsidR="005651E4" w:rsidRPr="00DA7E28" w:rsidRDefault="005651E4" w:rsidP="005651E4">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Penhold</w:t>
      </w:r>
    </w:p>
    <w:p w14:paraId="6E32EE10" w14:textId="77777777" w:rsidR="005651E4" w:rsidRPr="00D60F07" w:rsidRDefault="00000000" w:rsidP="005651E4">
      <w:pPr>
        <w:adjustRightInd w:val="0"/>
        <w:rPr>
          <w:rFonts w:eastAsia="Myriad Pro" w:cs="Myriad Pro"/>
          <w:b/>
          <w:bCs/>
        </w:rPr>
      </w:pPr>
      <w:r>
        <w:rPr>
          <w:rFonts w:eastAsia="Myriad Pro" w:cs="Myriad Pro"/>
          <w:b/>
          <w:bCs/>
        </w:rPr>
        <w:pict w14:anchorId="6057F6E5">
          <v:rect id="_x0000_i1037" style="width:468pt;height:1pt" o:hralign="center" o:hrstd="t" o:hrnoshade="t" o:hr="t" fillcolor="#404040 [2429]" stroked="f"/>
        </w:pict>
      </w:r>
    </w:p>
    <w:p w14:paraId="32E3BBDF" w14:textId="77777777" w:rsidR="005651E4" w:rsidRPr="00D60F07" w:rsidRDefault="005651E4" w:rsidP="005651E4">
      <w:pPr>
        <w:adjustRightInd w:val="0"/>
        <w:rPr>
          <w:rFonts w:eastAsia="Myriad Pro" w:cs="Myriad Pro"/>
          <w:b/>
          <w:bCs/>
        </w:rPr>
      </w:pPr>
    </w:p>
    <w:p w14:paraId="65AB2EC1" w14:textId="77777777" w:rsidR="005651E4" w:rsidRDefault="005651E4" w:rsidP="005651E4">
      <w:r w:rsidRPr="00456DFC">
        <w:rPr>
          <w:b/>
          <w:bCs/>
        </w:rPr>
        <w:t>WHEREAS</w:t>
      </w:r>
      <w:r w:rsidRPr="00456DFC">
        <w:t> municipalities rely on funding, grants, and policy direction from provincial and federal governments to support municipal operations, infrastructure, and service delivery;</w:t>
      </w:r>
    </w:p>
    <w:p w14:paraId="732D8CA9" w14:textId="77777777" w:rsidR="005651E4" w:rsidRPr="00456DFC" w:rsidRDefault="005651E4" w:rsidP="005651E4"/>
    <w:p w14:paraId="357A1479" w14:textId="77777777" w:rsidR="005651E4" w:rsidRPr="00456DFC" w:rsidRDefault="005651E4" w:rsidP="005651E4">
      <w:r w:rsidRPr="00456DFC">
        <w:rPr>
          <w:b/>
          <w:bCs/>
        </w:rPr>
        <w:t>WHEREAS</w:t>
      </w:r>
      <w:r w:rsidRPr="00456DFC">
        <w:t> the Government of Alberta and Government of Canada operate on a fiscal year of April 1 to March 31, which differs from the fiscal calendar used by municipalities;</w:t>
      </w:r>
    </w:p>
    <w:p w14:paraId="27704126" w14:textId="77777777" w:rsidR="005651E4" w:rsidRDefault="005651E4" w:rsidP="005651E4">
      <w:pPr>
        <w:rPr>
          <w:b/>
          <w:bCs/>
        </w:rPr>
      </w:pPr>
    </w:p>
    <w:p w14:paraId="18800475" w14:textId="77777777" w:rsidR="005651E4" w:rsidRPr="00456DFC" w:rsidRDefault="005651E4" w:rsidP="005651E4">
      <w:r w:rsidRPr="00456DFC">
        <w:rPr>
          <w:b/>
          <w:bCs/>
        </w:rPr>
        <w:t>WHEREAS</w:t>
      </w:r>
      <w:r w:rsidRPr="00456DFC">
        <w:t> differences in fiscal year timing create challenges for municipalities in financial planning, budgeting, forecasting, reporting, and aligning priorities with other orders of government; and</w:t>
      </w:r>
    </w:p>
    <w:p w14:paraId="0237B215" w14:textId="77777777" w:rsidR="005651E4" w:rsidRDefault="005651E4" w:rsidP="005651E4">
      <w:pPr>
        <w:rPr>
          <w:b/>
          <w:bCs/>
        </w:rPr>
      </w:pPr>
    </w:p>
    <w:p w14:paraId="2DB77E3C" w14:textId="77777777" w:rsidR="005651E4" w:rsidRPr="00456DFC" w:rsidRDefault="005651E4" w:rsidP="005651E4">
      <w:r w:rsidRPr="00456DFC">
        <w:rPr>
          <w:b/>
          <w:bCs/>
        </w:rPr>
        <w:t>WHEREAS</w:t>
      </w:r>
      <w:r w:rsidRPr="00456DFC">
        <w:t> aligning municipal fiscal years with provincial and federal fiscal calendars would improve coordination, transparency, responsiveness to funding opportunities, and long-term financial planning</w:t>
      </w:r>
      <w:r>
        <w:t xml:space="preserve">. </w:t>
      </w:r>
    </w:p>
    <w:p w14:paraId="73729CE3" w14:textId="77777777" w:rsidR="005651E4" w:rsidRDefault="005651E4" w:rsidP="005651E4">
      <w:pPr>
        <w:adjustRightInd w:val="0"/>
        <w:rPr>
          <w:b/>
          <w:bCs/>
        </w:rPr>
      </w:pPr>
    </w:p>
    <w:p w14:paraId="0EF9A030" w14:textId="77777777" w:rsidR="005651E4" w:rsidRPr="00456DFC" w:rsidRDefault="005651E4" w:rsidP="005651E4">
      <w:pPr>
        <w:adjustRightInd w:val="0"/>
      </w:pPr>
      <w:r w:rsidRPr="00456DFC">
        <w:rPr>
          <w:b/>
          <w:bCs/>
        </w:rPr>
        <w:t>IT IS THEREFORE RESOLVED THAT</w:t>
      </w:r>
      <w:r w:rsidRPr="00456DFC">
        <w:t> Alberta Municipalities advocate to the Government of Alberta to amend relevant legislation and regulations to change the municipal fiscal and budget cycle to align with the provincial and federal fiscal calendar of April 1 to March 31.</w:t>
      </w:r>
    </w:p>
    <w:p w14:paraId="1982FE52" w14:textId="77777777" w:rsidR="005651E4" w:rsidRPr="00075C04" w:rsidRDefault="005651E4" w:rsidP="005651E4">
      <w:pPr>
        <w:adjustRightInd w:val="0"/>
        <w:rPr>
          <w:rFonts w:eastAsia="Myriad Pro" w:cs="Myriad Pro"/>
          <w:b/>
          <w:bCs/>
        </w:rPr>
      </w:pPr>
    </w:p>
    <w:p w14:paraId="5163620F" w14:textId="77777777" w:rsidR="005651E4" w:rsidRPr="001A046D" w:rsidRDefault="005651E4" w:rsidP="005651E4">
      <w:pPr>
        <w:adjustRightInd w:val="0"/>
        <w:rPr>
          <w:rFonts w:eastAsia="Myriad Pro" w:cs="Myriad Pro"/>
          <w:b/>
          <w:bCs/>
        </w:rPr>
      </w:pPr>
      <w:r w:rsidRPr="001A046D">
        <w:rPr>
          <w:rFonts w:eastAsia="Myriad Pro" w:cs="Myriad Pro"/>
          <w:b/>
          <w:bCs/>
        </w:rPr>
        <w:t>BACKGROUND:</w:t>
      </w:r>
    </w:p>
    <w:p w14:paraId="6CB5C438" w14:textId="77777777" w:rsidR="005651E4" w:rsidRPr="00464953" w:rsidRDefault="005651E4" w:rsidP="005651E4">
      <w:pPr>
        <w:adjustRightInd w:val="0"/>
        <w:rPr>
          <w:rFonts w:eastAsia="Myriad Pro" w:cs="Myriad Pro"/>
        </w:rPr>
      </w:pPr>
      <w:r w:rsidRPr="00464953">
        <w:rPr>
          <w:rFonts w:eastAsia="Myriad Pro" w:cs="Myriad Pro"/>
        </w:rPr>
        <w:t>Municipalities operate within a broader intergovernmental environment where provincial and federal funding programs, policy decisions, and budget cycles influence local planning and service delivery.</w:t>
      </w:r>
    </w:p>
    <w:p w14:paraId="14359254" w14:textId="77777777" w:rsidR="005651E4" w:rsidRPr="00464953" w:rsidRDefault="005651E4" w:rsidP="005651E4">
      <w:pPr>
        <w:adjustRightInd w:val="0"/>
        <w:rPr>
          <w:rFonts w:eastAsia="Myriad Pro" w:cs="Myriad Pro"/>
        </w:rPr>
      </w:pPr>
    </w:p>
    <w:p w14:paraId="663B6F43" w14:textId="77777777" w:rsidR="005651E4" w:rsidRPr="00464953" w:rsidRDefault="005651E4" w:rsidP="005651E4">
      <w:pPr>
        <w:adjustRightInd w:val="0"/>
        <w:rPr>
          <w:rFonts w:eastAsia="Myriad Pro" w:cs="Myriad Pro"/>
        </w:rPr>
      </w:pPr>
      <w:r w:rsidRPr="00464953">
        <w:rPr>
          <w:rFonts w:eastAsia="Myriad Pro" w:cs="Myriad Pro"/>
        </w:rPr>
        <w:t>The proposed resolution identifies fiscal year alignment as a potential mechanism to improve coordination between municipalities and other orders of government. The differences in fiscal timing may contribute to:</w:t>
      </w:r>
    </w:p>
    <w:p w14:paraId="112859E0" w14:textId="77777777" w:rsidR="005651E4" w:rsidRPr="00D7330B" w:rsidRDefault="005651E4" w:rsidP="005651E4">
      <w:pPr>
        <w:pStyle w:val="ListParagraph"/>
        <w:numPr>
          <w:ilvl w:val="0"/>
          <w:numId w:val="39"/>
        </w:numPr>
        <w:adjustRightInd w:val="0"/>
        <w:contextualSpacing w:val="0"/>
        <w:rPr>
          <w:rFonts w:eastAsia="Myriad Pro" w:cs="Myriad Pro"/>
        </w:rPr>
      </w:pPr>
      <w:r w:rsidRPr="00D7330B">
        <w:rPr>
          <w:rFonts w:eastAsia="Myriad Pro" w:cs="Myriad Pro"/>
        </w:rPr>
        <w:t>challenges in aligning approved municipal budgets with funding announcements;</w:t>
      </w:r>
    </w:p>
    <w:p w14:paraId="540C9581" w14:textId="77777777" w:rsidR="005651E4" w:rsidRPr="00D7330B" w:rsidRDefault="005651E4" w:rsidP="005651E4">
      <w:pPr>
        <w:pStyle w:val="ListParagraph"/>
        <w:numPr>
          <w:ilvl w:val="0"/>
          <w:numId w:val="39"/>
        </w:numPr>
        <w:adjustRightInd w:val="0"/>
        <w:contextualSpacing w:val="0"/>
        <w:rPr>
          <w:rFonts w:eastAsia="Myriad Pro" w:cs="Myriad Pro"/>
        </w:rPr>
      </w:pPr>
      <w:r w:rsidRPr="00D7330B">
        <w:rPr>
          <w:rFonts w:eastAsia="Myriad Pro" w:cs="Myriad Pro"/>
        </w:rPr>
        <w:t>the need for mid-year budget adjustments and reforecasting; and</w:t>
      </w:r>
    </w:p>
    <w:p w14:paraId="01D0595F" w14:textId="77777777" w:rsidR="005651E4" w:rsidRPr="00D7330B" w:rsidRDefault="005651E4" w:rsidP="005651E4">
      <w:pPr>
        <w:pStyle w:val="ListParagraph"/>
        <w:numPr>
          <w:ilvl w:val="0"/>
          <w:numId w:val="39"/>
        </w:numPr>
        <w:adjustRightInd w:val="0"/>
        <w:contextualSpacing w:val="0"/>
        <w:rPr>
          <w:rFonts w:eastAsia="Myriad Pro" w:cs="Myriad Pro"/>
        </w:rPr>
      </w:pPr>
      <w:r w:rsidRPr="00D7330B">
        <w:rPr>
          <w:rFonts w:eastAsia="Myriad Pro" w:cs="Myriad Pro"/>
        </w:rPr>
        <w:t xml:space="preserve">timing pressures in implementing funded programs and capital projects. </w:t>
      </w:r>
    </w:p>
    <w:p w14:paraId="31014D61" w14:textId="77777777" w:rsidR="005651E4" w:rsidRPr="00464953" w:rsidRDefault="005651E4" w:rsidP="005651E4">
      <w:pPr>
        <w:adjustRightInd w:val="0"/>
        <w:rPr>
          <w:rFonts w:eastAsia="Myriad Pro" w:cs="Myriad Pro"/>
        </w:rPr>
      </w:pPr>
    </w:p>
    <w:p w14:paraId="1A02611A" w14:textId="77777777" w:rsidR="005651E4" w:rsidRPr="00464953" w:rsidRDefault="005651E4" w:rsidP="005651E4">
      <w:pPr>
        <w:adjustRightInd w:val="0"/>
        <w:rPr>
          <w:rFonts w:eastAsia="Myriad Pro" w:cs="Myriad Pro"/>
        </w:rPr>
      </w:pPr>
      <w:r w:rsidRPr="00464953">
        <w:rPr>
          <w:rFonts w:eastAsia="Myriad Pro" w:cs="Myriad Pro"/>
        </w:rPr>
        <w:t>These potential benefits form the basis of the proposed resolution and reflect a broader interest in improving coordination across orders of government. Aligning municipal fiscal years with provincial and federal budget cycles (April 1 to March 31) may offer benefits, including:</w:t>
      </w:r>
    </w:p>
    <w:p w14:paraId="6853EB46" w14:textId="77777777" w:rsidR="005651E4" w:rsidRPr="00D7330B" w:rsidRDefault="005651E4" w:rsidP="005651E4">
      <w:pPr>
        <w:pStyle w:val="ListParagraph"/>
        <w:numPr>
          <w:ilvl w:val="0"/>
          <w:numId w:val="38"/>
        </w:numPr>
        <w:adjustRightInd w:val="0"/>
        <w:contextualSpacing w:val="0"/>
        <w:rPr>
          <w:rFonts w:eastAsia="Myriad Pro" w:cs="Myriad Pro"/>
        </w:rPr>
      </w:pPr>
      <w:r w:rsidRPr="00D7330B">
        <w:rPr>
          <w:rFonts w:eastAsia="Myriad Pro" w:cs="Myriad Pro"/>
        </w:rPr>
        <w:t>improved ability to align budgets with confirmed funding announcements;</w:t>
      </w:r>
    </w:p>
    <w:p w14:paraId="7675CB8C" w14:textId="77777777" w:rsidR="005651E4" w:rsidRPr="00D7330B" w:rsidRDefault="005651E4" w:rsidP="005651E4">
      <w:pPr>
        <w:pStyle w:val="ListParagraph"/>
        <w:numPr>
          <w:ilvl w:val="0"/>
          <w:numId w:val="38"/>
        </w:numPr>
        <w:adjustRightInd w:val="0"/>
        <w:contextualSpacing w:val="0"/>
        <w:rPr>
          <w:rFonts w:eastAsia="Myriad Pro" w:cs="Myriad Pro"/>
        </w:rPr>
      </w:pPr>
      <w:r w:rsidRPr="00D7330B">
        <w:rPr>
          <w:rFonts w:eastAsia="Myriad Pro" w:cs="Myriad Pro"/>
        </w:rPr>
        <w:t xml:space="preserve">enhanced multi-year financial planning; and </w:t>
      </w:r>
    </w:p>
    <w:p w14:paraId="200EA203" w14:textId="77777777" w:rsidR="005651E4" w:rsidRPr="00D7330B" w:rsidRDefault="005651E4" w:rsidP="005651E4">
      <w:pPr>
        <w:pStyle w:val="ListParagraph"/>
        <w:numPr>
          <w:ilvl w:val="0"/>
          <w:numId w:val="38"/>
        </w:numPr>
        <w:adjustRightInd w:val="0"/>
        <w:contextualSpacing w:val="0"/>
        <w:rPr>
          <w:rFonts w:eastAsia="Myriad Pro" w:cs="Myriad Pro"/>
        </w:rPr>
      </w:pPr>
      <w:r w:rsidRPr="00D7330B">
        <w:rPr>
          <w:rFonts w:eastAsia="Myriad Pro" w:cs="Myriad Pro"/>
        </w:rPr>
        <w:t>greater coordination across shared priorities and programs.</w:t>
      </w:r>
    </w:p>
    <w:p w14:paraId="6C6A1325" w14:textId="77777777" w:rsidR="005651E4" w:rsidRDefault="005651E4" w:rsidP="005651E4">
      <w:pPr>
        <w:adjustRightInd w:val="0"/>
        <w:rPr>
          <w:rFonts w:eastAsia="Myriad Pro" w:cs="Myriad Pro"/>
        </w:rPr>
      </w:pPr>
    </w:p>
    <w:p w14:paraId="3C6D6C46" w14:textId="77777777" w:rsidR="005651E4" w:rsidRDefault="005651E4" w:rsidP="005651E4">
      <w:pPr>
        <w:adjustRightInd w:val="0"/>
        <w:rPr>
          <w:rFonts w:eastAsia="Myriad Pro" w:cs="Myriad Pro"/>
        </w:rPr>
      </w:pPr>
      <w:r w:rsidRPr="002A28F6">
        <w:rPr>
          <w:rFonts w:eastAsia="Myriad Pro" w:cs="Myriad Pro"/>
        </w:rPr>
        <w:t xml:space="preserve">A recent </w:t>
      </w:r>
      <w:r>
        <w:rPr>
          <w:rFonts w:eastAsia="Myriad Pro" w:cs="Myriad Pro"/>
        </w:rPr>
        <w:t xml:space="preserve">2024 </w:t>
      </w:r>
      <w:r w:rsidRPr="002A28F6">
        <w:rPr>
          <w:rFonts w:eastAsia="Myriad Pro" w:cs="Myriad Pro"/>
        </w:rPr>
        <w:t>study published by the C.D. Howe Institute further highlights the importance of fiscal alignment and long-term financial coordination across governments. The report notes that timing differences between municipal and senior government budget cycles can create planning inefficiencies, reduce predictability for local governments, and complicate the implementation of infrastructure and funding programs. The study also emphasizes the increasing financial pressures municipalities face in managing infrastructure, service delivery, and long-term capital planning within an evolving intergovernmental funding environment. While municipalities across Canada operate under different legislative and fiscal structures, the report identifies improved fiscal coordination and planning alignment as important considerations in supporting sustainable municipal financial management.</w:t>
      </w:r>
      <w:r>
        <w:rPr>
          <w:rStyle w:val="FootnoteReference"/>
          <w:rFonts w:eastAsia="Myriad Pro" w:cs="Myriad Pro"/>
        </w:rPr>
        <w:footnoteReference w:id="25"/>
      </w:r>
    </w:p>
    <w:p w14:paraId="4CDFA0C1" w14:textId="77777777" w:rsidR="005651E4" w:rsidRDefault="005651E4" w:rsidP="005651E4">
      <w:pPr>
        <w:adjustRightInd w:val="0"/>
        <w:rPr>
          <w:rFonts w:eastAsia="Myriad Pro" w:cs="Myriad Pro"/>
        </w:rPr>
      </w:pPr>
    </w:p>
    <w:p w14:paraId="3A26F876" w14:textId="77777777" w:rsidR="005651E4" w:rsidRPr="006340CE" w:rsidRDefault="005651E4" w:rsidP="005651E4">
      <w:pPr>
        <w:adjustRightInd w:val="0"/>
        <w:rPr>
          <w:rFonts w:eastAsia="Myriad Pro" w:cs="Myriad Pro"/>
        </w:rPr>
      </w:pPr>
      <w:r w:rsidRPr="006340CE">
        <w:rPr>
          <w:rFonts w:eastAsia="Myriad Pro" w:cs="Myriad Pro"/>
        </w:rPr>
        <w:lastRenderedPageBreak/>
        <w:t>The proposed resolution is intended to support further discussion and advocacy regarding fiscal coordination between municipalities and other orders of government. As municipalities continue to manage increasingly complex financial and infrastructure responsibilities, improved alignment of fiscal and budget cycles may contribute to more effective long-term planning, coordination, and implementation of shared priorities and funding programs.</w:t>
      </w:r>
    </w:p>
    <w:p w14:paraId="0416935F" w14:textId="77777777" w:rsidR="005651E4" w:rsidRDefault="005651E4" w:rsidP="005651E4">
      <w:pPr>
        <w:adjustRightInd w:val="0"/>
        <w:rPr>
          <w:rFonts w:eastAsia="Myriad Pro" w:cs="Myriad Pro"/>
        </w:rPr>
      </w:pPr>
    </w:p>
    <w:p w14:paraId="71206871" w14:textId="77777777" w:rsidR="005651E4" w:rsidRDefault="005651E4" w:rsidP="005651E4">
      <w:pPr>
        <w:rPr>
          <w:b/>
          <w:bCs/>
        </w:rPr>
      </w:pPr>
      <w:r>
        <w:rPr>
          <w:b/>
          <w:bCs/>
        </w:rPr>
        <w:t>ALBERTA MUNICIPALITIES COMMENTS:</w:t>
      </w:r>
    </w:p>
    <w:p w14:paraId="0353BB74" w14:textId="77777777" w:rsidR="005651E4" w:rsidRDefault="005651E4" w:rsidP="005651E4"/>
    <w:p w14:paraId="3E4B031E" w14:textId="77777777" w:rsidR="005651E4" w:rsidRDefault="005651E4" w:rsidP="005651E4">
      <w:pPr>
        <w:rPr>
          <w:rFonts w:ascii="Franklin Gothic Book" w:eastAsia="Franklin Gothic Book" w:hAnsi="Franklin Gothic Book" w:cs="Franklin Gothic Book"/>
        </w:rPr>
      </w:pPr>
      <w:r w:rsidRPr="618A991F">
        <w:rPr>
          <w:rFonts w:ascii="Franklin Gothic Book" w:eastAsia="Franklin Gothic Book" w:hAnsi="Franklin Gothic Book" w:cs="Franklin Gothic Book"/>
        </w:rPr>
        <w:t>ABmunis does not currently have an established policy position on this issue</w:t>
      </w:r>
      <w:r>
        <w:rPr>
          <w:rFonts w:ascii="Franklin Gothic Book" w:eastAsia="Franklin Gothic Book" w:hAnsi="Franklin Gothic Book" w:cs="Franklin Gothic Book"/>
        </w:rPr>
        <w:t>.</w:t>
      </w:r>
    </w:p>
    <w:p w14:paraId="5EC375A8" w14:textId="77777777" w:rsidR="005651E4" w:rsidRDefault="005651E4" w:rsidP="005651E4"/>
    <w:p w14:paraId="0B85A41F" w14:textId="77777777" w:rsidR="005651E4" w:rsidRDefault="005651E4" w:rsidP="005651E4">
      <w:r>
        <w:t xml:space="preserve">Changing the timing of the fiscal year for municipalities would impact other processes such as assessment valuation dates, tax deadlines for Albertans and businesses, and provincial reporting systems. It would also impact time demands on professions like assessors, engineers, and auditors. Research would be required to determine the costs associated with changing both municipal and provincial processes and systems, which could be </w:t>
      </w:r>
      <w:r w:rsidRPr="39C20997">
        <w:t>significant.</w:t>
      </w:r>
      <w:r>
        <w:t xml:space="preserve">  In turn, this research would require an investment of time and resources by ABmunis. If this resolution is approved, ABmunis would have to consider our ability, in relation to other priorities, to effectively engage the </w:t>
      </w:r>
      <w:r w:rsidRPr="39C20997">
        <w:t>Government of Alberta</w:t>
      </w:r>
      <w:r>
        <w:t xml:space="preserve">, municipalities and related professionals to understand the benefit and costs. </w:t>
      </w:r>
    </w:p>
    <w:p w14:paraId="20F5F6EE" w14:textId="77777777" w:rsidR="005651E4" w:rsidRDefault="005651E4" w:rsidP="005651E4">
      <w:r>
        <w:t xml:space="preserve"> </w:t>
      </w:r>
    </w:p>
    <w:p w14:paraId="3D87C456" w14:textId="77777777" w:rsidR="00F90642" w:rsidRPr="00643914" w:rsidRDefault="00F90642" w:rsidP="00F90642">
      <w:pPr>
        <w:rPr>
          <w:rFonts w:ascii="Franklin Gothic Book" w:hAnsi="Franklin Gothic Book"/>
          <w:b/>
          <w:bCs/>
        </w:rPr>
      </w:pPr>
      <w:r w:rsidRPr="00643914">
        <w:rPr>
          <w:rFonts w:ascii="Franklin Gothic Book" w:hAnsi="Franklin Gothic Book"/>
          <w:b/>
          <w:bCs/>
        </w:rPr>
        <w:t xml:space="preserve">RESOLUTION CONTACT: </w:t>
      </w:r>
    </w:p>
    <w:p w14:paraId="1C83F37B" w14:textId="77777777" w:rsidR="00F90642" w:rsidRPr="00643914" w:rsidRDefault="00F90642" w:rsidP="00F90642">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40CAC22B" w14:textId="77777777" w:rsidR="00F90642" w:rsidRDefault="00F90642" w:rsidP="005651E4"/>
    <w:p w14:paraId="2735550C" w14:textId="77777777" w:rsidR="00F90642" w:rsidRDefault="00F90642" w:rsidP="00F90642">
      <w:pPr>
        <w:ind w:left="360"/>
        <w:rPr>
          <w:rFonts w:ascii="Franklin Gothic Book" w:eastAsia="Myriad Pro" w:hAnsi="Franklin Gothic Book" w:cs="Myriad Pro"/>
        </w:rPr>
      </w:pPr>
      <w:r>
        <w:rPr>
          <w:rFonts w:ascii="Franklin Gothic Book" w:eastAsia="Myriad Pro" w:hAnsi="Franklin Gothic Book" w:cs="Myriad Pro"/>
        </w:rPr>
        <w:t>Ryan Veldkamp</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p>
    <w:p w14:paraId="2CD1620D" w14:textId="593C477C" w:rsidR="00F90642" w:rsidRDefault="00F90642" w:rsidP="00F90642">
      <w:pPr>
        <w:ind w:left="360"/>
        <w:rPr>
          <w:rFonts w:ascii="Franklin Gothic Book" w:eastAsia="Myriad Pro" w:hAnsi="Franklin Gothic Book" w:cs="Myriad Pro"/>
        </w:rPr>
      </w:pPr>
      <w:r>
        <w:rPr>
          <w:rFonts w:ascii="Franklin Gothic Book" w:eastAsia="Myriad Pro" w:hAnsi="Franklin Gothic Book" w:cs="Myriad Pro"/>
        </w:rPr>
        <w:t>Executive Advisor, Enterprise Strategy, Alignment &amp; Governance</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t xml:space="preserve"> </w:t>
      </w:r>
    </w:p>
    <w:p w14:paraId="77AB4AAF" w14:textId="77777777" w:rsidR="00F90642" w:rsidRDefault="00F90642" w:rsidP="00F90642">
      <w:pPr>
        <w:ind w:left="360"/>
        <w:rPr>
          <w:rFonts w:ascii="Franklin Gothic Book" w:eastAsia="Myriad Pro" w:hAnsi="Franklin Gothic Book" w:cs="Myriad Pro"/>
        </w:rPr>
      </w:pPr>
      <w:r>
        <w:rPr>
          <w:rFonts w:ascii="Franklin Gothic Book" w:eastAsia="Myriad Pro" w:hAnsi="Franklin Gothic Book" w:cs="Myriad Pro"/>
        </w:rPr>
        <w:t>City of Red Deer</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t xml:space="preserve"> </w:t>
      </w:r>
    </w:p>
    <w:p w14:paraId="015D2419" w14:textId="588EA83E" w:rsidR="00F90642" w:rsidRPr="003016D6" w:rsidRDefault="006D0162" w:rsidP="00E44496">
      <w:pPr>
        <w:ind w:left="360"/>
        <w:rPr>
          <w:rFonts w:asciiTheme="majorHAnsi" w:eastAsia="Times New Roman" w:hAnsiTheme="majorHAnsi"/>
          <w:lang w:eastAsia="en-CA"/>
        </w:rPr>
      </w:pPr>
      <w:hyperlink r:id="rId75" w:history="1">
        <w:r w:rsidRPr="003016D6">
          <w:rPr>
            <w:rStyle w:val="Hyperlink"/>
          </w:rPr>
          <w:t>ryan.veldkamp@reddeer.ca</w:t>
        </w:r>
      </w:hyperlink>
    </w:p>
    <w:p w14:paraId="24F6BDA8" w14:textId="77777777" w:rsidR="005651E4" w:rsidRDefault="005651E4" w:rsidP="003016D6">
      <w:pPr>
        <w:rPr>
          <w:lang w:eastAsia="en-CA"/>
        </w:rPr>
      </w:pPr>
    </w:p>
    <w:p w14:paraId="4A3228B7" w14:textId="77777777" w:rsidR="005651E4" w:rsidRDefault="005651E4">
      <w:pPr>
        <w:rPr>
          <w:rFonts w:asciiTheme="majorHAnsi" w:eastAsia="Times New Roman" w:hAnsiTheme="majorHAnsi" w:cstheme="majorBidi"/>
          <w:sz w:val="26"/>
          <w:szCs w:val="26"/>
          <w:lang w:eastAsia="en-CA"/>
        </w:rPr>
      </w:pPr>
      <w:r>
        <w:rPr>
          <w:rFonts w:asciiTheme="majorHAnsi" w:eastAsia="Times New Roman" w:hAnsiTheme="majorHAnsi"/>
          <w:i/>
          <w:sz w:val="26"/>
          <w:lang w:eastAsia="en-CA"/>
        </w:rPr>
        <w:br w:type="page"/>
      </w:r>
    </w:p>
    <w:p w14:paraId="4453C311" w14:textId="28D68ED4" w:rsidR="00103247" w:rsidRPr="00FC0F04" w:rsidRDefault="00103247" w:rsidP="00D55679">
      <w:pPr>
        <w:pStyle w:val="Heading2"/>
        <w:rPr>
          <w:rFonts w:asciiTheme="majorHAnsi" w:hAnsiTheme="majorHAnsi"/>
          <w:i w:val="0"/>
          <w:color w:val="auto"/>
          <w:sz w:val="26"/>
          <w:lang w:eastAsia="en-CA"/>
        </w:rPr>
      </w:pPr>
      <w:bookmarkStart w:id="46" w:name="_Toc236125113"/>
      <w:r w:rsidRPr="00D27136">
        <w:rPr>
          <w:rFonts w:asciiTheme="majorHAnsi" w:eastAsia="Times New Roman" w:hAnsiTheme="majorHAnsi"/>
          <w:i w:val="0"/>
          <w:color w:val="auto"/>
          <w:sz w:val="26"/>
          <w:lang w:eastAsia="en-CA"/>
        </w:rPr>
        <w:lastRenderedPageBreak/>
        <w:t>C4: Strengthening Auditor Reporting of Financial Irregularities in Municipal Financial Statements</w:t>
      </w:r>
      <w:bookmarkEnd w:id="46"/>
    </w:p>
    <w:p w14:paraId="5C6F384B" w14:textId="77777777" w:rsidR="00103247" w:rsidRPr="00DA7E28" w:rsidRDefault="00103247">
      <w:pPr>
        <w:rPr>
          <w:rFonts w:asciiTheme="majorHAnsi" w:hAnsiTheme="majorHAnsi"/>
          <w:b/>
          <w:bCs/>
          <w:color w:val="414142"/>
          <w:sz w:val="26"/>
          <w:szCs w:val="26"/>
        </w:rPr>
      </w:pPr>
    </w:p>
    <w:p w14:paraId="31CF7C46" w14:textId="77777777" w:rsidR="00103247" w:rsidRPr="00DA7E28" w:rsidRDefault="00103247">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Penhold</w:t>
      </w:r>
    </w:p>
    <w:p w14:paraId="7FDF59E6" w14:textId="77777777" w:rsidR="00103247" w:rsidRPr="00DA7E28" w:rsidRDefault="00103247">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Sylvan Lake</w:t>
      </w:r>
    </w:p>
    <w:p w14:paraId="3688CFE8" w14:textId="77777777" w:rsidR="00103247" w:rsidRPr="00D60F07" w:rsidRDefault="00000000">
      <w:pPr>
        <w:adjustRightInd w:val="0"/>
        <w:rPr>
          <w:rFonts w:eastAsia="Myriad Pro" w:cs="Myriad Pro"/>
          <w:b/>
          <w:bCs/>
        </w:rPr>
      </w:pPr>
      <w:r>
        <w:rPr>
          <w:rFonts w:eastAsia="Myriad Pro" w:cs="Myriad Pro"/>
          <w:b/>
          <w:bCs/>
        </w:rPr>
        <w:pict w14:anchorId="53B79173">
          <v:rect id="_x0000_i1038" style="width:468pt;height:1pt" o:hralign="center" o:hrstd="t" o:hrnoshade="t" o:hr="t" fillcolor="#404040 [2429]" stroked="f"/>
        </w:pict>
      </w:r>
    </w:p>
    <w:p w14:paraId="399CBACB" w14:textId="77777777" w:rsidR="00103247" w:rsidRDefault="00103247" w:rsidP="003016D6">
      <w:pPr>
        <w:rPr>
          <w:lang w:eastAsia="en-CA"/>
        </w:rPr>
      </w:pPr>
    </w:p>
    <w:p w14:paraId="4CB6CA79" w14:textId="77777777" w:rsidR="00103247" w:rsidRPr="00D265FF" w:rsidRDefault="00103247" w:rsidP="0013472E">
      <w:pPr>
        <w:rPr>
          <w:lang w:eastAsia="en-CA"/>
        </w:rPr>
      </w:pPr>
      <w:bookmarkStart w:id="47" w:name="_Toc235426315"/>
      <w:bookmarkStart w:id="48" w:name="_Toc235426342"/>
      <w:r w:rsidRPr="00D265FF">
        <w:rPr>
          <w:b/>
          <w:lang w:eastAsia="en-CA"/>
        </w:rPr>
        <w:t>WHEREAS</w:t>
      </w:r>
      <w:r w:rsidRPr="00D265FF">
        <w:rPr>
          <w:lang w:eastAsia="en-CA"/>
        </w:rPr>
        <w:t xml:space="preserve"> municipal councils rely on audited financial statements as a primary accountability tool to support transparent decision</w:t>
      </w:r>
      <w:r w:rsidRPr="00D265FF">
        <w:rPr>
          <w:lang w:eastAsia="en-CA"/>
        </w:rPr>
        <w:noBreakHyphen/>
        <w:t>making, public trust, and sound stewardship of municipal funds;</w:t>
      </w:r>
      <w:bookmarkEnd w:id="47"/>
      <w:bookmarkEnd w:id="48"/>
      <w:r w:rsidRPr="00D265FF">
        <w:rPr>
          <w:lang w:eastAsia="en-CA"/>
        </w:rPr>
        <w:t xml:space="preserve"> </w:t>
      </w:r>
    </w:p>
    <w:p w14:paraId="1B825DCC" w14:textId="77777777" w:rsidR="00103247" w:rsidRDefault="00103247" w:rsidP="0013472E">
      <w:pPr>
        <w:rPr>
          <w:b/>
          <w:lang w:eastAsia="en-CA"/>
        </w:rPr>
      </w:pPr>
    </w:p>
    <w:p w14:paraId="73552CC7" w14:textId="397ABB6C" w:rsidR="00103247" w:rsidRPr="00D265FF" w:rsidRDefault="00103247" w:rsidP="0013472E">
      <w:pPr>
        <w:rPr>
          <w:lang w:eastAsia="en-CA"/>
        </w:rPr>
      </w:pPr>
      <w:bookmarkStart w:id="49" w:name="_Toc235426316"/>
      <w:bookmarkStart w:id="50" w:name="_Toc235426343"/>
      <w:r w:rsidRPr="00D265FF">
        <w:rPr>
          <w:b/>
          <w:lang w:eastAsia="en-CA"/>
        </w:rPr>
        <w:t xml:space="preserve">WHEREAS </w:t>
      </w:r>
      <w:r w:rsidRPr="00D265FF">
        <w:rPr>
          <w:lang w:eastAsia="en-CA"/>
        </w:rPr>
        <w:t>auditors may identify financial irregularities during municipal audits</w:t>
      </w:r>
      <w:r w:rsidR="00AC4D9C">
        <w:rPr>
          <w:lang w:eastAsia="en-CA"/>
        </w:rPr>
        <w:t>,</w:t>
      </w:r>
      <w:r w:rsidR="00101AE3">
        <w:rPr>
          <w:lang w:eastAsia="en-CA"/>
        </w:rPr>
        <w:t xml:space="preserve"> </w:t>
      </w:r>
      <w:r w:rsidRPr="00D265FF">
        <w:rPr>
          <w:lang w:eastAsia="en-CA"/>
        </w:rPr>
        <w:t>such as unexplained variances, misclassifications, procurement or contract anomalies, weak internal controls, or unusual reserve transactions</w:t>
      </w:r>
      <w:r w:rsidR="00AC4D9C">
        <w:rPr>
          <w:lang w:eastAsia="en-CA"/>
        </w:rPr>
        <w:t>,</w:t>
      </w:r>
      <w:r w:rsidR="00101AE3">
        <w:rPr>
          <w:lang w:eastAsia="en-CA"/>
        </w:rPr>
        <w:t xml:space="preserve"> </w:t>
      </w:r>
      <w:r w:rsidRPr="00D265FF">
        <w:rPr>
          <w:lang w:eastAsia="en-CA"/>
        </w:rPr>
        <w:t>that are not always clearly, consistently, or plainly communicated to municipal councils or the public;</w:t>
      </w:r>
      <w:bookmarkEnd w:id="49"/>
      <w:bookmarkEnd w:id="50"/>
      <w:r w:rsidRPr="00D265FF">
        <w:rPr>
          <w:lang w:eastAsia="en-CA"/>
        </w:rPr>
        <w:t xml:space="preserve"> </w:t>
      </w:r>
    </w:p>
    <w:p w14:paraId="25A3CE0C" w14:textId="77777777" w:rsidR="00103247" w:rsidRDefault="00103247" w:rsidP="0013472E">
      <w:pPr>
        <w:rPr>
          <w:b/>
          <w:lang w:eastAsia="en-CA"/>
        </w:rPr>
      </w:pPr>
    </w:p>
    <w:p w14:paraId="182470AA" w14:textId="77777777" w:rsidR="00103247" w:rsidRPr="00D265FF" w:rsidRDefault="00103247" w:rsidP="0013472E">
      <w:pPr>
        <w:rPr>
          <w:lang w:eastAsia="en-CA"/>
        </w:rPr>
      </w:pPr>
      <w:bookmarkStart w:id="51" w:name="_Toc235426317"/>
      <w:bookmarkStart w:id="52" w:name="_Toc235426344"/>
      <w:r w:rsidRPr="00D265FF">
        <w:rPr>
          <w:b/>
          <w:lang w:eastAsia="en-CA"/>
        </w:rPr>
        <w:t>WHEREAS</w:t>
      </w:r>
      <w:r w:rsidRPr="00D265FF">
        <w:rPr>
          <w:lang w:eastAsia="en-CA"/>
        </w:rPr>
        <w:t xml:space="preserve"> current Canadian auditing standards and practices may result in such irregularities being communicated in highly technical language or dispersed throughout audit documents, making it difficult for elected officials and the public to readily understand potential financial risk or governance implications; and</w:t>
      </w:r>
      <w:bookmarkEnd w:id="51"/>
      <w:bookmarkEnd w:id="52"/>
    </w:p>
    <w:p w14:paraId="4902D61D" w14:textId="77777777" w:rsidR="00103247" w:rsidRDefault="00103247" w:rsidP="0013472E">
      <w:pPr>
        <w:rPr>
          <w:b/>
          <w:lang w:eastAsia="en-CA"/>
        </w:rPr>
      </w:pPr>
    </w:p>
    <w:p w14:paraId="0CDD04C2" w14:textId="77777777" w:rsidR="00103247" w:rsidRPr="00D265FF" w:rsidRDefault="00103247" w:rsidP="0013472E">
      <w:pPr>
        <w:rPr>
          <w:lang w:eastAsia="en-CA"/>
        </w:rPr>
      </w:pPr>
      <w:bookmarkStart w:id="53" w:name="_Toc235426318"/>
      <w:bookmarkStart w:id="54" w:name="_Toc235426345"/>
      <w:r w:rsidRPr="00D265FF">
        <w:rPr>
          <w:b/>
          <w:lang w:eastAsia="en-CA"/>
        </w:rPr>
        <w:t>WHEREAS</w:t>
      </w:r>
      <w:r w:rsidRPr="00D265FF">
        <w:rPr>
          <w:lang w:eastAsia="en-CA"/>
        </w:rPr>
        <w:t xml:space="preserve"> clearer, more standardized, and plain</w:t>
      </w:r>
      <w:r w:rsidRPr="00D265FF">
        <w:rPr>
          <w:lang w:eastAsia="en-CA"/>
        </w:rPr>
        <w:noBreakHyphen/>
        <w:t>language reporting of significant audit findings would improve transparency, strengthen financial oversight, reduce long</w:t>
      </w:r>
      <w:r w:rsidRPr="00D265FF">
        <w:rPr>
          <w:lang w:eastAsia="en-CA"/>
        </w:rPr>
        <w:noBreakHyphen/>
        <w:t>term financial risk, and reinforce public confidence in municipal governance</w:t>
      </w:r>
      <w:r>
        <w:rPr>
          <w:lang w:eastAsia="en-CA"/>
        </w:rPr>
        <w:t>.</w:t>
      </w:r>
      <w:bookmarkEnd w:id="53"/>
      <w:bookmarkEnd w:id="54"/>
    </w:p>
    <w:p w14:paraId="160C4160" w14:textId="77777777" w:rsidR="00103247" w:rsidRDefault="00103247" w:rsidP="0013472E">
      <w:pPr>
        <w:rPr>
          <w:b/>
          <w:lang w:eastAsia="en-CA"/>
        </w:rPr>
      </w:pPr>
    </w:p>
    <w:p w14:paraId="6F34AA82" w14:textId="03BE7158" w:rsidR="00103247" w:rsidRPr="00D265FF" w:rsidRDefault="00B505ED" w:rsidP="0013472E">
      <w:pPr>
        <w:rPr>
          <w:lang w:eastAsia="en-CA"/>
        </w:rPr>
      </w:pPr>
      <w:bookmarkStart w:id="55" w:name="_Toc235426319"/>
      <w:bookmarkStart w:id="56" w:name="_Toc235426346"/>
      <w:r>
        <w:rPr>
          <w:b/>
          <w:lang w:eastAsia="en-CA"/>
        </w:rPr>
        <w:t xml:space="preserve">IT IS </w:t>
      </w:r>
      <w:r w:rsidR="00103247" w:rsidRPr="00D265FF">
        <w:rPr>
          <w:b/>
          <w:lang w:eastAsia="en-CA"/>
        </w:rPr>
        <w:t>THEREFORE RESOLVED</w:t>
      </w:r>
      <w:r w:rsidR="00103247" w:rsidRPr="00D265FF">
        <w:rPr>
          <w:lang w:eastAsia="en-CA"/>
        </w:rPr>
        <w:t xml:space="preserve"> </w:t>
      </w:r>
      <w:r w:rsidR="00025D86">
        <w:rPr>
          <w:b/>
          <w:bCs/>
          <w:lang w:eastAsia="en-CA"/>
        </w:rPr>
        <w:t>THAT</w:t>
      </w:r>
      <w:r w:rsidR="00103247">
        <w:rPr>
          <w:b/>
          <w:lang w:eastAsia="en-CA"/>
        </w:rPr>
        <w:t xml:space="preserve"> </w:t>
      </w:r>
      <w:r w:rsidR="00103247" w:rsidRPr="00D265FF">
        <w:rPr>
          <w:lang w:eastAsia="en-CA"/>
        </w:rPr>
        <w:t xml:space="preserve">Alberta Municipalities urge the Government of Alberta to work with the appropriate professional bodies, including the </w:t>
      </w:r>
      <w:r w:rsidR="00103247">
        <w:rPr>
          <w:lang w:eastAsia="en-CA"/>
        </w:rPr>
        <w:t xml:space="preserve">Chartered </w:t>
      </w:r>
      <w:r w:rsidR="00103247" w:rsidRPr="00D265FF">
        <w:rPr>
          <w:lang w:eastAsia="en-CA"/>
        </w:rPr>
        <w:t>Professional Accountants of Alberta (CPA Alberta), to strengthen professional standards, guidance, and training requirements so that auditors clearly and explicitly report significant financial irregularities identified during municipal audits</w:t>
      </w:r>
      <w:r w:rsidR="00103247">
        <w:rPr>
          <w:lang w:eastAsia="en-CA"/>
        </w:rPr>
        <w:t>.</w:t>
      </w:r>
      <w:bookmarkEnd w:id="55"/>
      <w:bookmarkEnd w:id="56"/>
    </w:p>
    <w:p w14:paraId="527E24A0" w14:textId="77777777" w:rsidR="00103247" w:rsidRDefault="00103247" w:rsidP="0013472E">
      <w:pPr>
        <w:rPr>
          <w:b/>
          <w:lang w:eastAsia="en-CA"/>
        </w:rPr>
      </w:pPr>
    </w:p>
    <w:p w14:paraId="4C500170" w14:textId="383F6EFE" w:rsidR="00103247" w:rsidRPr="00D265FF" w:rsidRDefault="00103247" w:rsidP="0013472E">
      <w:pPr>
        <w:rPr>
          <w:lang w:eastAsia="en-CA"/>
        </w:rPr>
      </w:pPr>
      <w:bookmarkStart w:id="57" w:name="_Toc235426320"/>
      <w:bookmarkStart w:id="58" w:name="_Toc235426347"/>
      <w:r w:rsidRPr="00D265FF">
        <w:rPr>
          <w:b/>
          <w:lang w:eastAsia="en-CA"/>
        </w:rPr>
        <w:t>FURTHER BE IT RESOLVED</w:t>
      </w:r>
      <w:r>
        <w:rPr>
          <w:b/>
          <w:lang w:eastAsia="en-CA"/>
        </w:rPr>
        <w:t xml:space="preserve"> </w:t>
      </w:r>
      <w:r w:rsidR="00025D86" w:rsidRPr="00025D86">
        <w:rPr>
          <w:b/>
          <w:bCs/>
          <w:lang w:eastAsia="en-CA"/>
        </w:rPr>
        <w:t>THAT</w:t>
      </w:r>
      <w:r w:rsidRPr="00D265FF">
        <w:rPr>
          <w:lang w:eastAsia="en-CA"/>
        </w:rPr>
        <w:t xml:space="preserve"> Alberta Municipalities request</w:t>
      </w:r>
      <w:r w:rsidR="002A17C2">
        <w:rPr>
          <w:lang w:eastAsia="en-CA"/>
        </w:rPr>
        <w:t>s</w:t>
      </w:r>
      <w:r w:rsidRPr="00D265FF">
        <w:rPr>
          <w:lang w:eastAsia="en-CA"/>
        </w:rPr>
        <w:t xml:space="preserve"> the Government of Alberta encourage CPA Alberta to develop a standardized, plain</w:t>
      </w:r>
      <w:r w:rsidRPr="00D265FF">
        <w:rPr>
          <w:lang w:eastAsia="en-CA"/>
        </w:rPr>
        <w:noBreakHyphen/>
        <w:t>language Municipal Audit Executive Summary to accompany municipal audited financial statements, outlining key information for council and public understanding, including but not limited to:</w:t>
      </w:r>
      <w:bookmarkEnd w:id="57"/>
      <w:bookmarkEnd w:id="58"/>
    </w:p>
    <w:p w14:paraId="3454146F"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the municipality’s overall financial position;</w:t>
      </w:r>
    </w:p>
    <w:p w14:paraId="18A0ABA3"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observations related to investments and major infrastructure assets;</w:t>
      </w:r>
    </w:p>
    <w:p w14:paraId="66E5405D"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the status and flexibility of municipal reserves;</w:t>
      </w:r>
    </w:p>
    <w:p w14:paraId="03E319D0"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findings related to fraud risk, compliance, and internal controls;</w:t>
      </w:r>
    </w:p>
    <w:p w14:paraId="3A61F4DD" w14:textId="77777777" w:rsidR="00103247" w:rsidRPr="00D265FF" w:rsidRDefault="00103247" w:rsidP="00103247">
      <w:pPr>
        <w:numPr>
          <w:ilvl w:val="0"/>
          <w:numId w:val="36"/>
        </w:numPr>
        <w:rPr>
          <w:rFonts w:eastAsia="Times New Roman" w:cs="Segoe UI"/>
          <w:lang w:eastAsia="en-CA"/>
        </w:rPr>
      </w:pPr>
      <w:r w:rsidRPr="00D265FF">
        <w:rPr>
          <w:rFonts w:eastAsia="Times New Roman" w:cs="Segoe UI"/>
          <w:lang w:eastAsia="en-CA"/>
        </w:rPr>
        <w:t>identification of material financial or governance risks; and</w:t>
      </w:r>
    </w:p>
    <w:p w14:paraId="5AFB93E1" w14:textId="77777777" w:rsidR="00103247" w:rsidRDefault="00103247" w:rsidP="00103247">
      <w:pPr>
        <w:numPr>
          <w:ilvl w:val="0"/>
          <w:numId w:val="36"/>
        </w:numPr>
        <w:rPr>
          <w:rFonts w:eastAsia="Times New Roman" w:cs="Segoe UI"/>
          <w:lang w:eastAsia="en-CA"/>
        </w:rPr>
      </w:pPr>
      <w:r>
        <w:rPr>
          <w:rFonts w:eastAsia="Times New Roman" w:cs="Segoe UI"/>
          <w:lang w:eastAsia="en-CA"/>
        </w:rPr>
        <w:t xml:space="preserve">comments on </w:t>
      </w:r>
      <w:r w:rsidRPr="00D265FF">
        <w:rPr>
          <w:rFonts w:eastAsia="Times New Roman" w:cs="Segoe UI"/>
          <w:lang w:eastAsia="en-CA"/>
        </w:rPr>
        <w:t>the municipality’s financial health.</w:t>
      </w:r>
    </w:p>
    <w:p w14:paraId="00651787" w14:textId="77777777" w:rsidR="00103247" w:rsidRPr="00D265FF" w:rsidRDefault="00103247">
      <w:pPr>
        <w:rPr>
          <w:rFonts w:eastAsia="Times New Roman" w:cs="Segoe UI"/>
          <w:lang w:eastAsia="en-CA"/>
        </w:rPr>
      </w:pPr>
    </w:p>
    <w:p w14:paraId="41444207" w14:textId="77777777" w:rsidR="00103247" w:rsidRPr="00490AE4" w:rsidRDefault="00103247">
      <w:pPr>
        <w:adjustRightInd w:val="0"/>
        <w:rPr>
          <w:rFonts w:eastAsia="Myriad Pro" w:cs="Myriad Pro"/>
          <w:b/>
        </w:rPr>
      </w:pPr>
      <w:r w:rsidRPr="00490AE4">
        <w:rPr>
          <w:rFonts w:eastAsia="Myriad Pro" w:cs="Myriad Pro"/>
          <w:b/>
        </w:rPr>
        <w:t>BACKGROUND:</w:t>
      </w:r>
    </w:p>
    <w:p w14:paraId="72A5D1EB" w14:textId="29674E72" w:rsidR="00103247" w:rsidRDefault="00103247">
      <w:pPr>
        <w:rPr>
          <w:rFonts w:eastAsia="Times New Roman" w:cs="Segoe UI"/>
          <w:lang w:eastAsia="en-CA"/>
        </w:rPr>
      </w:pPr>
      <w:r w:rsidRPr="00D81216">
        <w:rPr>
          <w:rFonts w:eastAsia="Times New Roman" w:cs="Segoe UI"/>
          <w:lang w:eastAsia="en-CA"/>
        </w:rPr>
        <w:t>Municipalities are often the largest financial organizations within their communities, managing significant public funds, major infrastructure assets, complex procurement processes, and long</w:t>
      </w:r>
      <w:r w:rsidRPr="00D81216">
        <w:rPr>
          <w:rFonts w:eastAsia="Times New Roman" w:cs="Segoe UI"/>
          <w:lang w:eastAsia="en-CA"/>
        </w:rPr>
        <w:noBreakHyphen/>
        <w:t>term debt and reserve strategies. Despite this responsibility, many municipalities</w:t>
      </w:r>
      <w:r w:rsidR="00FF79E9">
        <w:rPr>
          <w:rFonts w:eastAsia="Times New Roman" w:cs="Segoe UI"/>
          <w:lang w:eastAsia="en-CA"/>
        </w:rPr>
        <w:t xml:space="preserve">, </w:t>
      </w:r>
      <w:r w:rsidRPr="00D81216">
        <w:rPr>
          <w:rFonts w:eastAsia="Times New Roman" w:cs="Segoe UI"/>
          <w:lang w:eastAsia="en-CA"/>
        </w:rPr>
        <w:t>particularly small and mid</w:t>
      </w:r>
      <w:r w:rsidRPr="00D81216">
        <w:rPr>
          <w:rFonts w:eastAsia="Times New Roman" w:cs="Segoe UI"/>
          <w:lang w:eastAsia="en-CA"/>
        </w:rPr>
        <w:noBreakHyphen/>
        <w:t>sized ones</w:t>
      </w:r>
      <w:r w:rsidR="00FF79E9">
        <w:rPr>
          <w:rFonts w:eastAsia="Times New Roman" w:cs="Segoe UI"/>
          <w:lang w:eastAsia="en-CA"/>
        </w:rPr>
        <w:t xml:space="preserve">, </w:t>
      </w:r>
      <w:r w:rsidRPr="00D81216">
        <w:rPr>
          <w:rFonts w:eastAsia="Times New Roman" w:cs="Segoe UI"/>
          <w:lang w:eastAsia="en-CA"/>
        </w:rPr>
        <w:t>operate with limited financial staff, constrained internal controls, and increasing exposure to financial complexity and risk.</w:t>
      </w:r>
    </w:p>
    <w:p w14:paraId="5E73289E" w14:textId="77777777" w:rsidR="00103247" w:rsidRPr="00D81216" w:rsidRDefault="00103247">
      <w:pPr>
        <w:rPr>
          <w:rFonts w:eastAsia="Times New Roman" w:cs="Segoe UI"/>
          <w:lang w:eastAsia="en-CA"/>
        </w:rPr>
      </w:pPr>
    </w:p>
    <w:p w14:paraId="02EA262B" w14:textId="5FF503CD" w:rsidR="00103247" w:rsidRPr="00D81216" w:rsidRDefault="00103247">
      <w:pPr>
        <w:rPr>
          <w:rFonts w:eastAsia="Times New Roman" w:cs="Segoe UI"/>
          <w:lang w:eastAsia="en-CA"/>
        </w:rPr>
      </w:pPr>
      <w:r w:rsidRPr="00D81216">
        <w:rPr>
          <w:rFonts w:eastAsia="Times New Roman" w:cs="Segoe UI"/>
          <w:lang w:eastAsia="en-CA"/>
        </w:rPr>
        <w:t xml:space="preserve">External audits play a critical role in supporting municipal accountability and governance. However, auditors </w:t>
      </w:r>
      <w:r>
        <w:rPr>
          <w:rFonts w:eastAsia="Times New Roman" w:cs="Segoe UI"/>
          <w:lang w:eastAsia="en-CA"/>
        </w:rPr>
        <w:t xml:space="preserve">only </w:t>
      </w:r>
      <w:r w:rsidRPr="00D81216">
        <w:rPr>
          <w:rFonts w:eastAsia="Times New Roman" w:cs="Segoe UI"/>
          <w:lang w:eastAsia="en-CA"/>
        </w:rPr>
        <w:t>may identify financial irregularities</w:t>
      </w:r>
      <w:r w:rsidR="00443021">
        <w:rPr>
          <w:rFonts w:eastAsia="Times New Roman" w:cs="Segoe UI"/>
          <w:lang w:eastAsia="en-CA"/>
        </w:rPr>
        <w:t xml:space="preserve">, </w:t>
      </w:r>
      <w:r w:rsidRPr="00D81216">
        <w:rPr>
          <w:rFonts w:eastAsia="Times New Roman" w:cs="Segoe UI"/>
          <w:lang w:eastAsia="en-CA"/>
        </w:rPr>
        <w:t>such as unexplained variances, questionable journal entries, procurement anomalies, reserve movements, or control weaknesses</w:t>
      </w:r>
      <w:r w:rsidR="00443021">
        <w:rPr>
          <w:rFonts w:eastAsia="Times New Roman" w:cs="Segoe UI"/>
          <w:lang w:eastAsia="en-CA"/>
        </w:rPr>
        <w:t>,</w:t>
      </w:r>
      <w:r w:rsidR="005273F1">
        <w:rPr>
          <w:rFonts w:eastAsia="Times New Roman" w:cs="Segoe UI"/>
          <w:lang w:eastAsia="en-CA"/>
        </w:rPr>
        <w:t xml:space="preserve"> </w:t>
      </w:r>
      <w:r w:rsidRPr="00D81216">
        <w:rPr>
          <w:rFonts w:eastAsia="Times New Roman" w:cs="Segoe UI"/>
          <w:lang w:eastAsia="en-CA"/>
        </w:rPr>
        <w:t>that do not meet the strict threshold of a “material misstatement” but still represent meaningful governance, compliance, or risk concerns. When these matters are not clearly disclosed, councils may lack timely and complete information needed to identify issues early and take corrective action.</w:t>
      </w:r>
    </w:p>
    <w:p w14:paraId="6BC70142" w14:textId="77777777" w:rsidR="00103247" w:rsidRDefault="00103247">
      <w:pPr>
        <w:rPr>
          <w:rFonts w:eastAsia="Times New Roman" w:cs="Segoe UI"/>
          <w:lang w:eastAsia="en-CA"/>
        </w:rPr>
      </w:pPr>
    </w:p>
    <w:p w14:paraId="4C881F50" w14:textId="40FEFBAD" w:rsidR="00103247" w:rsidRDefault="00103247">
      <w:pPr>
        <w:rPr>
          <w:rFonts w:eastAsia="Times New Roman" w:cs="Segoe UI"/>
          <w:lang w:eastAsia="en-CA"/>
        </w:rPr>
      </w:pPr>
      <w:r w:rsidRPr="00D81216">
        <w:rPr>
          <w:rFonts w:eastAsia="Times New Roman" w:cs="Segoe UI"/>
          <w:lang w:eastAsia="en-CA"/>
        </w:rPr>
        <w:t xml:space="preserve">All Alberta municipalities are impacted, as every municipality is required to obtain an annual external audit. </w:t>
      </w:r>
      <w:r>
        <w:rPr>
          <w:rFonts w:eastAsia="Times New Roman" w:cs="Segoe UI"/>
          <w:lang w:eastAsia="en-CA"/>
        </w:rPr>
        <w:t xml:space="preserve">A </w:t>
      </w:r>
      <w:r w:rsidRPr="00D81216">
        <w:rPr>
          <w:rFonts w:eastAsia="Times New Roman" w:cs="Segoe UI"/>
          <w:lang w:eastAsia="en-CA"/>
        </w:rPr>
        <w:t>clear, consistent, and plain</w:t>
      </w:r>
      <w:r w:rsidRPr="00D81216">
        <w:rPr>
          <w:rFonts w:eastAsia="Times New Roman" w:cs="Segoe UI"/>
          <w:lang w:eastAsia="en-CA"/>
        </w:rPr>
        <w:noBreakHyphen/>
        <w:t xml:space="preserve">language reporting </w:t>
      </w:r>
      <w:r>
        <w:rPr>
          <w:rFonts w:eastAsia="Times New Roman" w:cs="Segoe UI"/>
          <w:lang w:eastAsia="en-CA"/>
        </w:rPr>
        <w:t xml:space="preserve">format from </w:t>
      </w:r>
      <w:r w:rsidRPr="00D81216">
        <w:rPr>
          <w:rFonts w:eastAsia="Times New Roman" w:cs="Segoe UI"/>
          <w:lang w:eastAsia="en-CA"/>
        </w:rPr>
        <w:t xml:space="preserve">audit </w:t>
      </w:r>
      <w:r>
        <w:rPr>
          <w:rFonts w:eastAsia="Times New Roman" w:cs="Segoe UI"/>
          <w:lang w:eastAsia="en-CA"/>
        </w:rPr>
        <w:t xml:space="preserve">firms will restore </w:t>
      </w:r>
      <w:r w:rsidRPr="00B830B3">
        <w:rPr>
          <w:rFonts w:eastAsia="Times New Roman" w:cs="Segoe UI"/>
          <w:lang w:eastAsia="en-CA"/>
        </w:rPr>
        <w:t xml:space="preserve">confidence, with clarity on the financial health of their community. </w:t>
      </w:r>
    </w:p>
    <w:p w14:paraId="1D2624D8" w14:textId="77777777" w:rsidR="00103247" w:rsidRDefault="00103247">
      <w:pPr>
        <w:rPr>
          <w:rFonts w:eastAsia="Times New Roman" w:cs="Segoe UI"/>
          <w:lang w:eastAsia="en-CA"/>
        </w:rPr>
      </w:pPr>
    </w:p>
    <w:p w14:paraId="5B6031B5" w14:textId="3FBFB956" w:rsidR="00103247" w:rsidRDefault="00103247">
      <w:pPr>
        <w:rPr>
          <w:rFonts w:eastAsia="Times New Roman" w:cs="Segoe UI"/>
          <w:lang w:eastAsia="en-CA"/>
        </w:rPr>
      </w:pPr>
      <w:r>
        <w:rPr>
          <w:rFonts w:eastAsia="Times New Roman" w:cs="Segoe UI"/>
          <w:lang w:eastAsia="en-CA"/>
        </w:rPr>
        <w:t>This</w:t>
      </w:r>
      <w:r w:rsidDel="00F60829">
        <w:rPr>
          <w:rFonts w:eastAsia="Times New Roman" w:cs="Segoe UI"/>
          <w:lang w:eastAsia="en-CA"/>
        </w:rPr>
        <w:t xml:space="preserve"> </w:t>
      </w:r>
      <w:r w:rsidR="00584AC4">
        <w:rPr>
          <w:rFonts w:eastAsia="Times New Roman" w:cs="Segoe UI"/>
          <w:lang w:eastAsia="en-CA"/>
        </w:rPr>
        <w:t>in</w:t>
      </w:r>
      <w:r>
        <w:rPr>
          <w:rFonts w:eastAsia="Times New Roman" w:cs="Segoe UI"/>
          <w:lang w:eastAsia="en-CA"/>
        </w:rPr>
        <w:t xml:space="preserve"> turn will prevent that brave council representative from having to ask the question, “So…is our municipality in a good financial position?”.</w:t>
      </w:r>
      <w:r w:rsidRPr="00B830B3">
        <w:rPr>
          <w:rFonts w:eastAsia="Times New Roman" w:cs="Segoe UI"/>
          <w:lang w:eastAsia="en-CA"/>
        </w:rPr>
        <w:t xml:space="preserve"> </w:t>
      </w:r>
    </w:p>
    <w:p w14:paraId="145FD249" w14:textId="77777777" w:rsidR="00103247" w:rsidRPr="00B830B3" w:rsidRDefault="00103247">
      <w:pPr>
        <w:rPr>
          <w:rFonts w:eastAsia="Times New Roman" w:cs="Segoe UI"/>
          <w:lang w:eastAsia="en-CA"/>
        </w:rPr>
      </w:pPr>
    </w:p>
    <w:p w14:paraId="3B12F2B7" w14:textId="77777777" w:rsidR="00103247" w:rsidRPr="005850B6" w:rsidRDefault="00103247">
      <w:pPr>
        <w:rPr>
          <w:b/>
          <w:bCs/>
        </w:rPr>
      </w:pPr>
      <w:r>
        <w:rPr>
          <w:b/>
          <w:bCs/>
        </w:rPr>
        <w:t>ALBERTA MUNICIPALITIES COMMENTS:</w:t>
      </w:r>
    </w:p>
    <w:p w14:paraId="60F63929" w14:textId="77777777" w:rsidR="00103247" w:rsidRDefault="00103247">
      <w:pPr>
        <w:rPr>
          <w:rFonts w:eastAsia="Times New Roman" w:cs="Segoe UI"/>
          <w:lang w:eastAsia="en-CA"/>
        </w:rPr>
      </w:pPr>
      <w:r w:rsidRPr="0D9F5409">
        <w:rPr>
          <w:rFonts w:eastAsia="Times New Roman" w:cs="Segoe UI"/>
          <w:lang w:eastAsia="en-CA"/>
        </w:rPr>
        <w:t xml:space="preserve">ABmunis does not currently have a position on this </w:t>
      </w:r>
      <w:proofErr w:type="gramStart"/>
      <w:r w:rsidRPr="0D9F5409">
        <w:rPr>
          <w:rFonts w:eastAsia="Times New Roman" w:cs="Segoe UI"/>
          <w:lang w:eastAsia="en-CA"/>
        </w:rPr>
        <w:t>particular issue</w:t>
      </w:r>
      <w:proofErr w:type="gramEnd"/>
      <w:r w:rsidRPr="0D9F5409">
        <w:rPr>
          <w:rFonts w:eastAsia="Times New Roman" w:cs="Segoe UI"/>
          <w:lang w:eastAsia="en-CA"/>
        </w:rPr>
        <w:t>.</w:t>
      </w:r>
    </w:p>
    <w:p w14:paraId="60FBBC33" w14:textId="77777777" w:rsidR="00103247" w:rsidRDefault="00103247">
      <w:pPr>
        <w:rPr>
          <w:rFonts w:eastAsia="Times New Roman" w:cs="Segoe UI"/>
          <w:lang w:eastAsia="en-CA"/>
        </w:rPr>
      </w:pPr>
    </w:p>
    <w:p w14:paraId="346FD65B" w14:textId="77777777" w:rsidR="00103247" w:rsidRDefault="00103247">
      <w:pPr>
        <w:rPr>
          <w:rFonts w:eastAsia="Times New Roman" w:cs="Segoe UI"/>
          <w:lang w:eastAsia="en-CA"/>
        </w:rPr>
      </w:pPr>
      <w:r w:rsidRPr="00C3792F">
        <w:rPr>
          <w:rFonts w:eastAsia="Times New Roman" w:cs="Segoe UI"/>
          <w:lang w:eastAsia="en-CA"/>
        </w:rPr>
        <w:t xml:space="preserve">If this resolution is passed, it will be forwarded to the Government of Alberta for response. Further advocacy would be recommended to the ABmunis’ Board by the relevant policy committee(s) within the context of related priorities and positions.  </w:t>
      </w:r>
    </w:p>
    <w:p w14:paraId="417F3521" w14:textId="77777777" w:rsidR="00103247" w:rsidRDefault="00103247">
      <w:pPr>
        <w:rPr>
          <w:rFonts w:eastAsia="Times New Roman" w:cs="Segoe UI"/>
          <w:lang w:eastAsia="en-CA"/>
        </w:rPr>
      </w:pPr>
    </w:p>
    <w:p w14:paraId="4826052F" w14:textId="77777777" w:rsidR="00103247" w:rsidRPr="00643914" w:rsidRDefault="00103247">
      <w:pPr>
        <w:rPr>
          <w:rFonts w:ascii="Franklin Gothic Book" w:hAnsi="Franklin Gothic Book"/>
          <w:b/>
          <w:bCs/>
        </w:rPr>
      </w:pPr>
      <w:r w:rsidRPr="00643914">
        <w:rPr>
          <w:rFonts w:ascii="Franklin Gothic Book" w:hAnsi="Franklin Gothic Book"/>
          <w:b/>
          <w:bCs/>
        </w:rPr>
        <w:t xml:space="preserve">RESOLUTION CONTACT: </w:t>
      </w:r>
    </w:p>
    <w:p w14:paraId="75A1BFE0" w14:textId="77777777" w:rsidR="00103247" w:rsidRPr="00643914" w:rsidRDefault="0010324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594AF27A" w14:textId="77777777" w:rsidR="00103247" w:rsidRPr="00643914" w:rsidRDefault="00103247">
      <w:pPr>
        <w:rPr>
          <w:rFonts w:ascii="Franklin Gothic Book" w:eastAsia="Myriad Pro" w:hAnsi="Franklin Gothic Book" w:cs="Myriad Pro"/>
        </w:rPr>
      </w:pPr>
    </w:p>
    <w:p w14:paraId="2B452723" w14:textId="77777777" w:rsidR="00103247" w:rsidRDefault="00103247">
      <w:pPr>
        <w:ind w:left="360"/>
        <w:rPr>
          <w:rFonts w:ascii="Franklin Gothic Book" w:eastAsia="Myriad Pro" w:hAnsi="Franklin Gothic Book" w:cs="Myriad Pro"/>
        </w:rPr>
      </w:pPr>
      <w:r w:rsidRPr="007A599E">
        <w:rPr>
          <w:rFonts w:ascii="Franklin Gothic Book" w:eastAsia="Myriad Pro" w:hAnsi="Franklin Gothic Book" w:cs="Myriad Pro"/>
        </w:rPr>
        <w:t>Rick Binnendyk</w:t>
      </w:r>
    </w:p>
    <w:p w14:paraId="16FB2403" w14:textId="77777777" w:rsidR="00103247" w:rsidRDefault="00103247">
      <w:pPr>
        <w:ind w:left="360"/>
        <w:rPr>
          <w:rFonts w:ascii="Franklin Gothic Book" w:eastAsia="Myriad Pro" w:hAnsi="Franklin Gothic Book" w:cs="Myriad Pro"/>
        </w:rPr>
      </w:pPr>
      <w:r>
        <w:rPr>
          <w:rFonts w:ascii="Franklin Gothic Book" w:eastAsia="Myriad Pro" w:hAnsi="Franklin Gothic Book" w:cs="Myriad Pro"/>
        </w:rPr>
        <w:t>Chief Administrative Officer</w:t>
      </w:r>
    </w:p>
    <w:p w14:paraId="3BA146B4" w14:textId="77777777" w:rsidR="00103247" w:rsidRDefault="00103247">
      <w:pPr>
        <w:ind w:left="360"/>
        <w:rPr>
          <w:rFonts w:ascii="Franklin Gothic Book" w:eastAsia="Myriad Pro" w:hAnsi="Franklin Gothic Book" w:cs="Myriad Pro"/>
        </w:rPr>
      </w:pPr>
      <w:r>
        <w:rPr>
          <w:rFonts w:ascii="Franklin Gothic Book" w:eastAsia="Myriad Pro" w:hAnsi="Franklin Gothic Book" w:cs="Myriad Pro"/>
        </w:rPr>
        <w:t>Town of Penhold</w:t>
      </w:r>
    </w:p>
    <w:p w14:paraId="35224966" w14:textId="77777777" w:rsidR="00103247" w:rsidRDefault="00103247">
      <w:pPr>
        <w:ind w:left="360"/>
        <w:rPr>
          <w:rFonts w:ascii="Franklin Gothic Book" w:hAnsi="Franklin Gothic Book"/>
        </w:rPr>
      </w:pPr>
      <w:hyperlink r:id="rId76" w:history="1">
        <w:r w:rsidRPr="00631C73">
          <w:rPr>
            <w:rStyle w:val="Hyperlink"/>
            <w:rFonts w:ascii="Franklin Gothic Book" w:hAnsi="Franklin Gothic Book"/>
          </w:rPr>
          <w:t>rbinnendyk@townofpenhold.ca</w:t>
        </w:r>
      </w:hyperlink>
      <w:r>
        <w:rPr>
          <w:rFonts w:ascii="Franklin Gothic Book" w:hAnsi="Franklin Gothic Book"/>
        </w:rPr>
        <w:t xml:space="preserve"> </w:t>
      </w:r>
    </w:p>
    <w:p w14:paraId="26A2F5B1" w14:textId="77777777" w:rsidR="00103247" w:rsidRDefault="00103247">
      <w:pPr>
        <w:ind w:left="360"/>
        <w:rPr>
          <w:rFonts w:ascii="Franklin Gothic Book" w:hAnsi="Franklin Gothic Book"/>
        </w:rPr>
      </w:pPr>
    </w:p>
    <w:p w14:paraId="3F00A46F" w14:textId="77777777" w:rsidR="00103247" w:rsidRDefault="00103247">
      <w:pPr>
        <w:ind w:left="360"/>
        <w:rPr>
          <w:rFonts w:ascii="Franklin Gothic Book" w:hAnsi="Franklin Gothic Book"/>
        </w:rPr>
      </w:pPr>
    </w:p>
    <w:p w14:paraId="20E2D726" w14:textId="77777777" w:rsidR="00103247" w:rsidRDefault="00103247">
      <w:pPr>
        <w:ind w:left="360"/>
        <w:rPr>
          <w:rFonts w:ascii="Franklin Gothic Book" w:hAnsi="Franklin Gothic Book"/>
        </w:rPr>
      </w:pPr>
    </w:p>
    <w:p w14:paraId="62549C66" w14:textId="77777777" w:rsidR="00103247" w:rsidRDefault="00103247">
      <w:pPr>
        <w:ind w:left="360"/>
        <w:rPr>
          <w:rFonts w:ascii="Franklin Gothic Book" w:hAnsi="Franklin Gothic Book"/>
        </w:rPr>
      </w:pPr>
    </w:p>
    <w:p w14:paraId="36241E48" w14:textId="77777777" w:rsidR="00103247" w:rsidRDefault="00103247">
      <w:pPr>
        <w:ind w:left="360"/>
        <w:rPr>
          <w:rFonts w:ascii="Franklin Gothic Book" w:hAnsi="Franklin Gothic Book"/>
        </w:rPr>
      </w:pPr>
    </w:p>
    <w:p w14:paraId="5D011284" w14:textId="77777777" w:rsidR="00103247" w:rsidRDefault="00103247">
      <w:pPr>
        <w:ind w:left="360"/>
        <w:rPr>
          <w:rFonts w:ascii="Franklin Gothic Book" w:hAnsi="Franklin Gothic Book"/>
        </w:rPr>
      </w:pPr>
    </w:p>
    <w:p w14:paraId="0C09FC8D" w14:textId="77777777" w:rsidR="00103247" w:rsidRDefault="00103247">
      <w:pPr>
        <w:ind w:left="360"/>
        <w:rPr>
          <w:rFonts w:ascii="Franklin Gothic Book" w:hAnsi="Franklin Gothic Book"/>
        </w:rPr>
      </w:pPr>
    </w:p>
    <w:p w14:paraId="53595E5D" w14:textId="77777777" w:rsidR="00103247" w:rsidRDefault="00103247">
      <w:pPr>
        <w:ind w:left="360"/>
        <w:rPr>
          <w:rFonts w:ascii="Franklin Gothic Book" w:hAnsi="Franklin Gothic Book"/>
        </w:rPr>
      </w:pPr>
    </w:p>
    <w:p w14:paraId="79B430E6" w14:textId="77777777" w:rsidR="00103247" w:rsidRDefault="00103247">
      <w:pPr>
        <w:ind w:left="360"/>
        <w:rPr>
          <w:rFonts w:ascii="Franklin Gothic Book" w:hAnsi="Franklin Gothic Book"/>
        </w:rPr>
      </w:pPr>
    </w:p>
    <w:p w14:paraId="6D240D69" w14:textId="77777777" w:rsidR="00103247" w:rsidRDefault="00103247">
      <w:pPr>
        <w:ind w:left="360"/>
        <w:rPr>
          <w:rFonts w:ascii="Franklin Gothic Book" w:hAnsi="Franklin Gothic Book"/>
        </w:rPr>
      </w:pPr>
    </w:p>
    <w:p w14:paraId="386E1F1F" w14:textId="77777777" w:rsidR="00103247" w:rsidRDefault="00103247">
      <w:pPr>
        <w:ind w:left="360"/>
        <w:rPr>
          <w:rFonts w:ascii="Franklin Gothic Book" w:hAnsi="Franklin Gothic Book"/>
        </w:rPr>
      </w:pPr>
    </w:p>
    <w:p w14:paraId="41ED7BAA" w14:textId="77777777" w:rsidR="00103247" w:rsidRDefault="00103247">
      <w:pPr>
        <w:ind w:left="360"/>
        <w:rPr>
          <w:rFonts w:ascii="Franklin Gothic Book" w:hAnsi="Franklin Gothic Book"/>
        </w:rPr>
      </w:pPr>
    </w:p>
    <w:p w14:paraId="3DE39839" w14:textId="77777777" w:rsidR="00AD7606" w:rsidRDefault="00AD7606">
      <w:pPr>
        <w:ind w:left="360"/>
        <w:rPr>
          <w:rFonts w:ascii="Franklin Gothic Book" w:hAnsi="Franklin Gothic Book"/>
        </w:rPr>
      </w:pPr>
    </w:p>
    <w:p w14:paraId="14A319A9" w14:textId="77777777" w:rsidR="003106C9" w:rsidRDefault="003106C9">
      <w:pPr>
        <w:ind w:left="360"/>
        <w:rPr>
          <w:rFonts w:eastAsia="Times New Roman" w:cs="Segoe UI"/>
          <w:lang w:eastAsia="en-CA"/>
        </w:rPr>
        <w:sectPr w:rsidR="003106C9" w:rsidSect="00076E1E">
          <w:footnotePr>
            <w:numRestart w:val="eachPage"/>
          </w:footnotePr>
          <w:pgSz w:w="12240" w:h="15840" w:code="1"/>
          <w:pgMar w:top="720" w:right="720" w:bottom="1080" w:left="720" w:header="709" w:footer="432" w:gutter="0"/>
          <w:cols w:space="708"/>
          <w:titlePg/>
          <w:docGrid w:linePitch="360"/>
        </w:sectPr>
      </w:pPr>
    </w:p>
    <w:p w14:paraId="3F183106" w14:textId="77777777" w:rsidR="00103247" w:rsidRPr="00D27136" w:rsidRDefault="00103247" w:rsidP="00D55679">
      <w:pPr>
        <w:pStyle w:val="Heading2"/>
        <w:rPr>
          <w:rFonts w:asciiTheme="majorHAnsi" w:hAnsiTheme="majorHAnsi"/>
          <w:i w:val="0"/>
          <w:color w:val="auto"/>
          <w:sz w:val="26"/>
        </w:rPr>
      </w:pPr>
      <w:bookmarkStart w:id="59" w:name="_Toc236125114"/>
      <w:r w:rsidRPr="00D27136">
        <w:rPr>
          <w:rFonts w:asciiTheme="majorHAnsi" w:hAnsiTheme="majorHAnsi"/>
          <w:i w:val="0"/>
          <w:color w:val="auto"/>
          <w:sz w:val="26"/>
          <w:lang w:val="en-US"/>
        </w:rPr>
        <w:lastRenderedPageBreak/>
        <w:t>C5: Door-to-Door Solar Sales</w:t>
      </w:r>
      <w:bookmarkEnd w:id="59"/>
    </w:p>
    <w:p w14:paraId="1E1D9304" w14:textId="77777777" w:rsidR="00103247" w:rsidRPr="00DA7E28" w:rsidRDefault="00103247">
      <w:pPr>
        <w:rPr>
          <w:rFonts w:eastAsia="Myriad Pro" w:cs="Myriad Pro"/>
          <w:b/>
          <w:bCs/>
          <w:color w:val="414142"/>
        </w:rPr>
      </w:pPr>
    </w:p>
    <w:p w14:paraId="6F9DC024" w14:textId="77777777" w:rsidR="00103247" w:rsidRPr="00DA7E28" w:rsidRDefault="00103247">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City of St. Albert</w:t>
      </w:r>
    </w:p>
    <w:p w14:paraId="4797A02C" w14:textId="78B00AB6" w:rsidR="00103247" w:rsidRPr="00DA7E28" w:rsidRDefault="00103247">
      <w:pPr>
        <w:rPr>
          <w:rFonts w:asciiTheme="majorHAnsi" w:hAnsiTheme="majorHAnsi"/>
          <w:color w:val="414142"/>
          <w:sz w:val="26"/>
          <w:szCs w:val="26"/>
        </w:rPr>
      </w:pPr>
      <w:r w:rsidRPr="0E162EE3">
        <w:rPr>
          <w:rFonts w:asciiTheme="majorHAnsi" w:hAnsiTheme="majorHAnsi"/>
          <w:color w:val="414142"/>
          <w:sz w:val="26"/>
          <w:szCs w:val="26"/>
        </w:rPr>
        <w:t xml:space="preserve">Seconded by: </w:t>
      </w:r>
      <w:r>
        <w:tab/>
      </w:r>
      <w:r>
        <w:rPr>
          <w:rFonts w:asciiTheme="majorHAnsi" w:hAnsiTheme="majorHAnsi"/>
          <w:color w:val="414142"/>
          <w:sz w:val="26"/>
          <w:szCs w:val="26"/>
        </w:rPr>
        <w:t>Town of Jasper</w:t>
      </w:r>
      <w:r w:rsidR="00CB7B68">
        <w:rPr>
          <w:rFonts w:asciiTheme="majorHAnsi" w:hAnsiTheme="majorHAnsi"/>
          <w:color w:val="414142"/>
          <w:sz w:val="26"/>
          <w:szCs w:val="26"/>
        </w:rPr>
        <w:t xml:space="preserve">, </w:t>
      </w:r>
      <w:r>
        <w:rPr>
          <w:rFonts w:asciiTheme="majorHAnsi" w:hAnsiTheme="majorHAnsi"/>
          <w:color w:val="414142"/>
          <w:sz w:val="26"/>
          <w:szCs w:val="26"/>
        </w:rPr>
        <w:t>Town of Rocky Mountain House</w:t>
      </w:r>
      <w:r w:rsidR="00CB7B68">
        <w:rPr>
          <w:rFonts w:asciiTheme="majorHAnsi" w:hAnsiTheme="majorHAnsi"/>
          <w:color w:val="414142"/>
          <w:sz w:val="26"/>
          <w:szCs w:val="26"/>
        </w:rPr>
        <w:t xml:space="preserve">, </w:t>
      </w:r>
      <w:r>
        <w:rPr>
          <w:rFonts w:asciiTheme="majorHAnsi" w:hAnsiTheme="majorHAnsi"/>
          <w:color w:val="414142"/>
          <w:sz w:val="26"/>
          <w:szCs w:val="26"/>
        </w:rPr>
        <w:t>Town of Westlock</w:t>
      </w:r>
    </w:p>
    <w:p w14:paraId="1EE8810B" w14:textId="77777777" w:rsidR="00103247" w:rsidRPr="00D60F07" w:rsidRDefault="00000000">
      <w:pPr>
        <w:adjustRightInd w:val="0"/>
        <w:rPr>
          <w:rFonts w:eastAsia="Myriad Pro" w:cs="Myriad Pro"/>
          <w:b/>
          <w:bCs/>
        </w:rPr>
      </w:pPr>
      <w:r>
        <w:rPr>
          <w:rFonts w:eastAsia="Myriad Pro" w:cs="Myriad Pro"/>
          <w:b/>
          <w:bCs/>
        </w:rPr>
        <w:pict w14:anchorId="7939F27A">
          <v:rect id="_x0000_i1039" style="width:468pt;height:1pt" o:hralign="center" o:hrstd="t" o:hrnoshade="t" o:hr="t" fillcolor="#404040 [2429]" stroked="f"/>
        </w:pict>
      </w:r>
    </w:p>
    <w:p w14:paraId="58AB514C" w14:textId="77777777" w:rsidR="00103247" w:rsidRPr="00D60F07" w:rsidRDefault="00103247">
      <w:pPr>
        <w:adjustRightInd w:val="0"/>
        <w:rPr>
          <w:rFonts w:eastAsia="Myriad Pro" w:cs="Myriad Pro"/>
          <w:b/>
          <w:bCs/>
        </w:rPr>
      </w:pPr>
    </w:p>
    <w:p w14:paraId="3F5AA355" w14:textId="77777777" w:rsidR="00103247" w:rsidRDefault="00103247">
      <w:pPr>
        <w:rPr>
          <w:rFonts w:eastAsia="Myriad Pro" w:cs="Myriad Pro"/>
        </w:rPr>
      </w:pPr>
      <w:r w:rsidRPr="0E162EE3">
        <w:rPr>
          <w:rFonts w:eastAsia="Myriad Pro" w:cs="Myriad Pro"/>
          <w:b/>
          <w:bCs/>
        </w:rPr>
        <w:t>WHEREAS</w:t>
      </w:r>
      <w:r w:rsidRPr="0E162EE3">
        <w:rPr>
          <w:rFonts w:eastAsia="Myriad Pro" w:cs="Myriad Pro"/>
          <w:b/>
          <w:bCs/>
          <w:i/>
          <w:iCs/>
        </w:rPr>
        <w:t xml:space="preserve"> </w:t>
      </w:r>
      <w:r w:rsidRPr="0E162EE3">
        <w:rPr>
          <w:rFonts w:eastAsia="Myriad Pro" w:cs="Myriad Pro"/>
        </w:rPr>
        <w:t xml:space="preserve">the Government of Alberta’s Clean Energy Improvements Regulation enables municipalities to establish Clean Energy Improvement Programs (CEIP) that provide for the financing of specific residential and commercial energy efficiency and renewable energy upgrades, including insulation, heating and cooling systems, and solar photovoltaic panels (solar PV); </w:t>
      </w:r>
    </w:p>
    <w:p w14:paraId="1338BBBD" w14:textId="77777777" w:rsidR="00103247" w:rsidRPr="00D60F07" w:rsidRDefault="00103247">
      <w:pPr>
        <w:adjustRightInd w:val="0"/>
        <w:rPr>
          <w:rFonts w:eastAsia="Myriad Pro" w:cs="Myriad Pro"/>
          <w:i/>
          <w:iCs/>
        </w:rPr>
      </w:pPr>
    </w:p>
    <w:p w14:paraId="0286FC8F" w14:textId="77777777" w:rsidR="00103247" w:rsidRPr="00C27F51" w:rsidRDefault="00103247">
      <w:pPr>
        <w:rPr>
          <w:rFonts w:ascii="Franklin Gothic Book" w:eastAsia="Calibri" w:hAnsi="Franklin Gothic Book" w:cs="Calibri,Bold"/>
        </w:rPr>
      </w:pPr>
      <w:r w:rsidRPr="0E162EE3">
        <w:rPr>
          <w:rFonts w:ascii="Franklin Gothic Book" w:eastAsia="Calibri" w:hAnsi="Franklin Gothic Book" w:cs="Calibri,Bold"/>
          <w:b/>
          <w:bCs/>
        </w:rPr>
        <w:t xml:space="preserve">WHEREAS </w:t>
      </w:r>
      <w:r w:rsidRPr="0E162EE3">
        <w:rPr>
          <w:rFonts w:ascii="Franklin Gothic Book" w:eastAsia="Calibri" w:hAnsi="Franklin Gothic Book" w:cs="Calibri,Bold"/>
        </w:rPr>
        <w:t>CEIP participation is contingent upon compliance with specific program requirements, including the use of approved contractors and eligible energy efficiency and renewable energy upgrades and products;</w:t>
      </w:r>
    </w:p>
    <w:p w14:paraId="0F93A496" w14:textId="77777777" w:rsidR="00103247" w:rsidRPr="00C27F51" w:rsidRDefault="00103247">
      <w:pPr>
        <w:adjustRightInd w:val="0"/>
        <w:rPr>
          <w:rFonts w:ascii="Franklin Gothic Book" w:eastAsia="Calibri" w:hAnsi="Franklin Gothic Book" w:cs="Calibri"/>
        </w:rPr>
      </w:pPr>
    </w:p>
    <w:p w14:paraId="2E1DCF89" w14:textId="77777777" w:rsidR="00103247" w:rsidRPr="00C27F51" w:rsidRDefault="00103247">
      <w:pPr>
        <w:adjustRightInd w:val="0"/>
        <w:rPr>
          <w:rFonts w:ascii="Franklin Gothic Book" w:eastAsia="Calibri" w:hAnsi="Franklin Gothic Book" w:cs="Calibri,Bold"/>
        </w:rPr>
      </w:pPr>
      <w:r w:rsidRPr="34DB4C4D">
        <w:rPr>
          <w:rFonts w:ascii="Franklin Gothic Book" w:eastAsia="Calibri" w:hAnsi="Franklin Gothic Book" w:cs="Calibri,Bold"/>
          <w:b/>
          <w:bCs/>
        </w:rPr>
        <w:t xml:space="preserve">WHEREAS </w:t>
      </w:r>
      <w:r w:rsidRPr="34DB4C4D">
        <w:rPr>
          <w:rFonts w:ascii="Franklin Gothic Book" w:eastAsia="Calibri" w:hAnsi="Franklin Gothic Book" w:cs="Calibri,Bold"/>
        </w:rPr>
        <w:t>the Government of Alberta introduced consumer protection measures in 2017 to restrict door-to-door sales of specific “household energy products,” including furnaces, water heaters, windows and air conditioners;</w:t>
      </w:r>
    </w:p>
    <w:p w14:paraId="48AF785C" w14:textId="77777777" w:rsidR="00103247" w:rsidRPr="00C27F51" w:rsidRDefault="00103247">
      <w:pPr>
        <w:adjustRightInd w:val="0"/>
        <w:rPr>
          <w:rFonts w:ascii="Franklin Gothic Book" w:eastAsia="Calibri" w:hAnsi="Franklin Gothic Book" w:cs="Calibri,Bold"/>
          <w:b/>
          <w:bCs/>
        </w:rPr>
      </w:pPr>
    </w:p>
    <w:p w14:paraId="0EA9471A" w14:textId="77777777" w:rsidR="00103247" w:rsidRPr="00C27F51" w:rsidRDefault="00103247">
      <w:pPr>
        <w:rPr>
          <w:rFonts w:ascii="Franklin Gothic Book" w:eastAsia="Calibri" w:hAnsi="Franklin Gothic Book" w:cs="Calibri,Bold"/>
        </w:rPr>
      </w:pPr>
      <w:r w:rsidRPr="51FEE058">
        <w:rPr>
          <w:rFonts w:ascii="Franklin Gothic Book" w:eastAsia="Calibri" w:hAnsi="Franklin Gothic Book" w:cs="Calibri,Bold"/>
          <w:b/>
          <w:bCs/>
        </w:rPr>
        <w:t xml:space="preserve">WHEREAS </w:t>
      </w:r>
      <w:r w:rsidRPr="51FEE058">
        <w:rPr>
          <w:rFonts w:ascii="Franklin Gothic Book" w:eastAsia="Calibri" w:hAnsi="Franklin Gothic Book" w:cs="Calibri,Bold"/>
        </w:rPr>
        <w:t>these restrictions do not include solar PV systems, resulting in solar PV contractors being exempt from the door-to-door sales prohibitions that apply to other contractors that deliver CEIP-financed products for Albertans;</w:t>
      </w:r>
      <w:r>
        <w:rPr>
          <w:rFonts w:ascii="Franklin Gothic Book" w:eastAsia="Calibri" w:hAnsi="Franklin Gothic Book" w:cs="Calibri,Bold"/>
        </w:rPr>
        <w:t xml:space="preserve"> and</w:t>
      </w:r>
    </w:p>
    <w:p w14:paraId="0F197695" w14:textId="77777777" w:rsidR="00103247" w:rsidRDefault="00103247">
      <w:pPr>
        <w:rPr>
          <w:rFonts w:ascii="Franklin Gothic Book" w:eastAsia="Calibri" w:hAnsi="Franklin Gothic Book" w:cs="Calibri,Bold"/>
        </w:rPr>
      </w:pPr>
    </w:p>
    <w:p w14:paraId="5EE6E634" w14:textId="77777777" w:rsidR="00103247" w:rsidRDefault="00103247">
      <w:pPr>
        <w:rPr>
          <w:rFonts w:ascii="Franklin Gothic Book" w:eastAsia="Calibri" w:hAnsi="Franklin Gothic Book" w:cs="Calibri,Bold"/>
        </w:rPr>
      </w:pPr>
      <w:r w:rsidRPr="34DB4C4D">
        <w:rPr>
          <w:rFonts w:ascii="Franklin Gothic Book" w:eastAsia="Calibri" w:hAnsi="Franklin Gothic Book" w:cs="Calibri,Bold"/>
          <w:b/>
          <w:bCs/>
        </w:rPr>
        <w:t xml:space="preserve">WHEREAS </w:t>
      </w:r>
      <w:r w:rsidRPr="34DB4C4D">
        <w:rPr>
          <w:rFonts w:ascii="Franklin Gothic Book" w:eastAsia="Calibri" w:hAnsi="Franklin Gothic Book" w:cs="Calibri,Bold"/>
        </w:rPr>
        <w:t>this regulatory gap has contributed to misinformation being shared regarding CEIP eligibility and financing terms, contributing to consumer confusion and financial misunderstanding, and placing additional administrative burden on municipalities delivering CEIP programs</w:t>
      </w:r>
      <w:r>
        <w:rPr>
          <w:rFonts w:ascii="Franklin Gothic Book" w:eastAsia="Calibri" w:hAnsi="Franklin Gothic Book" w:cs="Calibri,Bold"/>
        </w:rPr>
        <w:t>.</w:t>
      </w:r>
    </w:p>
    <w:p w14:paraId="5B1A3BF2" w14:textId="77777777" w:rsidR="00103247" w:rsidRPr="00075C04" w:rsidRDefault="00103247">
      <w:pPr>
        <w:adjustRightInd w:val="0"/>
        <w:rPr>
          <w:rFonts w:ascii="Franklin Gothic Book" w:eastAsia="Calibri" w:hAnsi="Franklin Gothic Book" w:cs="Calibri"/>
        </w:rPr>
      </w:pPr>
    </w:p>
    <w:p w14:paraId="187A91B3" w14:textId="77777777" w:rsidR="00103247" w:rsidRDefault="00103247">
      <w:pPr>
        <w:rPr>
          <w:rFonts w:ascii="Franklin Gothic Book" w:eastAsia="Franklin Gothic Book" w:hAnsi="Franklin Gothic Book" w:cs="Franklin Gothic Book"/>
        </w:rPr>
      </w:pPr>
      <w:r w:rsidRPr="131EA9EC">
        <w:rPr>
          <w:rFonts w:eastAsia="Myriad Pro" w:cs="Myriad Pro"/>
          <w:b/>
          <w:bCs/>
        </w:rPr>
        <w:t xml:space="preserve">IT IS THEREFORE RESOLVED THAT </w:t>
      </w:r>
      <w:r w:rsidRPr="131EA9EC">
        <w:rPr>
          <w:rFonts w:ascii="Franklin Gothic Book" w:eastAsia="Franklin Gothic Book" w:hAnsi="Franklin Gothic Book" w:cs="Franklin Gothic Book"/>
        </w:rPr>
        <w:t>Alberta Municipalities advocate to the Government of Alberta to enhance regulatory oversight for door-to-door solar PV sales, and to engage with Alberta Municipalities and the solar PV industry to protect consumers from misinformation regarding municipal CEIP programs.</w:t>
      </w:r>
    </w:p>
    <w:p w14:paraId="3F1DDA31" w14:textId="77777777" w:rsidR="00103247" w:rsidRDefault="00103247">
      <w:pPr>
        <w:rPr>
          <w:rFonts w:eastAsia="Myriad Pro" w:cs="Myriad Pro"/>
          <w:b/>
          <w:bCs/>
        </w:rPr>
      </w:pPr>
    </w:p>
    <w:p w14:paraId="774870C0" w14:textId="77777777" w:rsidR="00103247" w:rsidRPr="001A046D" w:rsidRDefault="00103247">
      <w:pPr>
        <w:adjustRightInd w:val="0"/>
        <w:rPr>
          <w:rFonts w:eastAsia="Myriad Pro" w:cs="Myriad Pro"/>
          <w:b/>
          <w:bCs/>
        </w:rPr>
      </w:pPr>
      <w:r w:rsidRPr="001A046D">
        <w:rPr>
          <w:rFonts w:eastAsia="Myriad Pro" w:cs="Myriad Pro"/>
          <w:b/>
          <w:bCs/>
        </w:rPr>
        <w:t>BACKGROUND:</w:t>
      </w:r>
    </w:p>
    <w:p w14:paraId="311A659F" w14:textId="77777777" w:rsidR="00103247" w:rsidRDefault="00103247">
      <w:pPr>
        <w:spacing w:line="259" w:lineRule="auto"/>
        <w:rPr>
          <w:rFonts w:eastAsia="Myriad Pro" w:cs="Myriad Pro"/>
        </w:rPr>
      </w:pPr>
    </w:p>
    <w:p w14:paraId="5CB93F94"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The Government of Alberta's Clean Energy Improvements Regulation came into force in January 2019, which allowed for the implementation of Alberta Municipalities’ Clean Energy Improvement Program (CEIP). CEIP is an innovative financing tool that enables residential and commercial property owners in municipalities that pass a clean energy improvement tax bylaw to access long-term financing to fund energy efficiency and renewable energy upgrades, and to pay it off over long-term through their property tax bill.</w:t>
      </w:r>
    </w:p>
    <w:p w14:paraId="49C90128" w14:textId="77777777" w:rsidR="00103247" w:rsidRDefault="00103247">
      <w:pPr>
        <w:shd w:val="clear" w:color="auto" w:fill="FFFFFF" w:themeFill="background1"/>
        <w:spacing w:line="259" w:lineRule="auto"/>
        <w:rPr>
          <w:rFonts w:eastAsia="Myriad Pro" w:cs="Myriad Pro"/>
        </w:rPr>
      </w:pPr>
    </w:p>
    <w:p w14:paraId="3F3E470E"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As of 2026, 29 municipalities are running active CEIP programs across Alberta, with over 1,000 projects being completed and $125 million in financing being made available. Upgrades such as insulation, windows/doors, heat pumps, and solar PV installations are some of the eligible products covered by CEIP. This injection of funding into the home upgrade market has boosted economic activity and financial opportunities in the home contracting trades; over 675 Albertan contractors have been designated as “CEIP Qualified Contractors,” which include electricians, plumbing &amp; HVAC contractors, and solar PV contractors among others.</w:t>
      </w:r>
    </w:p>
    <w:p w14:paraId="5338B0A9" w14:textId="77777777" w:rsidR="00103247" w:rsidRDefault="00103247">
      <w:pPr>
        <w:shd w:val="clear" w:color="auto" w:fill="FFFFFF" w:themeFill="background1"/>
        <w:spacing w:line="259" w:lineRule="auto"/>
        <w:rPr>
          <w:rFonts w:eastAsia="Myriad Pro" w:cs="Myriad Pro"/>
        </w:rPr>
      </w:pPr>
    </w:p>
    <w:p w14:paraId="40DE35A9"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 xml:space="preserve">However, </w:t>
      </w:r>
      <w:r w:rsidRPr="51FEE058">
        <w:rPr>
          <w:rFonts w:ascii="Franklin Gothic Book" w:eastAsia="Franklin Gothic Book" w:hAnsi="Franklin Gothic Book" w:cs="Franklin Gothic Book"/>
        </w:rPr>
        <w:t>regulatory gaps within the Consumer Protection Act have created an uneven playing field among CEIP contractors and increased the risk of misinformation regarding program eligibility and financing terms</w:t>
      </w:r>
      <w:r w:rsidRPr="51FEE058">
        <w:rPr>
          <w:rFonts w:eastAsia="Myriad Pro" w:cs="Myriad Pro"/>
        </w:rPr>
        <w:t xml:space="preserve">. Of </w:t>
      </w:r>
      <w:proofErr w:type="gramStart"/>
      <w:r w:rsidRPr="51FEE058">
        <w:rPr>
          <w:rFonts w:eastAsia="Myriad Pro" w:cs="Myriad Pro"/>
        </w:rPr>
        <w:t>particular relevance</w:t>
      </w:r>
      <w:proofErr w:type="gramEnd"/>
      <w:r w:rsidRPr="51FEE058">
        <w:rPr>
          <w:rFonts w:eastAsia="Myriad Pro" w:cs="Myriad Pro"/>
        </w:rPr>
        <w:t xml:space="preserve"> is the fact that certain door-to-door sales activities were banned by the Government of Alberta in 2017, however this ban only applied to the following specific “household energy products”:</w:t>
      </w:r>
    </w:p>
    <w:p w14:paraId="27BD6E4F"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Furnaces</w:t>
      </w:r>
    </w:p>
    <w:p w14:paraId="293DA557"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Natural gas and electricity energy contracts</w:t>
      </w:r>
    </w:p>
    <w:p w14:paraId="3CFCCFE0"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Water heaters</w:t>
      </w:r>
    </w:p>
    <w:p w14:paraId="49BF92F9" w14:textId="77777777"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lastRenderedPageBreak/>
        <w:t>Windows</w:t>
      </w:r>
    </w:p>
    <w:p w14:paraId="5576490D" w14:textId="058545C0"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 xml:space="preserve">Air </w:t>
      </w:r>
      <w:r w:rsidR="00716D7D">
        <w:rPr>
          <w:rFonts w:eastAsia="Myriad Pro" w:cs="Myriad Pro"/>
        </w:rPr>
        <w:t>c</w:t>
      </w:r>
      <w:r w:rsidRPr="0C597B19">
        <w:rPr>
          <w:rFonts w:eastAsia="Myriad Pro" w:cs="Myriad Pro"/>
        </w:rPr>
        <w:t>onditioners</w:t>
      </w:r>
    </w:p>
    <w:p w14:paraId="35DD5575" w14:textId="4E7D65DC" w:rsidR="00103247" w:rsidRDefault="00103247" w:rsidP="00103247">
      <w:pPr>
        <w:pStyle w:val="ListParagraph"/>
        <w:numPr>
          <w:ilvl w:val="0"/>
          <w:numId w:val="37"/>
        </w:numPr>
        <w:shd w:val="clear" w:color="auto" w:fill="FFFFFF" w:themeFill="background1"/>
        <w:spacing w:line="259" w:lineRule="auto"/>
        <w:rPr>
          <w:rFonts w:eastAsia="Myriad Pro" w:cs="Myriad Pro"/>
        </w:rPr>
      </w:pPr>
      <w:r w:rsidRPr="0C597B19">
        <w:rPr>
          <w:rFonts w:eastAsia="Myriad Pro" w:cs="Myriad Pro"/>
        </w:rPr>
        <w:t xml:space="preserve">Energy </w:t>
      </w:r>
      <w:r w:rsidR="00716D7D">
        <w:rPr>
          <w:rFonts w:eastAsia="Myriad Pro" w:cs="Myriad Pro"/>
        </w:rPr>
        <w:t>a</w:t>
      </w:r>
      <w:r w:rsidRPr="0C597B19">
        <w:rPr>
          <w:rFonts w:eastAsia="Myriad Pro" w:cs="Myriad Pro"/>
        </w:rPr>
        <w:t>udits</w:t>
      </w:r>
    </w:p>
    <w:p w14:paraId="07244C43" w14:textId="77777777" w:rsidR="00103247" w:rsidRDefault="00103247">
      <w:pPr>
        <w:pStyle w:val="ListParagraph"/>
        <w:shd w:val="clear" w:color="auto" w:fill="FFFFFF" w:themeFill="background1"/>
        <w:spacing w:line="259" w:lineRule="auto"/>
        <w:rPr>
          <w:rFonts w:eastAsia="Myriad Pro" w:cs="Myriad Pro"/>
        </w:rPr>
      </w:pPr>
    </w:p>
    <w:p w14:paraId="168E6941"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 xml:space="preserve">Although this ban covers </w:t>
      </w:r>
      <w:proofErr w:type="gramStart"/>
      <w:r w:rsidRPr="51FEE058">
        <w:rPr>
          <w:rFonts w:eastAsia="Myriad Pro" w:cs="Myriad Pro"/>
        </w:rPr>
        <w:t>the majority of</w:t>
      </w:r>
      <w:proofErr w:type="gramEnd"/>
      <w:r w:rsidRPr="51FEE058">
        <w:rPr>
          <w:rFonts w:eastAsia="Myriad Pro" w:cs="Myriad Pro"/>
        </w:rPr>
        <w:t xml:space="preserve"> contractors that deliver CEIP upgrades, it does not cover solar PV contractors, meaning these contractors do not have the same restrictions and can engage in door-to-door sales activities.</w:t>
      </w:r>
    </w:p>
    <w:p w14:paraId="70689DF4" w14:textId="77777777" w:rsidR="00103247" w:rsidRDefault="00103247">
      <w:pPr>
        <w:shd w:val="clear" w:color="auto" w:fill="FFFFFF" w:themeFill="background1"/>
        <w:spacing w:line="259" w:lineRule="auto"/>
        <w:rPr>
          <w:rFonts w:eastAsia="Myriad Pro" w:cs="Myriad Pro"/>
        </w:rPr>
      </w:pPr>
    </w:p>
    <w:p w14:paraId="78809472" w14:textId="77777777" w:rsidR="00103247" w:rsidRDefault="00103247">
      <w:pPr>
        <w:shd w:val="clear" w:color="auto" w:fill="FFFFFF" w:themeFill="background1"/>
        <w:spacing w:line="259" w:lineRule="auto"/>
        <w:rPr>
          <w:rFonts w:eastAsia="Myriad Pro" w:cs="Myriad Pro"/>
        </w:rPr>
      </w:pPr>
      <w:r w:rsidRPr="51FEE058">
        <w:rPr>
          <w:rFonts w:eastAsia="Myriad Pro" w:cs="Myriad Pro"/>
        </w:rPr>
        <w:t>In addition to the consequences of creating an uneven playing field for CEIP contractors, this regulatory gap also creates financial strain on municipalities, as many municipalities with CEIP programs have needed to direct more staff resources to handling resident inquiries and complaints regarding information provided to them by solar PV contractors performing unsolicited door-to-door sales.</w:t>
      </w:r>
    </w:p>
    <w:p w14:paraId="77CBCE86" w14:textId="77777777" w:rsidR="00103247" w:rsidRDefault="00103247">
      <w:pPr>
        <w:shd w:val="clear" w:color="auto" w:fill="FFFFFF" w:themeFill="background1"/>
        <w:spacing w:line="259" w:lineRule="auto"/>
        <w:rPr>
          <w:rFonts w:eastAsia="Myriad Pro" w:cs="Myriad Pro"/>
        </w:rPr>
      </w:pPr>
    </w:p>
    <w:p w14:paraId="60BEE749" w14:textId="77777777" w:rsidR="00103247" w:rsidRDefault="00103247">
      <w:pPr>
        <w:shd w:val="clear" w:color="auto" w:fill="FFFFFF" w:themeFill="background1"/>
        <w:spacing w:line="259" w:lineRule="auto"/>
        <w:rPr>
          <w:rFonts w:eastAsia="Myriad Pro" w:cs="Myriad Pro"/>
        </w:rPr>
      </w:pPr>
      <w:r w:rsidRPr="34DB4C4D">
        <w:rPr>
          <w:rFonts w:eastAsia="Myriad Pro" w:cs="Myriad Pro"/>
        </w:rPr>
        <w:t>This resolution seeks to ensure solar PV contractors are subject to comparable consumer protection standards as other home energy contractors participating in CEIP programs</w:t>
      </w:r>
      <w:r>
        <w:rPr>
          <w:rFonts w:eastAsia="Myriad Pro" w:cs="Myriad Pro"/>
        </w:rPr>
        <w:t xml:space="preserve">. This will </w:t>
      </w:r>
      <w:r w:rsidRPr="34DB4C4D">
        <w:rPr>
          <w:rFonts w:eastAsia="Myriad Pro" w:cs="Myriad Pro"/>
        </w:rPr>
        <w:t>protect Alberta consumers, support fair market conditions, and reduce associated administrative burdens on municipalities that must correct misinformation on CEIP program criteria and eligibility.</w:t>
      </w:r>
    </w:p>
    <w:p w14:paraId="16BBB80F" w14:textId="77777777" w:rsidR="00103247" w:rsidRDefault="00103247"/>
    <w:p w14:paraId="3A90D770" w14:textId="77777777" w:rsidR="00103247" w:rsidRPr="005850B6" w:rsidRDefault="00103247">
      <w:pPr>
        <w:rPr>
          <w:b/>
          <w:bCs/>
        </w:rPr>
      </w:pPr>
      <w:r w:rsidRPr="618A991F">
        <w:rPr>
          <w:b/>
          <w:bCs/>
        </w:rPr>
        <w:t>ALBERTA MUNICIPALITIES COMMENTS:</w:t>
      </w:r>
    </w:p>
    <w:p w14:paraId="61A5C22C" w14:textId="77777777" w:rsidR="00103247" w:rsidRDefault="00103247">
      <w:r w:rsidRPr="618A991F">
        <w:rPr>
          <w:rFonts w:ascii="Franklin Gothic Book" w:eastAsia="Franklin Gothic Book" w:hAnsi="Franklin Gothic Book" w:cs="Franklin Gothic Book"/>
        </w:rPr>
        <w:t>ABmunis does not currently have an established policy position on this issue</w:t>
      </w:r>
      <w:r>
        <w:rPr>
          <w:rFonts w:ascii="Franklin Gothic Book" w:eastAsia="Franklin Gothic Book" w:hAnsi="Franklin Gothic Book" w:cs="Franklin Gothic Book"/>
        </w:rPr>
        <w:t>.</w:t>
      </w:r>
    </w:p>
    <w:p w14:paraId="2F16EDB3" w14:textId="77777777" w:rsidR="00103247" w:rsidRDefault="00103247"/>
    <w:p w14:paraId="1DA9AC18" w14:textId="77777777" w:rsidR="00103247" w:rsidRDefault="00103247">
      <w:pPr>
        <w:rPr>
          <w:rFonts w:ascii="Franklin Gothic Book" w:eastAsia="Franklin Gothic Book" w:hAnsi="Franklin Gothic Book" w:cs="Franklin Gothic Book"/>
        </w:rPr>
      </w:pPr>
      <w:r w:rsidRPr="618A991F">
        <w:rPr>
          <w:rFonts w:ascii="Franklin Gothic Book" w:eastAsia="Franklin Gothic Book" w:hAnsi="Franklin Gothic Book" w:cs="Franklin Gothic Book"/>
        </w:rPr>
        <w:t>If this resolution is passed, it will be forwarded to the Government of Alberta for response. Further advocacy would be recommended to the ABmunis’ Board by the relevant policy committee(s) within the context of related priorities and positions.</w:t>
      </w:r>
    </w:p>
    <w:p w14:paraId="113BD3D0" w14:textId="77777777" w:rsidR="00103247" w:rsidRDefault="00103247">
      <w:pPr>
        <w:rPr>
          <w:rFonts w:ascii="Franklin Gothic Book" w:eastAsia="Franklin Gothic Book" w:hAnsi="Franklin Gothic Book" w:cs="Franklin Gothic Book"/>
        </w:rPr>
      </w:pPr>
    </w:p>
    <w:p w14:paraId="3F3983CA" w14:textId="77777777" w:rsidR="00103247" w:rsidRPr="00643914" w:rsidRDefault="00103247">
      <w:pPr>
        <w:rPr>
          <w:rFonts w:ascii="Franklin Gothic Book" w:hAnsi="Franklin Gothic Book"/>
          <w:b/>
          <w:bCs/>
        </w:rPr>
      </w:pPr>
      <w:r w:rsidRPr="00643914">
        <w:rPr>
          <w:rFonts w:ascii="Franklin Gothic Book" w:hAnsi="Franklin Gothic Book"/>
          <w:b/>
          <w:bCs/>
        </w:rPr>
        <w:t xml:space="preserve">RESOLUTION CONTACT: </w:t>
      </w:r>
    </w:p>
    <w:p w14:paraId="1C81C330" w14:textId="77777777" w:rsidR="00103247" w:rsidRPr="00643914" w:rsidRDefault="00103247">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3929C402" w14:textId="77777777" w:rsidR="00103247" w:rsidRPr="00643914" w:rsidRDefault="00103247">
      <w:pPr>
        <w:rPr>
          <w:rFonts w:ascii="Franklin Gothic Book" w:eastAsia="Myriad Pro" w:hAnsi="Franklin Gothic Book" w:cs="Myriad Pro"/>
        </w:rPr>
      </w:pPr>
    </w:p>
    <w:p w14:paraId="125143B7" w14:textId="77777777" w:rsidR="00103247" w:rsidRDefault="00103247">
      <w:pPr>
        <w:ind w:left="360"/>
        <w:rPr>
          <w:rFonts w:ascii="Franklin Gothic Book" w:eastAsia="Myriad Pro" w:hAnsi="Franklin Gothic Book" w:cs="Myriad Pro"/>
        </w:rPr>
      </w:pPr>
      <w:r w:rsidRPr="00244DBD">
        <w:rPr>
          <w:rFonts w:ascii="Franklin Gothic Book" w:eastAsia="Myriad Pro" w:hAnsi="Franklin Gothic Book" w:cs="Myriad Pro"/>
        </w:rPr>
        <w:t xml:space="preserve">Monty </w:t>
      </w:r>
      <w:proofErr w:type="spellStart"/>
      <w:r w:rsidRPr="00244DBD">
        <w:rPr>
          <w:rFonts w:ascii="Franklin Gothic Book" w:eastAsia="Myriad Pro" w:hAnsi="Franklin Gothic Book" w:cs="Myriad Pro"/>
        </w:rPr>
        <w:t>Killoh</w:t>
      </w:r>
      <w:proofErr w:type="spellEnd"/>
    </w:p>
    <w:p w14:paraId="529F85CB" w14:textId="77777777" w:rsidR="00103247" w:rsidRDefault="00103247">
      <w:pPr>
        <w:ind w:left="360"/>
        <w:rPr>
          <w:rFonts w:ascii="Franklin Gothic Book" w:eastAsia="Myriad Pro" w:hAnsi="Franklin Gothic Book" w:cs="Myriad Pro"/>
        </w:rPr>
      </w:pPr>
      <w:r w:rsidRPr="00244DBD">
        <w:rPr>
          <w:rFonts w:ascii="Franklin Gothic Book" w:eastAsia="Myriad Pro" w:hAnsi="Franklin Gothic Book" w:cs="Myriad Pro"/>
        </w:rPr>
        <w:t>Government Relations Advisor</w:t>
      </w:r>
    </w:p>
    <w:p w14:paraId="4CDC8D12" w14:textId="77777777" w:rsidR="00103247" w:rsidRDefault="00103247">
      <w:pPr>
        <w:ind w:left="360"/>
        <w:rPr>
          <w:rFonts w:ascii="Franklin Gothic Book" w:eastAsia="Myriad Pro" w:hAnsi="Franklin Gothic Book" w:cs="Myriad Pro"/>
        </w:rPr>
      </w:pPr>
      <w:r>
        <w:rPr>
          <w:rFonts w:ascii="Franklin Gothic Book" w:eastAsia="Myriad Pro" w:hAnsi="Franklin Gothic Book" w:cs="Myriad Pro"/>
        </w:rPr>
        <w:t>City of St. Albert</w:t>
      </w:r>
    </w:p>
    <w:p w14:paraId="441CBA97" w14:textId="77777777" w:rsidR="00103247" w:rsidRDefault="00103247">
      <w:pPr>
        <w:ind w:left="360"/>
      </w:pPr>
      <w:hyperlink r:id="rId77" w:history="1">
        <w:r w:rsidRPr="00631C73">
          <w:rPr>
            <w:rStyle w:val="Hyperlink"/>
            <w:rFonts w:ascii="Franklin Gothic Book" w:hAnsi="Franklin Gothic Book"/>
          </w:rPr>
          <w:t>mkilloh@stalbert.ca</w:t>
        </w:r>
      </w:hyperlink>
      <w:r>
        <w:rPr>
          <w:rFonts w:ascii="Franklin Gothic Book" w:hAnsi="Franklin Gothic Book"/>
        </w:rPr>
        <w:t xml:space="preserve"> </w:t>
      </w:r>
    </w:p>
    <w:p w14:paraId="3C1AA0B5" w14:textId="7F669801" w:rsidR="00320BAC" w:rsidRPr="002160E4" w:rsidRDefault="00320BAC" w:rsidP="00320BAC"/>
    <w:p w14:paraId="0EEB440D" w14:textId="77777777" w:rsidR="004A34BC" w:rsidRDefault="004A34BC">
      <w:pPr>
        <w:rPr>
          <w:rFonts w:asciiTheme="majorHAnsi" w:hAnsiTheme="majorHAnsi"/>
          <w:b/>
          <w:bCs/>
          <w:color w:val="414142"/>
          <w:sz w:val="26"/>
          <w:szCs w:val="26"/>
          <w:lang w:val="en-US"/>
        </w:rPr>
      </w:pPr>
    </w:p>
    <w:p w14:paraId="1575ED5D" w14:textId="77777777" w:rsidR="004A34BC" w:rsidRDefault="004A34BC">
      <w:pPr>
        <w:rPr>
          <w:rFonts w:asciiTheme="majorHAnsi" w:hAnsiTheme="majorHAnsi"/>
          <w:b/>
          <w:bCs/>
          <w:color w:val="414142"/>
          <w:sz w:val="26"/>
          <w:szCs w:val="26"/>
          <w:lang w:val="en-US"/>
        </w:rPr>
      </w:pPr>
    </w:p>
    <w:p w14:paraId="280CBF68" w14:textId="77777777" w:rsidR="004A34BC" w:rsidRDefault="004A34BC">
      <w:pPr>
        <w:rPr>
          <w:rFonts w:asciiTheme="majorHAnsi" w:hAnsiTheme="majorHAnsi"/>
          <w:b/>
          <w:bCs/>
          <w:color w:val="414142"/>
          <w:sz w:val="26"/>
          <w:szCs w:val="26"/>
          <w:lang w:val="en-US"/>
        </w:rPr>
      </w:pPr>
    </w:p>
    <w:p w14:paraId="04B3A095" w14:textId="77777777" w:rsidR="004A34BC" w:rsidRDefault="004A34BC">
      <w:pPr>
        <w:rPr>
          <w:rFonts w:asciiTheme="majorHAnsi" w:hAnsiTheme="majorHAnsi"/>
          <w:b/>
          <w:bCs/>
          <w:color w:val="414142"/>
          <w:sz w:val="26"/>
          <w:szCs w:val="26"/>
          <w:lang w:val="en-US"/>
        </w:rPr>
      </w:pPr>
    </w:p>
    <w:p w14:paraId="56F683A7" w14:textId="77777777" w:rsidR="004A34BC" w:rsidRDefault="004A34BC">
      <w:pPr>
        <w:rPr>
          <w:rFonts w:asciiTheme="majorHAnsi" w:hAnsiTheme="majorHAnsi"/>
          <w:b/>
          <w:bCs/>
          <w:color w:val="414142"/>
          <w:sz w:val="26"/>
          <w:szCs w:val="26"/>
          <w:lang w:val="en-US"/>
        </w:rPr>
      </w:pPr>
    </w:p>
    <w:p w14:paraId="1D5D65C2" w14:textId="77777777" w:rsidR="004A34BC" w:rsidRDefault="004A34BC">
      <w:pPr>
        <w:rPr>
          <w:rFonts w:asciiTheme="majorHAnsi" w:hAnsiTheme="majorHAnsi"/>
          <w:b/>
          <w:bCs/>
          <w:color w:val="414142"/>
          <w:sz w:val="26"/>
          <w:szCs w:val="26"/>
          <w:lang w:val="en-US"/>
        </w:rPr>
      </w:pPr>
    </w:p>
    <w:p w14:paraId="0D1ED6AC" w14:textId="77777777" w:rsidR="004A34BC" w:rsidRDefault="004A34BC">
      <w:pPr>
        <w:rPr>
          <w:rFonts w:asciiTheme="majorHAnsi" w:hAnsiTheme="majorHAnsi"/>
          <w:b/>
          <w:bCs/>
          <w:color w:val="414142"/>
          <w:sz w:val="26"/>
          <w:szCs w:val="26"/>
          <w:lang w:val="en-US"/>
        </w:rPr>
      </w:pPr>
    </w:p>
    <w:p w14:paraId="64934EB6" w14:textId="77777777" w:rsidR="003106C9" w:rsidRDefault="003106C9">
      <w:pPr>
        <w:rPr>
          <w:rFonts w:asciiTheme="majorHAnsi" w:hAnsiTheme="majorHAnsi"/>
          <w:b/>
          <w:bCs/>
          <w:color w:val="414142"/>
          <w:sz w:val="26"/>
          <w:szCs w:val="26"/>
          <w:lang w:val="en-US"/>
        </w:rPr>
        <w:sectPr w:rsidR="003106C9" w:rsidSect="00076E1E">
          <w:footnotePr>
            <w:numRestart w:val="eachPage"/>
          </w:footnotePr>
          <w:pgSz w:w="12240" w:h="15840" w:code="1"/>
          <w:pgMar w:top="720" w:right="720" w:bottom="1080" w:left="720" w:header="709" w:footer="432" w:gutter="0"/>
          <w:cols w:space="708"/>
          <w:titlePg/>
          <w:docGrid w:linePitch="360"/>
        </w:sectPr>
      </w:pPr>
    </w:p>
    <w:p w14:paraId="408E79A1" w14:textId="731E473E" w:rsidR="004A34BC" w:rsidRPr="00356418" w:rsidRDefault="004A34BC" w:rsidP="003343AD">
      <w:pPr>
        <w:pStyle w:val="Heading2"/>
        <w:rPr>
          <w:rFonts w:asciiTheme="majorHAnsi" w:hAnsiTheme="majorHAnsi"/>
          <w:i w:val="0"/>
          <w:color w:val="auto"/>
          <w:sz w:val="26"/>
        </w:rPr>
      </w:pPr>
      <w:bookmarkStart w:id="60" w:name="_Toc236125115"/>
      <w:r w:rsidRPr="00356418">
        <w:rPr>
          <w:rFonts w:asciiTheme="majorHAnsi" w:hAnsiTheme="majorHAnsi"/>
          <w:i w:val="0"/>
          <w:color w:val="auto"/>
          <w:sz w:val="26"/>
          <w:lang w:val="en-US"/>
        </w:rPr>
        <w:lastRenderedPageBreak/>
        <w:t>C6: Restoring Provincial Support for Perpetual Conservation Easements</w:t>
      </w:r>
      <w:bookmarkEnd w:id="60"/>
    </w:p>
    <w:p w14:paraId="34DCEBCF" w14:textId="77777777" w:rsidR="004A34BC" w:rsidRPr="00DA7E28" w:rsidRDefault="004A34BC">
      <w:pPr>
        <w:rPr>
          <w:rFonts w:eastAsia="Myriad Pro" w:cs="Myriad Pro"/>
          <w:b/>
          <w:bCs/>
          <w:color w:val="414142"/>
        </w:rPr>
      </w:pPr>
    </w:p>
    <w:p w14:paraId="1A4F2145" w14:textId="77777777" w:rsidR="004A34BC" w:rsidRPr="00DA7E28" w:rsidRDefault="004A34BC">
      <w:pPr>
        <w:rPr>
          <w:rFonts w:asciiTheme="majorHAnsi" w:hAnsiTheme="majorHAnsi"/>
          <w:color w:val="414142"/>
          <w:sz w:val="26"/>
          <w:szCs w:val="26"/>
        </w:rPr>
      </w:pPr>
      <w:r w:rsidRPr="00DA7E28">
        <w:rPr>
          <w:rFonts w:asciiTheme="majorHAnsi" w:hAnsiTheme="majorHAnsi"/>
          <w:color w:val="414142"/>
          <w:sz w:val="26"/>
          <w:szCs w:val="26"/>
        </w:rPr>
        <w:t xml:space="preserve">Moved by: </w:t>
      </w:r>
      <w:r w:rsidRPr="00DA7E28">
        <w:rPr>
          <w:rFonts w:asciiTheme="majorHAnsi" w:hAnsiTheme="majorHAnsi"/>
          <w:color w:val="414142"/>
          <w:sz w:val="26"/>
          <w:szCs w:val="26"/>
        </w:rPr>
        <w:tab/>
      </w:r>
      <w:r w:rsidRPr="00DA7E28">
        <w:rPr>
          <w:rFonts w:asciiTheme="majorHAnsi" w:hAnsiTheme="majorHAnsi"/>
          <w:color w:val="414142"/>
          <w:sz w:val="26"/>
          <w:szCs w:val="26"/>
        </w:rPr>
        <w:tab/>
      </w:r>
      <w:r>
        <w:rPr>
          <w:rFonts w:asciiTheme="majorHAnsi" w:hAnsiTheme="majorHAnsi"/>
          <w:color w:val="414142"/>
          <w:sz w:val="26"/>
          <w:szCs w:val="26"/>
        </w:rPr>
        <w:t>Town of Cochrane</w:t>
      </w:r>
    </w:p>
    <w:p w14:paraId="68BC08F7" w14:textId="77777777" w:rsidR="004A34BC" w:rsidRPr="00DA7E28" w:rsidRDefault="004A34BC">
      <w:pPr>
        <w:rPr>
          <w:rFonts w:asciiTheme="majorHAnsi" w:hAnsiTheme="majorHAnsi"/>
          <w:color w:val="414142"/>
          <w:sz w:val="26"/>
          <w:szCs w:val="26"/>
        </w:rPr>
      </w:pPr>
      <w:r w:rsidRPr="00DA7E28">
        <w:rPr>
          <w:rFonts w:asciiTheme="majorHAnsi" w:hAnsiTheme="majorHAnsi"/>
          <w:color w:val="414142"/>
          <w:sz w:val="26"/>
          <w:szCs w:val="26"/>
        </w:rPr>
        <w:t xml:space="preserve">Seconded by: </w:t>
      </w:r>
      <w:r w:rsidRPr="00DA7E28">
        <w:rPr>
          <w:rFonts w:asciiTheme="majorHAnsi" w:hAnsiTheme="majorHAnsi"/>
          <w:color w:val="414142"/>
          <w:sz w:val="26"/>
          <w:szCs w:val="26"/>
        </w:rPr>
        <w:tab/>
      </w:r>
      <w:r>
        <w:rPr>
          <w:rFonts w:asciiTheme="majorHAnsi" w:hAnsiTheme="majorHAnsi"/>
          <w:color w:val="414142"/>
          <w:sz w:val="26"/>
          <w:szCs w:val="26"/>
        </w:rPr>
        <w:t>Town of Innisfail</w:t>
      </w:r>
    </w:p>
    <w:p w14:paraId="10B0CEB7" w14:textId="77777777" w:rsidR="004A34BC" w:rsidRPr="00D60F07" w:rsidRDefault="00000000">
      <w:pPr>
        <w:adjustRightInd w:val="0"/>
        <w:rPr>
          <w:rFonts w:eastAsia="Myriad Pro" w:cs="Myriad Pro"/>
          <w:b/>
          <w:bCs/>
        </w:rPr>
      </w:pPr>
      <w:r>
        <w:rPr>
          <w:rFonts w:eastAsia="Myriad Pro" w:cs="Myriad Pro"/>
          <w:b/>
          <w:bCs/>
        </w:rPr>
        <w:pict w14:anchorId="3EB1A833">
          <v:rect id="_x0000_i1040" style="width:468pt;height:1pt" o:hralign="center" o:hrstd="t" o:hrnoshade="t" o:hr="t" fillcolor="#404040 [2429]" stroked="f"/>
        </w:pict>
      </w:r>
    </w:p>
    <w:p w14:paraId="69F6F3EE" w14:textId="77777777" w:rsidR="004A34BC" w:rsidRPr="00D60F07" w:rsidRDefault="004A34BC">
      <w:pPr>
        <w:adjustRightInd w:val="0"/>
        <w:rPr>
          <w:rFonts w:eastAsia="Myriad Pro" w:cs="Myriad Pro"/>
          <w:b/>
          <w:bCs/>
        </w:rPr>
      </w:pPr>
    </w:p>
    <w:p w14:paraId="41F8ED2B" w14:textId="77777777" w:rsidR="004A34BC" w:rsidRPr="00D60F07" w:rsidRDefault="004A34BC">
      <w:pPr>
        <w:adjustRightInd w:val="0"/>
        <w:rPr>
          <w:rFonts w:eastAsia="Myriad Pro" w:cs="Myriad Pro"/>
          <w:i/>
          <w:iCs/>
        </w:rPr>
      </w:pPr>
      <w:r w:rsidRPr="00D60F07">
        <w:rPr>
          <w:rFonts w:eastAsia="Myriad Pro" w:cs="Myriad Pro"/>
          <w:b/>
          <w:bCs/>
        </w:rPr>
        <w:t>WHEREAS</w:t>
      </w:r>
      <w:r w:rsidRPr="00D60F07">
        <w:rPr>
          <w:rFonts w:eastAsia="Myriad Pro" w:cs="Myriad Pro"/>
          <w:b/>
          <w:bCs/>
          <w:i/>
          <w:iCs/>
        </w:rPr>
        <w:t xml:space="preserve"> </w:t>
      </w:r>
      <w:r w:rsidRPr="006A692A">
        <w:rPr>
          <w:rFonts w:eastAsia="Myriad Pro" w:cs="Myriad Pro"/>
        </w:rPr>
        <w:t>conservation easements have historically been used in Alberta as a voluntary land stewardship tool to protect ecologically significant areas, agricultural lands, and natural heritage features</w:t>
      </w:r>
      <w:r w:rsidRPr="00D60F07">
        <w:rPr>
          <w:rFonts w:eastAsia="Myriad Pro" w:cs="Myriad Pro"/>
          <w:i/>
          <w:iCs/>
        </w:rPr>
        <w:t>;</w:t>
      </w:r>
    </w:p>
    <w:p w14:paraId="05AF6031" w14:textId="77777777" w:rsidR="004A34BC" w:rsidRPr="00D60F07" w:rsidRDefault="004A34BC">
      <w:pPr>
        <w:adjustRightInd w:val="0"/>
        <w:rPr>
          <w:rFonts w:eastAsia="Myriad Pro" w:cs="Myriad Pro"/>
          <w:i/>
          <w:iCs/>
        </w:rPr>
      </w:pPr>
    </w:p>
    <w:p w14:paraId="3409FBE9" w14:textId="77777777" w:rsidR="004A34BC" w:rsidRDefault="004A34BC">
      <w:pPr>
        <w:adjustRightInd w:val="0"/>
        <w:rPr>
          <w:rFonts w:eastAsia="Myriad Pro" w:cs="Myriad Pro"/>
          <w:i/>
          <w:iCs/>
        </w:rPr>
      </w:pPr>
      <w:r w:rsidRPr="00D60F07">
        <w:rPr>
          <w:rFonts w:eastAsia="Myriad Pro" w:cs="Myriad Pro"/>
          <w:b/>
          <w:bCs/>
        </w:rPr>
        <w:t>WHEREAS</w:t>
      </w:r>
      <w:r w:rsidRPr="00D60F07">
        <w:rPr>
          <w:rFonts w:eastAsia="Myriad Pro" w:cs="Myriad Pro"/>
        </w:rPr>
        <w:t xml:space="preserve"> </w:t>
      </w:r>
      <w:r w:rsidRPr="006A692A">
        <w:rPr>
          <w:rFonts w:eastAsia="Myriad Pro" w:cs="Myriad Pro"/>
        </w:rPr>
        <w:t>perpetual conservation easements provide long-term certainty for landowners, municipalities, and conservation organizations seeking to preserve lands with environmental, agricultural, or cultural value</w:t>
      </w:r>
      <w:r w:rsidRPr="00075C04">
        <w:rPr>
          <w:rFonts w:eastAsia="Myriad Pro" w:cs="Myriad Pro"/>
          <w:i/>
          <w:iCs/>
        </w:rPr>
        <w:t>;</w:t>
      </w:r>
    </w:p>
    <w:p w14:paraId="7E11F7C0" w14:textId="77777777" w:rsidR="004A34BC" w:rsidRDefault="004A34BC">
      <w:pPr>
        <w:adjustRightInd w:val="0"/>
        <w:rPr>
          <w:rFonts w:eastAsia="Myriad Pro" w:cs="Myriad Pro"/>
          <w:i/>
          <w:iCs/>
        </w:rPr>
      </w:pPr>
    </w:p>
    <w:p w14:paraId="125A865A" w14:textId="77777777" w:rsidR="004A34BC" w:rsidRPr="00B667FB" w:rsidRDefault="004A34BC">
      <w:pPr>
        <w:adjustRightInd w:val="0"/>
        <w:rPr>
          <w:rFonts w:eastAsia="Myriad Pro" w:cs="Myriad Pro"/>
        </w:rPr>
      </w:pPr>
      <w:r w:rsidRPr="00B667FB">
        <w:rPr>
          <w:rFonts w:eastAsia="Myriad Pro" w:cs="Myriad Pro"/>
          <w:b/>
          <w:bCs/>
        </w:rPr>
        <w:t>WHEREAS</w:t>
      </w:r>
      <w:r>
        <w:rPr>
          <w:rFonts w:eastAsia="Myriad Pro" w:cs="Myriad Pro"/>
        </w:rPr>
        <w:t xml:space="preserve"> </w:t>
      </w:r>
      <w:r w:rsidRPr="00B667FB">
        <w:rPr>
          <w:rFonts w:eastAsia="Myriad Pro" w:cs="Myriad Pro"/>
        </w:rPr>
        <w:t xml:space="preserve">municipalities rely on long-term land-use planning to manage growth, infrastructure, and environmental stewardship, which </w:t>
      </w:r>
      <w:r>
        <w:rPr>
          <w:rFonts w:eastAsia="Myriad Pro" w:cs="Myriad Pro"/>
        </w:rPr>
        <w:t>benefits from</w:t>
      </w:r>
      <w:r w:rsidRPr="00B667FB">
        <w:rPr>
          <w:rFonts w:eastAsia="Myriad Pro" w:cs="Myriad Pro"/>
        </w:rPr>
        <w:t xml:space="preserve"> tools that provide lasting certainty on the use of land</w:t>
      </w:r>
      <w:r>
        <w:rPr>
          <w:rFonts w:eastAsia="Myriad Pro" w:cs="Myriad Pro"/>
        </w:rPr>
        <w:t>;</w:t>
      </w:r>
    </w:p>
    <w:p w14:paraId="35E0D914" w14:textId="77777777" w:rsidR="004A34BC" w:rsidRPr="00C27F51" w:rsidRDefault="004A34BC">
      <w:pPr>
        <w:adjustRightInd w:val="0"/>
        <w:rPr>
          <w:rFonts w:eastAsia="Myriad Pro" w:cs="Myriad Pro"/>
        </w:rPr>
      </w:pPr>
    </w:p>
    <w:p w14:paraId="0DF49874" w14:textId="77777777" w:rsidR="004A34BC" w:rsidRPr="00C27F51" w:rsidRDefault="004A34BC">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6A692A">
        <w:rPr>
          <w:rFonts w:ascii="Franklin Gothic Book" w:eastAsia="Calibri" w:hAnsi="Franklin Gothic Book" w:cs="Calibri,Bold"/>
        </w:rPr>
        <w:t>recent shifts in provincial policy</w:t>
      </w:r>
      <w:r>
        <w:rPr>
          <w:rFonts w:ascii="Franklin Gothic Book" w:eastAsia="Calibri" w:hAnsi="Franklin Gothic Book" w:cs="Calibri,Bold"/>
        </w:rPr>
        <w:t>, through the newly created Private Land Conservation Program,</w:t>
      </w:r>
      <w:r w:rsidRPr="006A692A">
        <w:rPr>
          <w:rFonts w:ascii="Franklin Gothic Book" w:eastAsia="Calibri" w:hAnsi="Franklin Gothic Book" w:cs="Calibri,Bold"/>
        </w:rPr>
        <w:t xml:space="preserve"> have reduced support for perpetual conservation easements based on the principle that land should remain available for future use</w:t>
      </w:r>
      <w:r w:rsidRPr="00C27F51">
        <w:rPr>
          <w:rFonts w:ascii="Franklin Gothic Book" w:eastAsia="Calibri" w:hAnsi="Franklin Gothic Book" w:cs="Calibri"/>
        </w:rPr>
        <w:t>;</w:t>
      </w:r>
      <w:r>
        <w:rPr>
          <w:rFonts w:ascii="Franklin Gothic Book" w:eastAsia="Calibri" w:hAnsi="Franklin Gothic Book" w:cs="Calibri"/>
        </w:rPr>
        <w:t xml:space="preserve"> and</w:t>
      </w:r>
    </w:p>
    <w:p w14:paraId="7B8958DA" w14:textId="77777777" w:rsidR="004A34BC" w:rsidRPr="00C27F51" w:rsidRDefault="004A34BC">
      <w:pPr>
        <w:adjustRightInd w:val="0"/>
        <w:rPr>
          <w:rFonts w:ascii="Franklin Gothic Book" w:eastAsia="Calibri" w:hAnsi="Franklin Gothic Book" w:cs="Calibri,Bold"/>
          <w:b/>
          <w:bCs/>
        </w:rPr>
      </w:pPr>
    </w:p>
    <w:p w14:paraId="5F22A4AB" w14:textId="77777777" w:rsidR="004A34BC" w:rsidRPr="00C27F51" w:rsidRDefault="004A34BC">
      <w:pPr>
        <w:adjustRightInd w:val="0"/>
        <w:rPr>
          <w:rFonts w:ascii="Franklin Gothic Book" w:eastAsia="Calibri" w:hAnsi="Franklin Gothic Book" w:cs="Calibri"/>
        </w:rPr>
      </w:pPr>
      <w:r w:rsidRPr="00C27F51">
        <w:rPr>
          <w:rFonts w:ascii="Franklin Gothic Book" w:eastAsia="Calibri" w:hAnsi="Franklin Gothic Book" w:cs="Calibri,Bold"/>
          <w:b/>
          <w:bCs/>
        </w:rPr>
        <w:t xml:space="preserve">WHEREAS </w:t>
      </w:r>
      <w:r w:rsidRPr="006A692A">
        <w:rPr>
          <w:rFonts w:ascii="Franklin Gothic Book" w:eastAsia="Calibri" w:hAnsi="Franklin Gothic Book" w:cs="Calibri,Bold"/>
        </w:rPr>
        <w:t>time-limited conservation tools can provide flexibility in land</w:t>
      </w:r>
      <w:r>
        <w:rPr>
          <w:rFonts w:ascii="Franklin Gothic Book" w:eastAsia="Calibri" w:hAnsi="Franklin Gothic Book" w:cs="Calibri,Bold"/>
        </w:rPr>
        <w:t xml:space="preserve"> use but may not </w:t>
      </w:r>
      <w:r w:rsidRPr="006A692A">
        <w:rPr>
          <w:rFonts w:ascii="Franklin Gothic Book" w:eastAsia="Calibri" w:hAnsi="Franklin Gothic Book" w:cs="Calibri,Bold"/>
        </w:rPr>
        <w:t>be suitable</w:t>
      </w:r>
      <w:r>
        <w:rPr>
          <w:rFonts w:ascii="Franklin Gothic Book" w:eastAsia="Calibri" w:hAnsi="Franklin Gothic Book" w:cs="Calibri,Bold"/>
        </w:rPr>
        <w:t xml:space="preserve"> in all circumstances, particularly</w:t>
      </w:r>
      <w:r w:rsidRPr="006A692A">
        <w:rPr>
          <w:rFonts w:ascii="Franklin Gothic Book" w:eastAsia="Calibri" w:hAnsi="Franklin Gothic Book" w:cs="Calibri,Bold"/>
        </w:rPr>
        <w:t xml:space="preserve"> where long-term or permanent conservation outcomes are desired</w:t>
      </w:r>
      <w:r w:rsidRPr="00C27F51">
        <w:rPr>
          <w:rFonts w:ascii="Franklin Gothic Book" w:eastAsia="Calibri" w:hAnsi="Franklin Gothic Book" w:cs="Calibri"/>
        </w:rPr>
        <w:t>.</w:t>
      </w:r>
    </w:p>
    <w:p w14:paraId="4F142F87" w14:textId="77777777" w:rsidR="004A34BC" w:rsidRPr="00075C04" w:rsidRDefault="004A34BC">
      <w:pPr>
        <w:adjustRightInd w:val="0"/>
        <w:rPr>
          <w:rFonts w:ascii="Franklin Gothic Book" w:eastAsia="Calibri" w:hAnsi="Franklin Gothic Book" w:cs="Calibri"/>
        </w:rPr>
      </w:pPr>
    </w:p>
    <w:p w14:paraId="54702E1A" w14:textId="77777777" w:rsidR="004A34BC" w:rsidRPr="00075C04" w:rsidRDefault="004A34BC">
      <w:pPr>
        <w:adjustRightInd w:val="0"/>
        <w:rPr>
          <w:rFonts w:eastAsia="Myriad Pro" w:cs="Myriad Pro"/>
        </w:rPr>
      </w:pPr>
      <w:r w:rsidRPr="00075C04">
        <w:rPr>
          <w:rFonts w:eastAsia="Myriad Pro" w:cs="Myriad Pro"/>
          <w:b/>
          <w:bCs/>
        </w:rPr>
        <w:t xml:space="preserve">IT IS THEREFORE RESOLVED THAT </w:t>
      </w:r>
      <w:r w:rsidRPr="006A692A">
        <w:rPr>
          <w:rFonts w:eastAsia="Myriad Pro" w:cs="Myriad Pro"/>
        </w:rPr>
        <w:t>Alberta Municipalities advocate to the Government of Alberta to restore policy support</w:t>
      </w:r>
      <w:r>
        <w:rPr>
          <w:rFonts w:eastAsia="Myriad Pro" w:cs="Myriad Pro"/>
        </w:rPr>
        <w:t xml:space="preserve"> under the Private Land Conservation Program</w:t>
      </w:r>
      <w:r w:rsidRPr="006A692A">
        <w:rPr>
          <w:rFonts w:eastAsia="Myriad Pro" w:cs="Myriad Pro"/>
        </w:rPr>
        <w:t xml:space="preserve"> for perpetual conservation easements as a voluntary land stewardship tool</w:t>
      </w:r>
      <w:r>
        <w:rPr>
          <w:rFonts w:eastAsia="Myriad Pro" w:cs="Myriad Pro"/>
        </w:rPr>
        <w:t>, ensuring</w:t>
      </w:r>
      <w:r w:rsidRPr="006A692A">
        <w:rPr>
          <w:rFonts w:eastAsia="Myriad Pro" w:cs="Myriad Pro"/>
        </w:rPr>
        <w:t xml:space="preserve"> municipalities, landowners, and conservation organizations</w:t>
      </w:r>
      <w:r>
        <w:rPr>
          <w:rFonts w:eastAsia="Myriad Pro" w:cs="Myriad Pro"/>
        </w:rPr>
        <w:t xml:space="preserve"> have access to this option where </w:t>
      </w:r>
      <w:r w:rsidRPr="006A692A">
        <w:rPr>
          <w:rFonts w:eastAsia="Myriad Pro" w:cs="Myriad Pro"/>
        </w:rPr>
        <w:t>locally supported and aligned with environmental, agricultural, or community planning objectives.</w:t>
      </w:r>
    </w:p>
    <w:p w14:paraId="6EA57009" w14:textId="77777777" w:rsidR="004A34BC" w:rsidRPr="0013693E" w:rsidRDefault="004A34BC">
      <w:pPr>
        <w:adjustRightInd w:val="0"/>
        <w:rPr>
          <w:rFonts w:eastAsia="Myriad Pro" w:cs="Myriad Pro"/>
          <w:b/>
          <w:bCs/>
        </w:rPr>
      </w:pPr>
    </w:p>
    <w:p w14:paraId="5BC80C3E" w14:textId="77777777" w:rsidR="004A34BC" w:rsidRPr="0013693E" w:rsidRDefault="004A34BC">
      <w:pPr>
        <w:adjustRightInd w:val="0"/>
        <w:rPr>
          <w:rFonts w:eastAsia="Myriad Pro" w:cs="Myriad Pro"/>
          <w:b/>
          <w:bCs/>
        </w:rPr>
      </w:pPr>
      <w:r w:rsidRPr="0013693E">
        <w:rPr>
          <w:rFonts w:eastAsia="Myriad Pro" w:cs="Myriad Pro"/>
          <w:b/>
          <w:bCs/>
        </w:rPr>
        <w:t>BACKGROUND:</w:t>
      </w:r>
    </w:p>
    <w:p w14:paraId="248A93D9" w14:textId="77777777" w:rsidR="004A34BC" w:rsidRPr="0013693E" w:rsidRDefault="004A34BC">
      <w:pPr>
        <w:adjustRightInd w:val="0"/>
        <w:rPr>
          <w:rFonts w:eastAsia="Myriad Pro" w:cs="Myriad Pro"/>
        </w:rPr>
      </w:pPr>
      <w:r w:rsidRPr="0013693E">
        <w:rPr>
          <w:rFonts w:eastAsia="Myriad Pro" w:cs="Myriad Pro"/>
        </w:rPr>
        <w:t xml:space="preserve">Perpetual conservation easements have long been used in Alberta as a mechanism to conserve lands of environmental, agricultural, and cultural importance. These easements are voluntary agreements between landowners and qualified organizations that restrict certain types of development </w:t>
      </w:r>
      <w:proofErr w:type="gramStart"/>
      <w:r w:rsidRPr="0013693E">
        <w:rPr>
          <w:rFonts w:eastAsia="Myriad Pro" w:cs="Myriad Pro"/>
        </w:rPr>
        <w:t>in order to</w:t>
      </w:r>
      <w:proofErr w:type="gramEnd"/>
      <w:r w:rsidRPr="0013693E">
        <w:rPr>
          <w:rFonts w:eastAsia="Myriad Pro" w:cs="Myriad Pro"/>
        </w:rPr>
        <w:t xml:space="preserve"> protect identified values on the land.</w:t>
      </w:r>
    </w:p>
    <w:p w14:paraId="73569FD4" w14:textId="77777777" w:rsidR="004A34BC" w:rsidRPr="0013693E" w:rsidRDefault="004A34BC">
      <w:pPr>
        <w:adjustRightInd w:val="0"/>
        <w:rPr>
          <w:rFonts w:eastAsia="Myriad Pro" w:cs="Myriad Pro"/>
        </w:rPr>
      </w:pPr>
    </w:p>
    <w:p w14:paraId="5D3E8A77" w14:textId="77777777" w:rsidR="004A34BC" w:rsidRPr="0013693E" w:rsidRDefault="004A34BC">
      <w:pPr>
        <w:adjustRightInd w:val="0"/>
        <w:rPr>
          <w:rFonts w:eastAsia="Myriad Pro" w:cs="Myriad Pro"/>
        </w:rPr>
      </w:pPr>
      <w:r w:rsidRPr="0013693E">
        <w:rPr>
          <w:rFonts w:eastAsia="Myriad Pro" w:cs="Myriad Pro"/>
        </w:rPr>
        <w:t xml:space="preserve">A change to the Land Trust Grant Program, now known as the </w:t>
      </w:r>
      <w:hyperlink r:id="rId78" w:history="1">
        <w:r w:rsidRPr="0013693E">
          <w:rPr>
            <w:rStyle w:val="Hyperlink"/>
            <w:rFonts w:eastAsia="Myriad Pro" w:cs="Myriad Pro"/>
          </w:rPr>
          <w:t>Private Land Conservation Program</w:t>
        </w:r>
      </w:hyperlink>
      <w:r w:rsidRPr="0013693E">
        <w:rPr>
          <w:rFonts w:eastAsia="Myriad Pro" w:cs="Myriad Pro"/>
        </w:rPr>
        <w:t>,</w:t>
      </w:r>
      <w:r w:rsidRPr="0013693E">
        <w:t xml:space="preserve"> </w:t>
      </w:r>
      <w:r w:rsidRPr="0013693E">
        <w:rPr>
          <w:rFonts w:eastAsia="Myriad Pro" w:cs="Myriad Pro"/>
        </w:rPr>
        <w:t>has reduced support for perpetual easements, based on a preference for maintaining future land-use flexibility. While this approach emphasizes adaptability by allowing for term easements of up to 50 years, it may limit the ability of municipalities and landowners to secure long-term conservation outcomes where there is strong local support to do so.</w:t>
      </w:r>
    </w:p>
    <w:p w14:paraId="4352DA36" w14:textId="77777777" w:rsidR="004A34BC" w:rsidRPr="0013693E" w:rsidRDefault="004A34BC">
      <w:pPr>
        <w:adjustRightInd w:val="0"/>
        <w:rPr>
          <w:rFonts w:eastAsia="Myriad Pro" w:cs="Myriad Pro"/>
        </w:rPr>
      </w:pPr>
    </w:p>
    <w:p w14:paraId="5C8A216F" w14:textId="77777777" w:rsidR="004A34BC" w:rsidRPr="0013693E" w:rsidRDefault="004A34BC">
      <w:pPr>
        <w:adjustRightInd w:val="0"/>
        <w:rPr>
          <w:rFonts w:eastAsia="Myriad Pro" w:cs="Myriad Pro"/>
        </w:rPr>
      </w:pPr>
      <w:r w:rsidRPr="0013693E">
        <w:rPr>
          <w:rFonts w:eastAsia="Myriad Pro" w:cs="Myriad Pro"/>
        </w:rPr>
        <w:t xml:space="preserve">Perpetual conservation easements would be voluntary and </w:t>
      </w:r>
      <w:proofErr w:type="gramStart"/>
      <w:r w:rsidRPr="0013693E">
        <w:rPr>
          <w:rFonts w:eastAsia="Myriad Pro" w:cs="Myriad Pro"/>
        </w:rPr>
        <w:t>landowner-initiated</w:t>
      </w:r>
      <w:proofErr w:type="gramEnd"/>
      <w:r w:rsidRPr="0013693E">
        <w:rPr>
          <w:rFonts w:eastAsia="Myriad Pro" w:cs="Myriad Pro"/>
        </w:rPr>
        <w:t>. They would not restrict options on other properties. This resolution is about preserving choice for municipalities. Time-limited easements provide flexibility, while perpetual easements provide certainty. Municipalities and landowners should have access to both tools to reflect local priorities and the nature of the land being protected.</w:t>
      </w:r>
    </w:p>
    <w:p w14:paraId="3A3174AB" w14:textId="77777777" w:rsidR="004A34BC" w:rsidRPr="0013693E" w:rsidRDefault="004A34BC">
      <w:pPr>
        <w:adjustRightInd w:val="0"/>
        <w:rPr>
          <w:rFonts w:eastAsia="Myriad Pro" w:cs="Myriad Pro"/>
        </w:rPr>
      </w:pPr>
    </w:p>
    <w:p w14:paraId="165599B1" w14:textId="77777777" w:rsidR="004A34BC" w:rsidRPr="0013693E" w:rsidRDefault="004A34BC">
      <w:pPr>
        <w:adjustRightInd w:val="0"/>
        <w:rPr>
          <w:rFonts w:eastAsia="Myriad Pro" w:cs="Myriad Pro"/>
        </w:rPr>
      </w:pPr>
      <w:r w:rsidRPr="0013693E">
        <w:rPr>
          <w:rFonts w:eastAsia="Myriad Pro" w:cs="Myriad Pro"/>
        </w:rPr>
        <w:t>For municipalities, conservation easements can support broader land-use planning objectives, including protecting natural areas, maintaining agricultural viability, and preserving community character. They can also complement growth management by directing development to appropriate areas while conserving lands that provide ecological or cultural benefits.</w:t>
      </w:r>
    </w:p>
    <w:p w14:paraId="6CF5DF68" w14:textId="77777777" w:rsidR="004A34BC" w:rsidRPr="0013693E" w:rsidRDefault="004A34BC">
      <w:pPr>
        <w:adjustRightInd w:val="0"/>
        <w:rPr>
          <w:rFonts w:eastAsia="Myriad Pro" w:cs="Myriad Pro"/>
        </w:rPr>
      </w:pPr>
    </w:p>
    <w:p w14:paraId="2F889D41" w14:textId="77777777" w:rsidR="004A34BC" w:rsidRPr="0013693E" w:rsidRDefault="004A34BC">
      <w:pPr>
        <w:adjustRightInd w:val="0"/>
        <w:rPr>
          <w:rFonts w:eastAsia="Myriad Pro" w:cs="Myriad Pro"/>
        </w:rPr>
      </w:pPr>
      <w:r w:rsidRPr="0013693E">
        <w:rPr>
          <w:rFonts w:eastAsia="Myriad Pro" w:cs="Myriad Pro"/>
        </w:rPr>
        <w:t>Restoring provincial support for perpetual conservation easements does not require mandating their use. Rather, it would ensure that municipalities, landowners, and conservation partners retain access to this tool as one option among many. This approach respects local decision-making and property rights while enabling communities to pursue conservation outcomes that reflect their priorities.</w:t>
      </w:r>
    </w:p>
    <w:p w14:paraId="2705A5D9" w14:textId="77777777" w:rsidR="004A34BC" w:rsidRPr="0013693E" w:rsidRDefault="004A34BC">
      <w:pPr>
        <w:adjustRightInd w:val="0"/>
        <w:rPr>
          <w:rFonts w:eastAsia="Myriad Pro" w:cs="Myriad Pro"/>
        </w:rPr>
      </w:pPr>
    </w:p>
    <w:p w14:paraId="1EB84A81" w14:textId="77777777" w:rsidR="004A34BC" w:rsidRPr="0013693E" w:rsidRDefault="004A34BC">
      <w:pPr>
        <w:adjustRightInd w:val="0"/>
        <w:rPr>
          <w:rFonts w:eastAsia="Myriad Pro" w:cs="Myriad Pro"/>
        </w:rPr>
      </w:pPr>
      <w:r w:rsidRPr="0013693E">
        <w:rPr>
          <w:rFonts w:eastAsia="Myriad Pro" w:cs="Myriad Pro"/>
        </w:rPr>
        <w:t>This issue is relevant to municipalities across Alberta, particularly those experiencing growth pressures alongside the need to protect natural and agricultural landscapes. Providing access to a full suite of voluntary land-use tools supports balanced, locally informed decision-making.</w:t>
      </w:r>
    </w:p>
    <w:p w14:paraId="1F0EF415" w14:textId="77777777" w:rsidR="004A34BC" w:rsidRPr="0013693E" w:rsidRDefault="004A34BC">
      <w:pPr>
        <w:adjustRightInd w:val="0"/>
        <w:rPr>
          <w:rFonts w:eastAsia="Myriad Pro" w:cs="Myriad Pro"/>
        </w:rPr>
      </w:pPr>
    </w:p>
    <w:p w14:paraId="1BB68C78" w14:textId="77777777" w:rsidR="004A34BC" w:rsidRPr="0013693E" w:rsidRDefault="004A34BC">
      <w:pPr>
        <w:adjustRightInd w:val="0"/>
        <w:rPr>
          <w:rFonts w:eastAsia="Myriad Pro" w:cs="Myriad Pro"/>
        </w:rPr>
      </w:pPr>
      <w:r w:rsidRPr="0013693E">
        <w:rPr>
          <w:rFonts w:eastAsia="Myriad Pro" w:cs="Myriad Pro"/>
        </w:rPr>
        <w:t>The proposed resolution aligns with Alberta Municipalities’ broader interests in supporting responsible land-use planning, environmental stewardship, and ensuring municipalities have the tools needed to manage growth effectively.</w:t>
      </w:r>
    </w:p>
    <w:p w14:paraId="45378BF8" w14:textId="77777777" w:rsidR="004A34BC" w:rsidRPr="0013693E" w:rsidRDefault="004A34BC">
      <w:pPr>
        <w:adjustRightInd w:val="0"/>
        <w:rPr>
          <w:rFonts w:eastAsia="Myriad Pro" w:cs="Myriad Pro"/>
        </w:rPr>
      </w:pPr>
    </w:p>
    <w:p w14:paraId="7F0181A8" w14:textId="77777777" w:rsidR="004A34BC" w:rsidRDefault="004A34BC">
      <w:pPr>
        <w:rPr>
          <w:b/>
          <w:bCs/>
        </w:rPr>
      </w:pPr>
      <w:r w:rsidRPr="0013693E">
        <w:rPr>
          <w:b/>
          <w:bCs/>
        </w:rPr>
        <w:t xml:space="preserve">ALBERTA MUNICIPALITIES COMMENTS: </w:t>
      </w:r>
    </w:p>
    <w:p w14:paraId="77D7FEB1" w14:textId="77777777" w:rsidR="004A34BC" w:rsidRDefault="004A34BC">
      <w:r>
        <w:t>ABmunis</w:t>
      </w:r>
      <w:r w:rsidRPr="0013693E">
        <w:t xml:space="preserve"> does not have an established policy position specific to restoring provincial support for perpetual conservation easements, and no previous resolutions have directly addressed this issue. </w:t>
      </w:r>
    </w:p>
    <w:p w14:paraId="3452C576" w14:textId="77777777" w:rsidR="004A34BC" w:rsidRDefault="004A34BC"/>
    <w:p w14:paraId="666E0EC4" w14:textId="77777777" w:rsidR="004A34BC" w:rsidRPr="0013693E" w:rsidRDefault="004A34BC">
      <w:pPr>
        <w:rPr>
          <w:b/>
          <w:bCs/>
        </w:rPr>
      </w:pPr>
      <w:r w:rsidRPr="0013693E">
        <w:t>If this resolution is passed, it will be forwarded to the Government of Alberta for response. Further advocacy will be determined by ABmunis’ Board based on input from ABmunis’ relevant policy committee within the context of ABmunis’ priorities and positions.</w:t>
      </w:r>
    </w:p>
    <w:p w14:paraId="2739594F" w14:textId="77777777" w:rsidR="004A34BC" w:rsidRPr="0013693E" w:rsidRDefault="004A34BC">
      <w:pPr>
        <w:rPr>
          <w:b/>
          <w:bCs/>
        </w:rPr>
      </w:pPr>
    </w:p>
    <w:p w14:paraId="5E23F8F3" w14:textId="77777777" w:rsidR="004A34BC" w:rsidRPr="00643914" w:rsidRDefault="004A34BC">
      <w:pPr>
        <w:rPr>
          <w:rFonts w:ascii="Franklin Gothic Book" w:hAnsi="Franklin Gothic Book"/>
          <w:b/>
          <w:bCs/>
        </w:rPr>
      </w:pPr>
      <w:r w:rsidRPr="00643914">
        <w:rPr>
          <w:rFonts w:ascii="Franklin Gothic Book" w:hAnsi="Franklin Gothic Book"/>
          <w:b/>
          <w:bCs/>
        </w:rPr>
        <w:t xml:space="preserve">RESOLUTION CONTACT: </w:t>
      </w:r>
    </w:p>
    <w:p w14:paraId="25126689" w14:textId="77777777" w:rsidR="004A34BC" w:rsidRPr="00643914" w:rsidRDefault="004A34B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4DF44A98" w14:textId="77777777" w:rsidR="004A34BC" w:rsidRPr="00643914" w:rsidRDefault="004A34BC">
      <w:pPr>
        <w:rPr>
          <w:rFonts w:ascii="Franklin Gothic Book" w:eastAsia="Myriad Pro" w:hAnsi="Franklin Gothic Book" w:cs="Myriad Pro"/>
        </w:rPr>
      </w:pPr>
    </w:p>
    <w:p w14:paraId="2FDE853B" w14:textId="77777777" w:rsidR="004A34BC" w:rsidRDefault="004A34BC">
      <w:pPr>
        <w:ind w:left="360"/>
        <w:rPr>
          <w:rFonts w:ascii="Franklin Gothic Book" w:eastAsia="Myriad Pro" w:hAnsi="Franklin Gothic Book" w:cs="Myriad Pro"/>
        </w:rPr>
      </w:pPr>
      <w:r w:rsidRPr="007935B9">
        <w:rPr>
          <w:rFonts w:ascii="Franklin Gothic Book" w:eastAsia="Myriad Pro" w:hAnsi="Franklin Gothic Book" w:cs="Myriad Pro"/>
        </w:rPr>
        <w:t>Christine Raves</w:t>
      </w:r>
    </w:p>
    <w:p w14:paraId="06AA0460" w14:textId="77777777" w:rsidR="004A34BC" w:rsidRDefault="004A34BC">
      <w:pPr>
        <w:ind w:left="360"/>
        <w:rPr>
          <w:rFonts w:ascii="Franklin Gothic Book" w:eastAsia="Myriad Pro" w:hAnsi="Franklin Gothic Book" w:cs="Myriad Pro"/>
        </w:rPr>
      </w:pPr>
      <w:r w:rsidRPr="007935B9">
        <w:rPr>
          <w:rFonts w:ascii="Franklin Gothic Book" w:eastAsia="Myriad Pro" w:hAnsi="Franklin Gothic Book" w:cs="Myriad Pro"/>
        </w:rPr>
        <w:t>Senior Advisor, Intergovernmental Relations</w:t>
      </w:r>
    </w:p>
    <w:p w14:paraId="4376857B" w14:textId="77777777" w:rsidR="004A34BC" w:rsidRDefault="004A34BC">
      <w:pPr>
        <w:ind w:left="360"/>
        <w:rPr>
          <w:rFonts w:ascii="Franklin Gothic Book" w:eastAsia="Myriad Pro" w:hAnsi="Franklin Gothic Book" w:cs="Myriad Pro"/>
        </w:rPr>
      </w:pPr>
      <w:r>
        <w:rPr>
          <w:rFonts w:ascii="Franklin Gothic Book" w:eastAsia="Myriad Pro" w:hAnsi="Franklin Gothic Book" w:cs="Myriad Pro"/>
        </w:rPr>
        <w:t>Town of Cochrane</w:t>
      </w:r>
    </w:p>
    <w:p w14:paraId="34EB98C6" w14:textId="77777777" w:rsidR="004A34BC" w:rsidRPr="00B858D1" w:rsidRDefault="004A34BC">
      <w:pPr>
        <w:ind w:left="360"/>
        <w:rPr>
          <w:rFonts w:ascii="Franklin Gothic Book" w:hAnsi="Franklin Gothic Book"/>
        </w:rPr>
      </w:pPr>
      <w:hyperlink r:id="rId79" w:history="1">
        <w:r w:rsidRPr="00631C73">
          <w:rPr>
            <w:rStyle w:val="Hyperlink"/>
            <w:rFonts w:ascii="Franklin Gothic Book" w:hAnsi="Franklin Gothic Book"/>
          </w:rPr>
          <w:t>christine.raves@cochrane.ca</w:t>
        </w:r>
      </w:hyperlink>
      <w:r>
        <w:rPr>
          <w:rFonts w:ascii="Franklin Gothic Book" w:hAnsi="Franklin Gothic Book"/>
        </w:rPr>
        <w:t xml:space="preserve"> </w:t>
      </w:r>
    </w:p>
    <w:p w14:paraId="5BF1815A" w14:textId="77777777" w:rsidR="004A34BC" w:rsidRDefault="004A34BC">
      <w:pPr>
        <w:rPr>
          <w:rFonts w:asciiTheme="majorHAnsi" w:hAnsiTheme="majorHAnsi"/>
          <w:b/>
          <w:bCs/>
          <w:color w:val="414142"/>
          <w:sz w:val="26"/>
          <w:szCs w:val="26"/>
        </w:rPr>
      </w:pPr>
    </w:p>
    <w:p w14:paraId="19A5112F" w14:textId="77777777" w:rsidR="004A34BC" w:rsidRDefault="004A34BC">
      <w:pPr>
        <w:rPr>
          <w:rFonts w:asciiTheme="majorHAnsi" w:hAnsiTheme="majorHAnsi"/>
          <w:b/>
          <w:bCs/>
          <w:color w:val="414142"/>
          <w:sz w:val="26"/>
          <w:szCs w:val="26"/>
        </w:rPr>
      </w:pPr>
    </w:p>
    <w:p w14:paraId="10753D35" w14:textId="77777777" w:rsidR="004A34BC" w:rsidRDefault="004A34BC">
      <w:pPr>
        <w:rPr>
          <w:rFonts w:asciiTheme="majorHAnsi" w:hAnsiTheme="majorHAnsi"/>
          <w:b/>
          <w:bCs/>
          <w:color w:val="414142"/>
          <w:sz w:val="26"/>
          <w:szCs w:val="26"/>
        </w:rPr>
      </w:pPr>
    </w:p>
    <w:p w14:paraId="7DF6DD89" w14:textId="77777777" w:rsidR="004A34BC" w:rsidRDefault="004A34BC">
      <w:pPr>
        <w:rPr>
          <w:rFonts w:asciiTheme="majorHAnsi" w:hAnsiTheme="majorHAnsi"/>
          <w:b/>
          <w:bCs/>
          <w:color w:val="414142"/>
          <w:sz w:val="26"/>
          <w:szCs w:val="26"/>
        </w:rPr>
      </w:pPr>
    </w:p>
    <w:p w14:paraId="79DFC3CA" w14:textId="77777777" w:rsidR="004A34BC" w:rsidRDefault="004A34BC">
      <w:pPr>
        <w:rPr>
          <w:rFonts w:asciiTheme="majorHAnsi" w:hAnsiTheme="majorHAnsi"/>
          <w:b/>
          <w:bCs/>
          <w:color w:val="414142"/>
          <w:sz w:val="26"/>
          <w:szCs w:val="26"/>
        </w:rPr>
      </w:pPr>
    </w:p>
    <w:p w14:paraId="457BBDDB" w14:textId="77777777" w:rsidR="004A34BC" w:rsidRDefault="004A34BC">
      <w:pPr>
        <w:rPr>
          <w:rFonts w:asciiTheme="majorHAnsi" w:hAnsiTheme="majorHAnsi"/>
          <w:b/>
          <w:bCs/>
          <w:color w:val="414142"/>
          <w:sz w:val="26"/>
          <w:szCs w:val="26"/>
        </w:rPr>
      </w:pPr>
    </w:p>
    <w:p w14:paraId="2E2FF9F1" w14:textId="77777777" w:rsidR="004A34BC" w:rsidRDefault="004A34BC">
      <w:pPr>
        <w:rPr>
          <w:rFonts w:asciiTheme="majorHAnsi" w:hAnsiTheme="majorHAnsi"/>
          <w:b/>
          <w:bCs/>
          <w:color w:val="414142"/>
          <w:sz w:val="26"/>
          <w:szCs w:val="26"/>
        </w:rPr>
      </w:pPr>
    </w:p>
    <w:p w14:paraId="36232918" w14:textId="77777777" w:rsidR="004A34BC" w:rsidRDefault="004A34BC">
      <w:pPr>
        <w:rPr>
          <w:rFonts w:asciiTheme="majorHAnsi" w:hAnsiTheme="majorHAnsi"/>
          <w:b/>
          <w:bCs/>
          <w:color w:val="414142"/>
          <w:sz w:val="26"/>
          <w:szCs w:val="26"/>
        </w:rPr>
      </w:pPr>
    </w:p>
    <w:p w14:paraId="6DAB0A6D" w14:textId="77777777" w:rsidR="004A34BC" w:rsidRDefault="004A34BC">
      <w:pPr>
        <w:rPr>
          <w:rFonts w:asciiTheme="majorHAnsi" w:hAnsiTheme="majorHAnsi"/>
          <w:b/>
          <w:bCs/>
          <w:color w:val="414142"/>
          <w:sz w:val="26"/>
          <w:szCs w:val="26"/>
        </w:rPr>
      </w:pPr>
    </w:p>
    <w:p w14:paraId="2729C4B4" w14:textId="77777777" w:rsidR="004A34BC" w:rsidRDefault="004A34BC">
      <w:pPr>
        <w:rPr>
          <w:rFonts w:asciiTheme="majorHAnsi" w:hAnsiTheme="majorHAnsi"/>
          <w:b/>
          <w:bCs/>
          <w:color w:val="414142"/>
          <w:sz w:val="26"/>
          <w:szCs w:val="26"/>
        </w:rPr>
      </w:pPr>
    </w:p>
    <w:p w14:paraId="31DFE54F" w14:textId="77777777" w:rsidR="004A34BC" w:rsidRDefault="004A34BC">
      <w:pPr>
        <w:rPr>
          <w:rFonts w:asciiTheme="majorHAnsi" w:hAnsiTheme="majorHAnsi"/>
          <w:b/>
          <w:bCs/>
          <w:color w:val="414142"/>
          <w:sz w:val="26"/>
          <w:szCs w:val="26"/>
        </w:rPr>
      </w:pPr>
    </w:p>
    <w:p w14:paraId="68EACCC8" w14:textId="77777777" w:rsidR="004A34BC" w:rsidRDefault="004A34BC">
      <w:pPr>
        <w:rPr>
          <w:rFonts w:asciiTheme="majorHAnsi" w:hAnsiTheme="majorHAnsi"/>
          <w:b/>
          <w:bCs/>
          <w:color w:val="414142"/>
          <w:sz w:val="26"/>
          <w:szCs w:val="26"/>
        </w:rPr>
      </w:pPr>
    </w:p>
    <w:p w14:paraId="46AA17F1" w14:textId="77777777" w:rsidR="004A34BC" w:rsidRDefault="004A34BC">
      <w:pPr>
        <w:rPr>
          <w:rFonts w:asciiTheme="majorHAnsi" w:hAnsiTheme="majorHAnsi"/>
          <w:b/>
          <w:bCs/>
          <w:color w:val="414142"/>
          <w:sz w:val="26"/>
          <w:szCs w:val="26"/>
        </w:rPr>
      </w:pPr>
    </w:p>
    <w:p w14:paraId="75AF73AC" w14:textId="77777777" w:rsidR="004A34BC" w:rsidRDefault="004A34BC">
      <w:pPr>
        <w:rPr>
          <w:rFonts w:asciiTheme="majorHAnsi" w:hAnsiTheme="majorHAnsi"/>
          <w:b/>
          <w:bCs/>
          <w:color w:val="414142"/>
          <w:sz w:val="26"/>
          <w:szCs w:val="26"/>
        </w:rPr>
      </w:pPr>
    </w:p>
    <w:p w14:paraId="7526EC3C" w14:textId="77777777" w:rsidR="004A34BC" w:rsidRDefault="004A34BC">
      <w:pPr>
        <w:rPr>
          <w:rFonts w:asciiTheme="majorHAnsi" w:hAnsiTheme="majorHAnsi"/>
          <w:b/>
          <w:bCs/>
          <w:color w:val="414142"/>
          <w:sz w:val="26"/>
          <w:szCs w:val="26"/>
        </w:rPr>
      </w:pPr>
    </w:p>
    <w:p w14:paraId="3CAC3C6D" w14:textId="77777777" w:rsidR="003106C9" w:rsidRDefault="003106C9">
      <w:pPr>
        <w:rPr>
          <w:rFonts w:asciiTheme="majorHAnsi" w:hAnsiTheme="majorHAnsi"/>
          <w:b/>
          <w:bCs/>
          <w:color w:val="414142"/>
          <w:sz w:val="26"/>
          <w:szCs w:val="26"/>
        </w:rPr>
        <w:sectPr w:rsidR="003106C9" w:rsidSect="00076E1E">
          <w:footnotePr>
            <w:numRestart w:val="eachPage"/>
          </w:footnotePr>
          <w:pgSz w:w="12240" w:h="15840" w:code="1"/>
          <w:pgMar w:top="720" w:right="720" w:bottom="1080" w:left="720" w:header="709" w:footer="432" w:gutter="0"/>
          <w:cols w:space="708"/>
          <w:titlePg/>
          <w:docGrid w:linePitch="360"/>
        </w:sectPr>
      </w:pPr>
    </w:p>
    <w:p w14:paraId="69A1F377" w14:textId="3C96C2FA" w:rsidR="004A34BC" w:rsidRPr="002340AF" w:rsidRDefault="004A34BC" w:rsidP="003343AD">
      <w:pPr>
        <w:pStyle w:val="Heading2"/>
        <w:rPr>
          <w:rFonts w:asciiTheme="majorHAnsi" w:hAnsiTheme="majorHAnsi"/>
          <w:i w:val="0"/>
          <w:color w:val="auto"/>
          <w:sz w:val="26"/>
        </w:rPr>
      </w:pPr>
      <w:bookmarkStart w:id="61" w:name="_Toc236125116"/>
      <w:r w:rsidRPr="002340AF">
        <w:rPr>
          <w:rFonts w:asciiTheme="majorHAnsi" w:hAnsiTheme="majorHAnsi"/>
          <w:i w:val="0"/>
          <w:color w:val="auto"/>
          <w:sz w:val="26"/>
        </w:rPr>
        <w:lastRenderedPageBreak/>
        <w:t xml:space="preserve">C7: Remediation of </w:t>
      </w:r>
      <w:r w:rsidRPr="002340AF">
        <w:rPr>
          <w:rFonts w:asciiTheme="majorHAnsi" w:hAnsiTheme="majorHAnsi"/>
          <w:i w:val="0"/>
          <w:color w:val="auto"/>
          <w:sz w:val="26"/>
          <w:lang w:val="en-US"/>
        </w:rPr>
        <w:t>Contaminated Properties</w:t>
      </w:r>
      <w:bookmarkEnd w:id="61"/>
    </w:p>
    <w:p w14:paraId="0505FADE" w14:textId="77777777" w:rsidR="004A34BC" w:rsidRPr="00F26A85" w:rsidRDefault="004A34BC">
      <w:pPr>
        <w:rPr>
          <w:rFonts w:eastAsia="Myriad Pro" w:cs="Myriad Pro"/>
          <w:b/>
          <w:bCs/>
          <w:color w:val="414142"/>
        </w:rPr>
      </w:pPr>
    </w:p>
    <w:p w14:paraId="5175D9EF" w14:textId="77777777" w:rsidR="004A34BC" w:rsidRPr="00F26A85" w:rsidRDefault="004A34BC">
      <w:pPr>
        <w:rPr>
          <w:rFonts w:asciiTheme="majorHAnsi" w:hAnsiTheme="majorHAnsi"/>
          <w:color w:val="414142"/>
          <w:sz w:val="26"/>
          <w:szCs w:val="26"/>
        </w:rPr>
      </w:pPr>
      <w:r w:rsidRPr="00F26A85">
        <w:rPr>
          <w:rFonts w:asciiTheme="majorHAnsi" w:hAnsiTheme="majorHAnsi"/>
          <w:color w:val="414142"/>
          <w:sz w:val="26"/>
          <w:szCs w:val="26"/>
        </w:rPr>
        <w:t xml:space="preserve">Moved by: </w:t>
      </w:r>
      <w:r w:rsidRPr="00F26A85">
        <w:rPr>
          <w:rFonts w:asciiTheme="majorHAnsi" w:hAnsiTheme="majorHAnsi"/>
          <w:color w:val="414142"/>
          <w:sz w:val="26"/>
          <w:szCs w:val="26"/>
        </w:rPr>
        <w:tab/>
      </w:r>
      <w:r w:rsidRPr="00F26A85">
        <w:rPr>
          <w:rFonts w:asciiTheme="majorHAnsi" w:hAnsiTheme="majorHAnsi"/>
          <w:color w:val="414142"/>
          <w:sz w:val="26"/>
          <w:szCs w:val="26"/>
        </w:rPr>
        <w:tab/>
        <w:t>Town of Vermilion</w:t>
      </w:r>
    </w:p>
    <w:p w14:paraId="31368403" w14:textId="77777777" w:rsidR="004A34BC" w:rsidRPr="00F26A85" w:rsidRDefault="004A34BC">
      <w:pPr>
        <w:rPr>
          <w:rFonts w:asciiTheme="majorHAnsi" w:hAnsiTheme="majorHAnsi"/>
          <w:color w:val="414142"/>
          <w:sz w:val="26"/>
          <w:szCs w:val="26"/>
        </w:rPr>
      </w:pPr>
      <w:r w:rsidRPr="00F26A85">
        <w:rPr>
          <w:rFonts w:asciiTheme="majorHAnsi" w:hAnsiTheme="majorHAnsi"/>
          <w:color w:val="414142"/>
          <w:sz w:val="26"/>
          <w:szCs w:val="26"/>
        </w:rPr>
        <w:t xml:space="preserve">Seconded by: </w:t>
      </w:r>
      <w:r w:rsidRPr="00F26A85">
        <w:rPr>
          <w:rFonts w:asciiTheme="majorHAnsi" w:hAnsiTheme="majorHAnsi"/>
          <w:color w:val="414142"/>
          <w:sz w:val="26"/>
          <w:szCs w:val="26"/>
        </w:rPr>
        <w:tab/>
        <w:t xml:space="preserve">Village of </w:t>
      </w:r>
      <w:proofErr w:type="spellStart"/>
      <w:r w:rsidRPr="00F26A85">
        <w:rPr>
          <w:rFonts w:asciiTheme="majorHAnsi" w:hAnsiTheme="majorHAnsi"/>
          <w:color w:val="414142"/>
          <w:sz w:val="26"/>
          <w:szCs w:val="26"/>
        </w:rPr>
        <w:t>Marwayne</w:t>
      </w:r>
      <w:proofErr w:type="spellEnd"/>
    </w:p>
    <w:p w14:paraId="137326EF" w14:textId="77777777" w:rsidR="004A34BC" w:rsidRPr="00F26A85" w:rsidRDefault="00000000">
      <w:pPr>
        <w:adjustRightInd w:val="0"/>
        <w:rPr>
          <w:rFonts w:eastAsia="Myriad Pro" w:cs="Myriad Pro"/>
          <w:b/>
          <w:bCs/>
        </w:rPr>
      </w:pPr>
      <w:r>
        <w:rPr>
          <w:rFonts w:eastAsia="Myriad Pro" w:cs="Myriad Pro"/>
          <w:b/>
          <w:bCs/>
        </w:rPr>
        <w:pict w14:anchorId="719E86B0">
          <v:rect id="_x0000_i1041" style="width:468pt;height:1pt" o:hralign="center" o:hrstd="t" o:hrnoshade="t" o:hr="t" fillcolor="#404040 [2429]" stroked="f"/>
        </w:pict>
      </w:r>
    </w:p>
    <w:p w14:paraId="43A94902" w14:textId="77777777" w:rsidR="004A34BC" w:rsidRPr="00F26A85" w:rsidRDefault="004A34BC">
      <w:pPr>
        <w:adjustRightInd w:val="0"/>
        <w:rPr>
          <w:rFonts w:eastAsia="Myriad Pro" w:cs="Myriad Pro"/>
          <w:b/>
          <w:bCs/>
        </w:rPr>
      </w:pPr>
    </w:p>
    <w:p w14:paraId="5062B5AE" w14:textId="77777777" w:rsidR="004A34BC" w:rsidRPr="00DC25E0" w:rsidRDefault="004A34BC">
      <w:pPr>
        <w:adjustRightInd w:val="0"/>
        <w:rPr>
          <w:rFonts w:eastAsia="Myriad Pro" w:cs="Myriad Pro"/>
          <w:i/>
          <w:iCs/>
        </w:rPr>
      </w:pPr>
      <w:r w:rsidRPr="00DC25E0">
        <w:rPr>
          <w:rFonts w:eastAsia="Myriad Pro" w:cs="Myriad Pro"/>
          <w:b/>
          <w:bCs/>
        </w:rPr>
        <w:t xml:space="preserve">WHEREAS </w:t>
      </w:r>
      <w:r w:rsidRPr="00DC25E0">
        <w:rPr>
          <w:color w:val="000000"/>
        </w:rPr>
        <w:t xml:space="preserve">there are numerous contaminated and derelict properties throughout Alberta which are left abandoned by property owners each year, often accompanied by unpaid property taxes; </w:t>
      </w:r>
    </w:p>
    <w:p w14:paraId="75E0B9E3" w14:textId="77777777" w:rsidR="004A34BC" w:rsidRPr="00DC25E0" w:rsidRDefault="004A34BC">
      <w:pPr>
        <w:adjustRightInd w:val="0"/>
        <w:rPr>
          <w:rFonts w:eastAsia="Myriad Pro" w:cs="Myriad Pro"/>
          <w:i/>
          <w:iCs/>
        </w:rPr>
      </w:pPr>
    </w:p>
    <w:p w14:paraId="494825F6" w14:textId="77777777" w:rsidR="004A34BC" w:rsidRPr="00DC25E0" w:rsidRDefault="004A34BC">
      <w:pPr>
        <w:adjustRightInd w:val="0"/>
        <w:rPr>
          <w:rFonts w:eastAsia="Myriad Pro" w:cs="Myriad Pro"/>
          <w:i/>
          <w:iCs/>
        </w:rPr>
      </w:pPr>
      <w:r w:rsidRPr="00DC25E0">
        <w:rPr>
          <w:rFonts w:eastAsia="Myriad Pro" w:cs="Myriad Pro"/>
          <w:b/>
          <w:bCs/>
        </w:rPr>
        <w:t>WHEREAS</w:t>
      </w:r>
      <w:r w:rsidRPr="00DC25E0">
        <w:rPr>
          <w:rFonts w:eastAsia="Myriad Pro" w:cs="Myriad Pro"/>
        </w:rPr>
        <w:t xml:space="preserve"> </w:t>
      </w:r>
      <w:r w:rsidRPr="00DC25E0">
        <w:rPr>
          <w:color w:val="000000"/>
        </w:rPr>
        <w:t>contaminated and derelict properties negatively affect property owners and municipalities;</w:t>
      </w:r>
    </w:p>
    <w:p w14:paraId="6FE528CE" w14:textId="77777777" w:rsidR="004A34BC" w:rsidRPr="00DC25E0" w:rsidRDefault="004A34BC">
      <w:pPr>
        <w:adjustRightInd w:val="0"/>
        <w:rPr>
          <w:rFonts w:eastAsia="Myriad Pro" w:cs="Myriad Pro"/>
        </w:rPr>
      </w:pPr>
    </w:p>
    <w:p w14:paraId="455B49E4" w14:textId="77777777" w:rsidR="004A34BC" w:rsidRPr="00DC25E0" w:rsidRDefault="004A34BC">
      <w:pPr>
        <w:adjustRightInd w:val="0"/>
        <w:rPr>
          <w:rFonts w:eastAsia="Calibri" w:cs="Calibri"/>
        </w:rPr>
      </w:pPr>
      <w:r w:rsidRPr="00DC25E0">
        <w:rPr>
          <w:rFonts w:eastAsia="Calibri" w:cs="Calibri,Bold"/>
          <w:b/>
          <w:bCs/>
        </w:rPr>
        <w:t xml:space="preserve">WHEREAS </w:t>
      </w:r>
      <w:r w:rsidRPr="00DC25E0">
        <w:rPr>
          <w:color w:val="000000"/>
        </w:rPr>
        <w:t>previous grant funding from the Government of Alberta was not adequate to remediate properties and is no longer available;</w:t>
      </w:r>
    </w:p>
    <w:p w14:paraId="5A2E8EC3" w14:textId="77777777" w:rsidR="004A34BC" w:rsidRPr="00DC25E0" w:rsidRDefault="004A34BC">
      <w:pPr>
        <w:adjustRightInd w:val="0"/>
        <w:rPr>
          <w:rFonts w:eastAsia="Calibri" w:cs="Calibri"/>
        </w:rPr>
      </w:pPr>
    </w:p>
    <w:p w14:paraId="4727AE00" w14:textId="77777777" w:rsidR="004A34BC" w:rsidRPr="00DC25E0" w:rsidRDefault="004A34BC">
      <w:pPr>
        <w:adjustRightInd w:val="0"/>
        <w:rPr>
          <w:rFonts w:eastAsia="Calibri" w:cs="Calibri"/>
        </w:rPr>
      </w:pPr>
      <w:r w:rsidRPr="00DC25E0">
        <w:rPr>
          <w:rFonts w:eastAsia="Calibri" w:cs="Calibri,Bold"/>
          <w:b/>
          <w:bCs/>
        </w:rPr>
        <w:t xml:space="preserve">WHEREAS </w:t>
      </w:r>
      <w:r w:rsidRPr="00DC25E0">
        <w:rPr>
          <w:color w:val="000000"/>
        </w:rPr>
        <w:t>applicable acts and regulations do not properly distinguish between current owners and original polluters, and further do not completely prevent the original polluter from evading their remediation responsibilities; and</w:t>
      </w:r>
    </w:p>
    <w:p w14:paraId="584B03B3" w14:textId="77777777" w:rsidR="004A34BC" w:rsidRPr="00DC25E0" w:rsidRDefault="004A34BC">
      <w:pPr>
        <w:adjustRightInd w:val="0"/>
        <w:rPr>
          <w:rFonts w:eastAsia="Calibri" w:cs="Calibri,Bold"/>
          <w:b/>
          <w:bCs/>
        </w:rPr>
      </w:pPr>
    </w:p>
    <w:p w14:paraId="50D9D1BA" w14:textId="77777777" w:rsidR="004A34BC" w:rsidRPr="00DC25E0" w:rsidRDefault="004A34BC">
      <w:pPr>
        <w:adjustRightInd w:val="0"/>
        <w:rPr>
          <w:rFonts w:eastAsia="Calibri" w:cs="Calibri"/>
        </w:rPr>
      </w:pPr>
      <w:r w:rsidRPr="00DC25E0">
        <w:rPr>
          <w:rFonts w:eastAsia="Calibri" w:cs="Calibri,Bold"/>
          <w:b/>
          <w:bCs/>
        </w:rPr>
        <w:t xml:space="preserve">WHEREAS </w:t>
      </w:r>
      <w:r w:rsidRPr="00DC25E0">
        <w:rPr>
          <w:color w:val="000000"/>
        </w:rPr>
        <w:t>municipalities face the dilemma of either seizing these properties through unpaid taxes and therefore inheriting the liability; or allowing the continued contamination of lands and accumulation of unpaid taxes.</w:t>
      </w:r>
    </w:p>
    <w:p w14:paraId="4F4FB565" w14:textId="77777777" w:rsidR="004A34BC" w:rsidRPr="00DC25E0" w:rsidRDefault="004A34BC">
      <w:pPr>
        <w:adjustRightInd w:val="0"/>
        <w:rPr>
          <w:rFonts w:eastAsia="Calibri" w:cs="Calibri"/>
        </w:rPr>
      </w:pPr>
    </w:p>
    <w:p w14:paraId="3FEEC1F4" w14:textId="088F8DF0" w:rsidR="004A34BC" w:rsidRPr="00014925" w:rsidRDefault="004A34BC">
      <w:pPr>
        <w:adjustRightInd w:val="0"/>
      </w:pPr>
      <w:r w:rsidRPr="00DC25E0">
        <w:rPr>
          <w:rFonts w:eastAsia="Myriad Pro" w:cs="Myriad Pro"/>
          <w:b/>
          <w:bCs/>
        </w:rPr>
        <w:t xml:space="preserve">IT IS THEREFORE RESOLVED THAT </w:t>
      </w:r>
      <w:r w:rsidRPr="00014925">
        <w:t>Alberta Municipalities advocate to the Government of Alberta to review relevant legislation to enable the differentiation between current and former owners with respect to liability for contaminated properties; and</w:t>
      </w:r>
    </w:p>
    <w:p w14:paraId="45937473" w14:textId="77777777" w:rsidR="004A34BC" w:rsidRPr="00014925" w:rsidRDefault="004A34BC">
      <w:pPr>
        <w:adjustRightInd w:val="0"/>
      </w:pPr>
    </w:p>
    <w:p w14:paraId="44E72C34" w14:textId="45A4AEBB" w:rsidR="004A34BC" w:rsidRPr="00014925" w:rsidRDefault="004A34BC">
      <w:pPr>
        <w:adjustRightInd w:val="0"/>
      </w:pPr>
      <w:r w:rsidRPr="00DC25E0">
        <w:rPr>
          <w:rFonts w:eastAsia="Myriad Pro" w:cs="Myriad Pro"/>
          <w:b/>
          <w:bCs/>
        </w:rPr>
        <w:t>FURTHER BE IT RESOLVED THAT</w:t>
      </w:r>
      <w:r w:rsidRPr="00014925">
        <w:t> Alberta Municipalities advocate to the Government of Alberta to reinstate an adequately funded grant program to facilitate the remediation of contaminated properties.</w:t>
      </w:r>
    </w:p>
    <w:p w14:paraId="7397AB37" w14:textId="77777777" w:rsidR="004A34BC" w:rsidRPr="00DC25E0" w:rsidRDefault="004A34BC">
      <w:pPr>
        <w:adjustRightInd w:val="0"/>
        <w:rPr>
          <w:rFonts w:eastAsia="Myriad Pro" w:cs="Myriad Pro"/>
        </w:rPr>
      </w:pPr>
    </w:p>
    <w:p w14:paraId="1C906581" w14:textId="77777777" w:rsidR="004A34BC" w:rsidRPr="00DC25E0" w:rsidRDefault="004A34BC">
      <w:pPr>
        <w:adjustRightInd w:val="0"/>
        <w:rPr>
          <w:rFonts w:eastAsia="Myriad Pro" w:cs="Myriad Pro"/>
          <w:b/>
          <w:bCs/>
        </w:rPr>
      </w:pPr>
      <w:r w:rsidRPr="00DC25E0">
        <w:rPr>
          <w:rFonts w:eastAsia="Myriad Pro" w:cs="Myriad Pro"/>
          <w:b/>
          <w:bCs/>
        </w:rPr>
        <w:t>BACKGROUND:</w:t>
      </w:r>
    </w:p>
    <w:p w14:paraId="6A92B78A" w14:textId="77777777" w:rsidR="004A34BC" w:rsidRPr="00DC25E0" w:rsidRDefault="004A34BC" w:rsidP="00356418">
      <w:pPr>
        <w:adjustRightInd w:val="0"/>
        <w:spacing w:after="120"/>
        <w:rPr>
          <w:rFonts w:eastAsia="Myriad Pro" w:cs="Myriad Pro"/>
        </w:rPr>
      </w:pPr>
      <w:r w:rsidRPr="00DC25E0">
        <w:rPr>
          <w:rFonts w:eastAsia="Myriad Pro" w:cs="Myriad Pro"/>
        </w:rPr>
        <w:t>The Town of Vermilion, along with many neighbouring municipalities, continues to face a growing and significant challenge related to contaminated and environmentally compromised properties. In many cases, property owners have failed or refused to take responsibility for the remediation and cleanup of these sites, while also neglecting to pay municipal property taxes associated with the properties.</w:t>
      </w:r>
    </w:p>
    <w:p w14:paraId="19981362" w14:textId="77777777" w:rsidR="004A34BC" w:rsidRPr="00DC25E0" w:rsidRDefault="004A34BC" w:rsidP="00356418">
      <w:pPr>
        <w:adjustRightInd w:val="0"/>
        <w:spacing w:after="120"/>
        <w:rPr>
          <w:rFonts w:eastAsia="Myriad Pro" w:cs="Myriad Pro"/>
        </w:rPr>
      </w:pPr>
      <w:r w:rsidRPr="00DC25E0">
        <w:rPr>
          <w:rFonts w:eastAsia="Myriad Pro" w:cs="Myriad Pro"/>
        </w:rPr>
        <w:t>Despite enforcement efforts by Alberta Environment and Protected Areas, including the issuance of Environmental Protection Orders, municipalities are finding that compliance remains extremely limited. Property owners are either unwilling to undertake the required remediation work or, in some instances, cannot be located at all. As a result, contaminated properties are being left abandoned within communities, creating ongoing environmental, financial, and public safety concerns.</w:t>
      </w:r>
    </w:p>
    <w:p w14:paraId="7A2C5FCE" w14:textId="77777777" w:rsidR="004A34BC" w:rsidRPr="00DC25E0" w:rsidRDefault="004A34BC" w:rsidP="00356418">
      <w:pPr>
        <w:adjustRightInd w:val="0"/>
        <w:spacing w:after="120"/>
        <w:rPr>
          <w:rFonts w:eastAsia="Myriad Pro" w:cs="Myriad Pro"/>
        </w:rPr>
      </w:pPr>
      <w:r w:rsidRPr="00DC25E0">
        <w:rPr>
          <w:rFonts w:eastAsia="Myriad Pro" w:cs="Myriad Pro"/>
        </w:rPr>
        <w:t>This issue places an increasingly unfair burden on municipalities and local taxpayers, who are left to manage the long-term impacts of derelict and contaminated sites without the necessary authority, resources, or financial support to adequately address them.</w:t>
      </w:r>
    </w:p>
    <w:p w14:paraId="0DD928CC" w14:textId="77777777" w:rsidR="004A34BC" w:rsidRDefault="004A34BC">
      <w:pPr>
        <w:rPr>
          <w:b/>
          <w:bCs/>
        </w:rPr>
      </w:pPr>
    </w:p>
    <w:p w14:paraId="5EFECE08" w14:textId="77777777" w:rsidR="004A34BC" w:rsidRDefault="004A34BC">
      <w:pPr>
        <w:rPr>
          <w:b/>
          <w:bCs/>
        </w:rPr>
      </w:pPr>
      <w:r w:rsidRPr="00DC25E0">
        <w:rPr>
          <w:b/>
          <w:bCs/>
        </w:rPr>
        <w:t xml:space="preserve">ALBERTA MUNICIPALITIES COMMENTS: </w:t>
      </w:r>
    </w:p>
    <w:p w14:paraId="70330463" w14:textId="46C77CA9" w:rsidR="004A34BC" w:rsidRDefault="004A34BC">
      <w:pPr>
        <w:rPr>
          <w:rFonts w:eastAsia="Myriad Pro" w:cs="Myriad Pro"/>
        </w:rPr>
      </w:pPr>
      <w:r>
        <w:rPr>
          <w:rFonts w:eastAsia="Myriad Pro" w:cs="Myriad Pro"/>
        </w:rPr>
        <w:t>ABmunis</w:t>
      </w:r>
      <w:r w:rsidRPr="00DC25E0">
        <w:rPr>
          <w:rFonts w:eastAsia="Myriad Pro" w:cs="Myriad Pro"/>
        </w:rPr>
        <w:t xml:space="preserve"> has considered issues related to contaminated properties and brownfield redevelopment through previous resolutions, including the </w:t>
      </w:r>
      <w:hyperlink r:id="rId80" w:history="1">
        <w:r w:rsidR="0010465A" w:rsidRPr="0010465A">
          <w:rPr>
            <w:rStyle w:val="Hyperlink"/>
          </w:rPr>
          <w:t>2012</w:t>
        </w:r>
        <w:r w:rsidRPr="0010465A">
          <w:rPr>
            <w:rStyle w:val="Hyperlink"/>
            <w:rFonts w:eastAsia="Myriad Pro" w:cs="Myriad Pro"/>
          </w:rPr>
          <w:t xml:space="preserve"> resolution</w:t>
        </w:r>
      </w:hyperlink>
      <w:r w:rsidRPr="00DC25E0">
        <w:rPr>
          <w:rFonts w:eastAsia="Myriad Pro" w:cs="Myriad Pro"/>
        </w:rPr>
        <w:t xml:space="preserve"> on abandoned energy infrastructure and the </w:t>
      </w:r>
      <w:hyperlink r:id="rId81" w:history="1">
        <w:r w:rsidR="00792336" w:rsidRPr="00792336">
          <w:rPr>
            <w:rStyle w:val="Hyperlink"/>
          </w:rPr>
          <w:t>2021</w:t>
        </w:r>
        <w:r w:rsidRPr="00792336">
          <w:rPr>
            <w:rStyle w:val="Hyperlink"/>
            <w:rFonts w:eastAsia="Myriad Pro" w:cs="Myriad Pro"/>
          </w:rPr>
          <w:t xml:space="preserve"> resolution</w:t>
        </w:r>
      </w:hyperlink>
      <w:r w:rsidRPr="00DC25E0">
        <w:rPr>
          <w:rFonts w:eastAsia="Myriad Pro" w:cs="Myriad Pro"/>
        </w:rPr>
        <w:t xml:space="preserve"> on creating jobs through remediating and redeveloping brownfields. These recognize the financial and regulatory challenges municipalities face in addressing contaminated sites. </w:t>
      </w:r>
    </w:p>
    <w:p w14:paraId="703C30FD" w14:textId="77777777" w:rsidR="004A34BC" w:rsidRDefault="004A34BC">
      <w:pPr>
        <w:rPr>
          <w:rFonts w:eastAsia="Myriad Pro" w:cs="Myriad Pro"/>
        </w:rPr>
      </w:pPr>
    </w:p>
    <w:p w14:paraId="503050D2" w14:textId="77777777" w:rsidR="004A34BC" w:rsidRDefault="004A34BC">
      <w:pPr>
        <w:rPr>
          <w:rFonts w:eastAsia="Myriad Pro" w:cs="Myriad Pro"/>
        </w:rPr>
      </w:pPr>
      <w:r w:rsidRPr="00DC25E0">
        <w:rPr>
          <w:rFonts w:eastAsia="Myriad Pro" w:cs="Myriad Pro"/>
        </w:rPr>
        <w:t>If this resolution is passed, it will be forwarded to the Government of Alberta for response. Further advocacy will be determined by ABmunis’ Board based on input from ABmunis’ relevant policy committee within the context of ABmunis’ priorities and positions.</w:t>
      </w:r>
    </w:p>
    <w:p w14:paraId="7C335D0F" w14:textId="77777777" w:rsidR="004A34BC" w:rsidRDefault="004A34BC">
      <w:pPr>
        <w:rPr>
          <w:rFonts w:eastAsia="Myriad Pro" w:cs="Myriad Pro"/>
        </w:rPr>
      </w:pPr>
    </w:p>
    <w:p w14:paraId="60DD4C12" w14:textId="77777777" w:rsidR="004A34BC" w:rsidRPr="00643914" w:rsidRDefault="004A34BC">
      <w:pPr>
        <w:rPr>
          <w:rFonts w:ascii="Franklin Gothic Book" w:hAnsi="Franklin Gothic Book"/>
          <w:b/>
          <w:bCs/>
        </w:rPr>
      </w:pPr>
      <w:r w:rsidRPr="00643914">
        <w:rPr>
          <w:rFonts w:ascii="Franklin Gothic Book" w:hAnsi="Franklin Gothic Book"/>
          <w:b/>
          <w:bCs/>
        </w:rPr>
        <w:lastRenderedPageBreak/>
        <w:t xml:space="preserve">RESOLUTION CONTACT: </w:t>
      </w:r>
    </w:p>
    <w:p w14:paraId="24BC36EB" w14:textId="77777777" w:rsidR="004A34BC" w:rsidRPr="00643914" w:rsidRDefault="004A34B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639389D2" w14:textId="77777777" w:rsidR="004A34BC" w:rsidRPr="00643914" w:rsidRDefault="004A34BC">
      <w:pPr>
        <w:rPr>
          <w:rFonts w:ascii="Franklin Gothic Book" w:eastAsia="Myriad Pro" w:hAnsi="Franklin Gothic Book" w:cs="Myriad Pro"/>
        </w:rPr>
      </w:pPr>
    </w:p>
    <w:p w14:paraId="2E1B1CD3" w14:textId="77777777" w:rsidR="004A34BC" w:rsidRDefault="004A34BC">
      <w:pPr>
        <w:ind w:left="360"/>
        <w:rPr>
          <w:rFonts w:ascii="Franklin Gothic Book" w:eastAsia="Myriad Pro" w:hAnsi="Franklin Gothic Book" w:cs="Myriad Pro"/>
        </w:rPr>
      </w:pPr>
      <w:r w:rsidRPr="009476A5">
        <w:rPr>
          <w:rFonts w:ascii="Franklin Gothic Book" w:eastAsia="Myriad Pro" w:hAnsi="Franklin Gothic Book" w:cs="Myriad Pro"/>
        </w:rPr>
        <w:t xml:space="preserve">Shannon Harrower </w:t>
      </w:r>
    </w:p>
    <w:p w14:paraId="612D94D4" w14:textId="77777777" w:rsidR="004A34BC" w:rsidRDefault="004A34BC">
      <w:pPr>
        <w:ind w:left="360"/>
        <w:rPr>
          <w:rFonts w:ascii="Franklin Gothic Book" w:eastAsia="Myriad Pro" w:hAnsi="Franklin Gothic Book" w:cs="Myriad Pro"/>
        </w:rPr>
      </w:pPr>
      <w:r>
        <w:rPr>
          <w:rFonts w:ascii="Franklin Gothic Book" w:eastAsia="Myriad Pro" w:hAnsi="Franklin Gothic Book" w:cs="Myriad Pro"/>
        </w:rPr>
        <w:t>Chief Administrative Officer</w:t>
      </w:r>
    </w:p>
    <w:p w14:paraId="2CB3827A" w14:textId="77777777" w:rsidR="004A34BC" w:rsidRDefault="004A34BC">
      <w:pPr>
        <w:ind w:left="360"/>
        <w:rPr>
          <w:rFonts w:ascii="Franklin Gothic Book" w:eastAsia="Myriad Pro" w:hAnsi="Franklin Gothic Book" w:cs="Myriad Pro"/>
        </w:rPr>
      </w:pPr>
      <w:r>
        <w:rPr>
          <w:rFonts w:ascii="Franklin Gothic Book" w:eastAsia="Myriad Pro" w:hAnsi="Franklin Gothic Book" w:cs="Myriad Pro"/>
        </w:rPr>
        <w:t>Town of Vermilion</w:t>
      </w:r>
    </w:p>
    <w:p w14:paraId="03EBC3B9" w14:textId="045E7629" w:rsidR="002E14D8" w:rsidRPr="00EA62AD" w:rsidRDefault="004A34BC" w:rsidP="00EA62AD">
      <w:pPr>
        <w:ind w:left="360"/>
        <w:rPr>
          <w:rFonts w:eastAsia="Myriad Pro" w:cs="Myriad Pro"/>
        </w:rPr>
      </w:pPr>
      <w:hyperlink r:id="rId82" w:history="1">
        <w:r w:rsidRPr="00631C73">
          <w:rPr>
            <w:rStyle w:val="Hyperlink"/>
          </w:rPr>
          <w:t>sharrower@vermilion.ca</w:t>
        </w:r>
      </w:hyperlink>
      <w:r>
        <w:t xml:space="preserve"> </w:t>
      </w:r>
    </w:p>
    <w:p w14:paraId="16D7DA6F" w14:textId="77777777" w:rsidR="002E14D8" w:rsidRDefault="002E14D8" w:rsidP="00320BAC"/>
    <w:p w14:paraId="414DB01A" w14:textId="77777777" w:rsidR="002E14D8" w:rsidRDefault="002E14D8" w:rsidP="00320BAC"/>
    <w:p w14:paraId="5C512262" w14:textId="77777777" w:rsidR="002E14D8" w:rsidRDefault="002E14D8" w:rsidP="00320BAC"/>
    <w:p w14:paraId="49F1BB58" w14:textId="77777777" w:rsidR="002E14D8" w:rsidRDefault="002E14D8" w:rsidP="00320BAC"/>
    <w:p w14:paraId="5BCC2F21" w14:textId="77777777" w:rsidR="002E14D8" w:rsidRDefault="002E14D8" w:rsidP="00320BAC"/>
    <w:p w14:paraId="78F42F3C" w14:textId="77777777" w:rsidR="002E14D8" w:rsidRDefault="002E14D8" w:rsidP="00320BAC"/>
    <w:p w14:paraId="041BCAE8" w14:textId="77777777" w:rsidR="002E14D8" w:rsidRDefault="002E14D8" w:rsidP="00320BAC"/>
    <w:p w14:paraId="12400DA0" w14:textId="4351A67E" w:rsidR="005651E4" w:rsidRDefault="005651E4" w:rsidP="00320BAC"/>
    <w:p w14:paraId="2E6CFA41" w14:textId="77777777" w:rsidR="005651E4" w:rsidRDefault="005651E4">
      <w:r>
        <w:br w:type="page"/>
      </w:r>
    </w:p>
    <w:p w14:paraId="4290AD35" w14:textId="77777777" w:rsidR="00C80647" w:rsidRDefault="00C80647" w:rsidP="00320BAC">
      <w:pPr>
        <w:sectPr w:rsidR="00C80647" w:rsidSect="00076E1E">
          <w:footnotePr>
            <w:numRestart w:val="eachPage"/>
          </w:footnotePr>
          <w:pgSz w:w="12240" w:h="15840" w:code="1"/>
          <w:pgMar w:top="720" w:right="720" w:bottom="1080" w:left="720" w:header="709" w:footer="432" w:gutter="0"/>
          <w:cols w:space="708"/>
          <w:titlePg/>
          <w:docGrid w:linePitch="360"/>
        </w:sectPr>
      </w:pPr>
    </w:p>
    <w:p w14:paraId="78EB439B" w14:textId="36E7C8A7" w:rsidR="005651E4" w:rsidRPr="0064177E" w:rsidRDefault="005651E4" w:rsidP="0064177E">
      <w:pPr>
        <w:pStyle w:val="Heading2"/>
        <w:rPr>
          <w:rFonts w:asciiTheme="majorHAnsi" w:hAnsiTheme="majorHAnsi"/>
          <w:i w:val="0"/>
          <w:color w:val="auto"/>
          <w:sz w:val="26"/>
        </w:rPr>
      </w:pPr>
      <w:bookmarkStart w:id="62" w:name="_Toc236125117"/>
      <w:r w:rsidRPr="0064177E">
        <w:rPr>
          <w:rFonts w:asciiTheme="majorHAnsi" w:hAnsiTheme="majorHAnsi"/>
          <w:i w:val="0"/>
          <w:color w:val="auto"/>
          <w:sz w:val="26"/>
        </w:rPr>
        <w:lastRenderedPageBreak/>
        <w:t>C8: Equitable Provincial Charitable Gaming Model</w:t>
      </w:r>
      <w:bookmarkEnd w:id="62"/>
    </w:p>
    <w:p w14:paraId="748D80E0" w14:textId="77777777" w:rsidR="005651E4" w:rsidRPr="005A74FE" w:rsidRDefault="005651E4" w:rsidP="005651E4">
      <w:pPr>
        <w:rPr>
          <w:rFonts w:eastAsia="Myriad Pro" w:cs="Myriad Pro"/>
          <w:b/>
          <w:bCs/>
        </w:rPr>
      </w:pPr>
    </w:p>
    <w:p w14:paraId="7395FD0B" w14:textId="77777777" w:rsidR="005651E4" w:rsidRPr="005A74FE" w:rsidRDefault="005651E4" w:rsidP="005651E4">
      <w:pPr>
        <w:rPr>
          <w:rFonts w:asciiTheme="majorHAnsi" w:hAnsiTheme="majorHAnsi"/>
          <w:sz w:val="26"/>
          <w:szCs w:val="26"/>
        </w:rPr>
      </w:pPr>
      <w:r w:rsidRPr="005A74FE">
        <w:rPr>
          <w:rFonts w:asciiTheme="majorHAnsi" w:hAnsiTheme="majorHAnsi"/>
          <w:sz w:val="26"/>
          <w:szCs w:val="26"/>
        </w:rPr>
        <w:t xml:space="preserve">Moved by: </w:t>
      </w:r>
      <w:r w:rsidRPr="005A74FE">
        <w:rPr>
          <w:rFonts w:asciiTheme="majorHAnsi" w:hAnsiTheme="majorHAnsi"/>
          <w:sz w:val="26"/>
          <w:szCs w:val="26"/>
        </w:rPr>
        <w:tab/>
      </w:r>
      <w:r w:rsidRPr="005A74FE">
        <w:rPr>
          <w:rFonts w:asciiTheme="majorHAnsi" w:hAnsiTheme="majorHAnsi"/>
          <w:sz w:val="26"/>
          <w:szCs w:val="26"/>
        </w:rPr>
        <w:tab/>
        <w:t>City of St. Albert</w:t>
      </w:r>
    </w:p>
    <w:p w14:paraId="5C198FF2" w14:textId="77777777" w:rsidR="005651E4" w:rsidRPr="005A74FE" w:rsidRDefault="005651E4" w:rsidP="005651E4">
      <w:pPr>
        <w:rPr>
          <w:rFonts w:asciiTheme="majorHAnsi" w:hAnsiTheme="majorHAnsi"/>
          <w:sz w:val="26"/>
          <w:szCs w:val="26"/>
        </w:rPr>
      </w:pPr>
      <w:r w:rsidRPr="005A74FE">
        <w:rPr>
          <w:rFonts w:asciiTheme="majorHAnsi" w:hAnsiTheme="majorHAnsi"/>
          <w:sz w:val="26"/>
          <w:szCs w:val="26"/>
        </w:rPr>
        <w:t xml:space="preserve">Seconded by: </w:t>
      </w:r>
      <w:r w:rsidRPr="005A74FE">
        <w:rPr>
          <w:rFonts w:asciiTheme="majorHAnsi" w:hAnsiTheme="majorHAnsi"/>
          <w:sz w:val="26"/>
          <w:szCs w:val="26"/>
        </w:rPr>
        <w:tab/>
        <w:t>Town of Edson</w:t>
      </w:r>
    </w:p>
    <w:p w14:paraId="5BB427FB" w14:textId="77777777" w:rsidR="005651E4" w:rsidRPr="005A74FE" w:rsidRDefault="00000000" w:rsidP="005651E4">
      <w:pPr>
        <w:adjustRightInd w:val="0"/>
        <w:rPr>
          <w:rFonts w:eastAsia="Myriad Pro" w:cs="Myriad Pro"/>
          <w:b/>
          <w:bCs/>
        </w:rPr>
      </w:pPr>
      <w:r>
        <w:rPr>
          <w:rFonts w:eastAsia="Myriad Pro" w:cs="Myriad Pro"/>
          <w:b/>
          <w:bCs/>
        </w:rPr>
        <w:pict w14:anchorId="26CBF10D">
          <v:rect id="_x0000_i1042" style="width:468pt;height:1pt" o:hralign="center" o:hrstd="t" o:hrnoshade="t" o:hr="t" fillcolor="#404040 [2429]" stroked="f"/>
        </w:pict>
      </w:r>
    </w:p>
    <w:p w14:paraId="296EA5B2" w14:textId="77777777" w:rsidR="005651E4" w:rsidRPr="005A74FE" w:rsidRDefault="005651E4" w:rsidP="005651E4">
      <w:pPr>
        <w:adjustRightInd w:val="0"/>
        <w:rPr>
          <w:rFonts w:eastAsia="Myriad Pro" w:cs="Myriad Pro"/>
          <w:b/>
          <w:bCs/>
        </w:rPr>
      </w:pPr>
    </w:p>
    <w:p w14:paraId="14D76B84" w14:textId="77777777" w:rsidR="005651E4" w:rsidRPr="005A74FE" w:rsidRDefault="005651E4" w:rsidP="005651E4">
      <w:pPr>
        <w:adjustRightInd w:val="0"/>
        <w:rPr>
          <w:rFonts w:eastAsia="Myriad Pro" w:cs="Myriad Pro"/>
        </w:rPr>
      </w:pPr>
      <w:r w:rsidRPr="005A74FE">
        <w:rPr>
          <w:rFonts w:eastAsia="Myriad Pro" w:cs="Myriad Pro"/>
          <w:b/>
          <w:bCs/>
        </w:rPr>
        <w:t>WHEREAS</w:t>
      </w:r>
      <w:r w:rsidRPr="005A74FE">
        <w:rPr>
          <w:rFonts w:eastAsia="Myriad Pro" w:cs="Myriad Pro"/>
          <w:b/>
          <w:bCs/>
          <w:i/>
          <w:iCs/>
        </w:rPr>
        <w:t xml:space="preserve"> </w:t>
      </w:r>
      <w:r w:rsidRPr="005A74FE">
        <w:rPr>
          <w:rFonts w:eastAsia="Myriad Pro" w:cs="Myriad Pro"/>
        </w:rPr>
        <w:t xml:space="preserve">charitable organizations provide a valuable service across Alberta and their sustainability is of utmost importance to Alberta society; </w:t>
      </w:r>
    </w:p>
    <w:p w14:paraId="2744763B" w14:textId="77777777" w:rsidR="005651E4" w:rsidRPr="005A74FE" w:rsidRDefault="005651E4" w:rsidP="005651E4">
      <w:pPr>
        <w:adjustRightInd w:val="0"/>
        <w:rPr>
          <w:rFonts w:eastAsia="Myriad Pro" w:cs="Myriad Pro"/>
        </w:rPr>
      </w:pPr>
    </w:p>
    <w:p w14:paraId="08786FA8" w14:textId="77777777" w:rsidR="005651E4" w:rsidRPr="005A74FE" w:rsidRDefault="005651E4" w:rsidP="005651E4">
      <w:pPr>
        <w:adjustRightInd w:val="0"/>
        <w:rPr>
          <w:rFonts w:eastAsia="Myriad Pro" w:cs="Myriad Pro"/>
          <w:b/>
          <w:bCs/>
        </w:rPr>
      </w:pPr>
      <w:r w:rsidRPr="005A74FE">
        <w:rPr>
          <w:rFonts w:eastAsia="Myriad Pro" w:cs="Myriad Pro"/>
          <w:b/>
          <w:bCs/>
        </w:rPr>
        <w:t xml:space="preserve">WHEREAS </w:t>
      </w:r>
      <w:r w:rsidRPr="005A74FE">
        <w:rPr>
          <w:rFonts w:eastAsia="Myriad Pro" w:cs="Myriad Pro"/>
        </w:rPr>
        <w:t>charitable organizations that experience financial instability may impact municipalities through increased requests for funding, or subsequent community reliance on municipalities to provide services that can no longer be sustainably delivered by charitable organizations;</w:t>
      </w:r>
    </w:p>
    <w:p w14:paraId="0F6038AE" w14:textId="77777777" w:rsidR="005651E4" w:rsidRPr="005A74FE" w:rsidRDefault="005651E4" w:rsidP="005651E4">
      <w:pPr>
        <w:adjustRightInd w:val="0"/>
        <w:rPr>
          <w:rFonts w:eastAsia="Myriad Pro" w:cs="Myriad Pro"/>
          <w:i/>
          <w:iCs/>
        </w:rPr>
      </w:pPr>
    </w:p>
    <w:p w14:paraId="796B2AF9" w14:textId="77777777" w:rsidR="005651E4" w:rsidRPr="005A74FE" w:rsidRDefault="005651E4" w:rsidP="005651E4">
      <w:pPr>
        <w:adjustRightInd w:val="0"/>
        <w:rPr>
          <w:rFonts w:eastAsia="Myriad Pro" w:cs="Myriad Pro"/>
        </w:rPr>
      </w:pPr>
      <w:r w:rsidRPr="005A74FE">
        <w:rPr>
          <w:rFonts w:eastAsia="Myriad Pro" w:cs="Myriad Pro"/>
          <w:b/>
          <w:bCs/>
        </w:rPr>
        <w:t>WHEREAS</w:t>
      </w:r>
      <w:r w:rsidRPr="005A74FE">
        <w:rPr>
          <w:rFonts w:eastAsia="Myriad Pro" w:cs="Myriad Pro"/>
        </w:rPr>
        <w:t xml:space="preserve"> Alberta Gaming, Liquor and Cannabis (AGLC) helps to ensure the sustainability of charitable organizations through revenue generation made possible by volunteer charitable casino events, known as Alberta’s Charitable Gaming Model</w:t>
      </w:r>
      <w:r>
        <w:rPr>
          <w:rStyle w:val="FootnoteReference"/>
          <w:rFonts w:eastAsia="Myriad Pro" w:cs="Myriad Pro"/>
        </w:rPr>
        <w:footnoteReference w:id="26"/>
      </w:r>
      <w:r w:rsidRPr="005A74FE">
        <w:rPr>
          <w:rFonts w:eastAsia="Myriad Pro" w:cs="Myriad Pro"/>
        </w:rPr>
        <w:t>;</w:t>
      </w:r>
    </w:p>
    <w:p w14:paraId="1F5C8267" w14:textId="77777777" w:rsidR="005651E4" w:rsidRPr="005A74FE" w:rsidRDefault="005651E4" w:rsidP="005651E4">
      <w:pPr>
        <w:rPr>
          <w:rFonts w:eastAsia="Myriad Pro" w:cs="Myriad Pro"/>
        </w:rPr>
      </w:pPr>
    </w:p>
    <w:p w14:paraId="3B036B48" w14:textId="77777777" w:rsidR="005651E4" w:rsidRPr="005A74FE" w:rsidRDefault="005651E4" w:rsidP="005651E4">
      <w:pPr>
        <w:rPr>
          <w:rFonts w:eastAsia="Myriad Pro" w:cs="Myriad Pro"/>
        </w:rPr>
      </w:pPr>
      <w:r w:rsidRPr="005A74FE">
        <w:rPr>
          <w:rFonts w:eastAsia="Myriad Pro" w:cs="Myriad Pro"/>
          <w:b/>
          <w:bCs/>
        </w:rPr>
        <w:t xml:space="preserve">WHEREAS </w:t>
      </w:r>
      <w:r w:rsidRPr="005A74FE">
        <w:rPr>
          <w:rFonts w:eastAsia="Myriad Pro" w:cs="Myriad Pro"/>
        </w:rPr>
        <w:t>Alberta’s Charitable Gaming Model was responsible for over $422.8 million in revenue raised by thousands of Alberta charitable organizations in 2024-25</w:t>
      </w:r>
      <w:r>
        <w:rPr>
          <w:rStyle w:val="FootnoteReference"/>
          <w:rFonts w:eastAsia="Myriad Pro" w:cs="Myriad Pro"/>
        </w:rPr>
        <w:footnoteReference w:id="27"/>
      </w:r>
      <w:r w:rsidRPr="005A74FE">
        <w:rPr>
          <w:rFonts w:eastAsia="Myriad Pro" w:cs="Myriad Pro"/>
        </w:rPr>
        <w:t>;</w:t>
      </w:r>
    </w:p>
    <w:p w14:paraId="0D377609" w14:textId="77777777" w:rsidR="005651E4" w:rsidRPr="005A74FE" w:rsidRDefault="005651E4" w:rsidP="005651E4">
      <w:pPr>
        <w:adjustRightInd w:val="0"/>
        <w:rPr>
          <w:rFonts w:eastAsia="Myriad Pro" w:cs="Myriad Pro"/>
        </w:rPr>
      </w:pPr>
    </w:p>
    <w:p w14:paraId="23B7F8AF" w14:textId="77777777" w:rsidR="005651E4" w:rsidRPr="005A74FE" w:rsidRDefault="005651E4" w:rsidP="005651E4">
      <w:pPr>
        <w:adjustRightInd w:val="0"/>
        <w:rPr>
          <w:rFonts w:ascii="Franklin Gothic Book" w:eastAsia="Calibri" w:hAnsi="Franklin Gothic Book" w:cs="Calibri"/>
        </w:rPr>
      </w:pPr>
      <w:r w:rsidRPr="005A74FE">
        <w:rPr>
          <w:rFonts w:ascii="Franklin Gothic Book" w:eastAsia="Calibri" w:hAnsi="Franklin Gothic Book" w:cs="Calibri,Bold"/>
          <w:b/>
          <w:bCs/>
        </w:rPr>
        <w:t xml:space="preserve">WHEREAS </w:t>
      </w:r>
      <w:r w:rsidRPr="005A74FE">
        <w:rPr>
          <w:rFonts w:ascii="Franklin Gothic Book" w:eastAsia="Calibri" w:hAnsi="Franklin Gothic Book" w:cs="Calibri,Bold"/>
        </w:rPr>
        <w:t>previous reviews of Alberta’s Charitable Gaming Model conducted by the Government of Alberta and AGLC have articulated that an inequitable model for the disbursement of casino revenues to charities currently exists, and that the frequency of revenue generating opportunities varies greatly based on location;</w:t>
      </w:r>
    </w:p>
    <w:p w14:paraId="63CC1B01" w14:textId="77777777" w:rsidR="005651E4" w:rsidRPr="005A74FE" w:rsidRDefault="005651E4" w:rsidP="005651E4">
      <w:pPr>
        <w:adjustRightInd w:val="0"/>
        <w:rPr>
          <w:rFonts w:ascii="Franklin Gothic Book" w:eastAsia="Calibri" w:hAnsi="Franklin Gothic Book" w:cs="Calibri"/>
        </w:rPr>
      </w:pPr>
    </w:p>
    <w:p w14:paraId="2834CF81" w14:textId="31A79883" w:rsidR="005651E4" w:rsidRPr="005A74FE" w:rsidRDefault="005651E4" w:rsidP="005651E4">
      <w:pPr>
        <w:rPr>
          <w:rFonts w:ascii="Franklin Gothic Book" w:eastAsia="Calibri" w:hAnsi="Franklin Gothic Book" w:cs="Calibri,Bold"/>
        </w:rPr>
      </w:pPr>
      <w:r w:rsidRPr="005A74FE">
        <w:rPr>
          <w:rFonts w:ascii="Franklin Gothic Book" w:eastAsia="Calibri" w:hAnsi="Franklin Gothic Book" w:cs="Calibri,Bold"/>
          <w:b/>
          <w:bCs/>
        </w:rPr>
        <w:t xml:space="preserve">WHEREAS </w:t>
      </w:r>
      <w:r w:rsidRPr="005A74FE">
        <w:rPr>
          <w:rFonts w:ascii="Franklin Gothic Book" w:eastAsia="Calibri" w:hAnsi="Franklin Gothic Book" w:cs="Calibri,Bold"/>
        </w:rPr>
        <w:t>the AGLC initiated a charitable gaming review in 2019-2021 and published a “What We Heard Report</w:t>
      </w:r>
      <w:r>
        <w:rPr>
          <w:rStyle w:val="FootnoteReference"/>
          <w:rFonts w:ascii="Franklin Gothic Book" w:eastAsia="Calibri" w:hAnsi="Franklin Gothic Book" w:cs="Calibri,Bold"/>
        </w:rPr>
        <w:footnoteReference w:id="28"/>
      </w:r>
      <w:r w:rsidRPr="005A74FE">
        <w:rPr>
          <w:rFonts w:ascii="Franklin Gothic Book" w:eastAsia="Calibri" w:hAnsi="Franklin Gothic Book" w:cs="Calibri,Bold"/>
        </w:rPr>
        <w:t xml:space="preserve">” </w:t>
      </w:r>
      <w:r>
        <w:rPr>
          <w:rFonts w:ascii="Franklin Gothic Book" w:eastAsia="Calibri" w:hAnsi="Franklin Gothic Book" w:cs="Calibri,Bold"/>
        </w:rPr>
        <w:t xml:space="preserve"> Since, then </w:t>
      </w:r>
      <w:r w:rsidRPr="005A74FE">
        <w:rPr>
          <w:rFonts w:ascii="Franklin Gothic Book" w:eastAsia="Calibri" w:hAnsi="Franklin Gothic Book" w:cs="Calibri,Bold"/>
        </w:rPr>
        <w:t xml:space="preserve">no substantive action has been taken to address the </w:t>
      </w:r>
      <w:r>
        <w:rPr>
          <w:rFonts w:ascii="Franklin Gothic Book" w:eastAsia="Calibri" w:hAnsi="Franklin Gothic Book" w:cs="Calibri,Bold"/>
        </w:rPr>
        <w:t>issues identified in the review.</w:t>
      </w:r>
    </w:p>
    <w:p w14:paraId="0D094F0C" w14:textId="77777777" w:rsidR="005651E4" w:rsidRPr="005A74FE" w:rsidRDefault="005651E4" w:rsidP="005651E4">
      <w:pPr>
        <w:adjustRightInd w:val="0"/>
        <w:rPr>
          <w:rFonts w:ascii="Franklin Gothic Book" w:eastAsia="Calibri" w:hAnsi="Franklin Gothic Book" w:cs="Calibri"/>
        </w:rPr>
      </w:pPr>
    </w:p>
    <w:p w14:paraId="392A4844" w14:textId="77777777" w:rsidR="005651E4" w:rsidRDefault="005651E4" w:rsidP="005651E4">
      <w:pPr>
        <w:adjustRightInd w:val="0"/>
        <w:rPr>
          <w:rFonts w:ascii="Franklin Gothic Book" w:eastAsia="Calibri" w:hAnsi="Franklin Gothic Book" w:cs="Calibri"/>
        </w:rPr>
      </w:pPr>
      <w:r w:rsidRPr="00ED0F5D">
        <w:rPr>
          <w:rFonts w:ascii="Franklin Gothic Book" w:eastAsia="Calibri" w:hAnsi="Franklin Gothic Book" w:cs="Calibri,Bold"/>
          <w:b/>
          <w:bCs/>
        </w:rPr>
        <w:t xml:space="preserve">WHEREAS </w:t>
      </w:r>
      <w:proofErr w:type="gramStart"/>
      <w:r w:rsidRPr="2D53E030">
        <w:rPr>
          <w:rFonts w:ascii="Franklin Gothic Book" w:eastAsia="Calibri" w:hAnsi="Franklin Gothic Book" w:cs="Calibri"/>
        </w:rPr>
        <w:t>Since</w:t>
      </w:r>
      <w:proofErr w:type="gramEnd"/>
      <w:r w:rsidRPr="2D53E030">
        <w:rPr>
          <w:rFonts w:ascii="Franklin Gothic Book" w:eastAsia="Calibri" w:hAnsi="Franklin Gothic Book" w:cs="Calibri"/>
        </w:rPr>
        <w:t xml:space="preserve"> the latest review, the gaming landscape has evolved with the introduction of the province’s </w:t>
      </w:r>
      <w:proofErr w:type="spellStart"/>
      <w:r w:rsidRPr="2D53E030">
        <w:rPr>
          <w:rFonts w:ascii="Franklin Gothic Book" w:eastAsia="Calibri" w:hAnsi="Franklin Gothic Book" w:cs="Calibri"/>
        </w:rPr>
        <w:t>iGAming</w:t>
      </w:r>
      <w:proofErr w:type="spellEnd"/>
      <w:r w:rsidRPr="2D53E030">
        <w:rPr>
          <w:rFonts w:ascii="Franklin Gothic Book" w:eastAsia="Calibri" w:hAnsi="Franklin Gothic Book" w:cs="Calibri"/>
        </w:rPr>
        <w:t xml:space="preserve"> Strategy for online gaming</w:t>
      </w:r>
      <w:r>
        <w:rPr>
          <w:rStyle w:val="FootnoteReference"/>
          <w:rFonts w:ascii="Franklin Gothic Book" w:eastAsia="Calibri" w:hAnsi="Franklin Gothic Book" w:cs="Calibri"/>
        </w:rPr>
        <w:footnoteReference w:id="29"/>
      </w:r>
      <w:r w:rsidRPr="2D53E030">
        <w:rPr>
          <w:rFonts w:ascii="Franklin Gothic Book" w:eastAsia="Calibri" w:hAnsi="Franklin Gothic Book" w:cs="Calibri"/>
        </w:rPr>
        <w:t xml:space="preserve"> and Play Alberta. </w:t>
      </w:r>
    </w:p>
    <w:p w14:paraId="2623286E" w14:textId="77777777" w:rsidR="005651E4" w:rsidRPr="005A74FE" w:rsidRDefault="005651E4" w:rsidP="005651E4">
      <w:pPr>
        <w:adjustRightInd w:val="0"/>
        <w:rPr>
          <w:rFonts w:ascii="Franklin Gothic Book" w:eastAsia="Calibri" w:hAnsi="Franklin Gothic Book" w:cs="Calibri"/>
        </w:rPr>
      </w:pPr>
    </w:p>
    <w:p w14:paraId="2DD2C1A1" w14:textId="77777777" w:rsidR="005651E4" w:rsidRPr="005A74FE" w:rsidRDefault="005651E4" w:rsidP="005651E4">
      <w:pPr>
        <w:rPr>
          <w:rFonts w:eastAsia="Myriad Pro" w:cs="Myriad Pro"/>
        </w:rPr>
      </w:pPr>
      <w:r w:rsidRPr="005A74FE">
        <w:rPr>
          <w:rFonts w:eastAsia="Myriad Pro" w:cs="Myriad Pro"/>
          <w:b/>
          <w:bCs/>
        </w:rPr>
        <w:t xml:space="preserve">IT IS THEREFORE RESOLVED THAT </w:t>
      </w:r>
      <w:r w:rsidRPr="005A74FE">
        <w:rPr>
          <w:rFonts w:eastAsia="Myriad Pro" w:cs="Myriad Pro"/>
        </w:rPr>
        <w:t>Alberta Municipalities advocate to the Government of Alberta and AGLC to implement mechanisms to improve the sustainability of charities, including but not limited to, a more equitable and transparent provincial Charitable Gaming Model, funding from online gaming, or funding from other AGLC-administered sources.</w:t>
      </w:r>
    </w:p>
    <w:p w14:paraId="095B03C6" w14:textId="77777777" w:rsidR="005651E4" w:rsidRPr="005A74FE" w:rsidRDefault="005651E4" w:rsidP="005651E4">
      <w:pPr>
        <w:adjustRightInd w:val="0"/>
        <w:rPr>
          <w:rFonts w:eastAsia="Myriad Pro" w:cs="Myriad Pro"/>
          <w:b/>
          <w:bCs/>
        </w:rPr>
      </w:pPr>
    </w:p>
    <w:p w14:paraId="03AC84F2" w14:textId="77777777" w:rsidR="005651E4" w:rsidRPr="005A74FE" w:rsidRDefault="005651E4" w:rsidP="005651E4">
      <w:pPr>
        <w:adjustRightInd w:val="0"/>
        <w:rPr>
          <w:rFonts w:eastAsia="Myriad Pro" w:cs="Myriad Pro"/>
          <w:b/>
          <w:bCs/>
        </w:rPr>
      </w:pPr>
      <w:r w:rsidRPr="005A74FE">
        <w:rPr>
          <w:rFonts w:eastAsia="Myriad Pro" w:cs="Myriad Pro"/>
          <w:b/>
          <w:bCs/>
        </w:rPr>
        <w:t>BACKGROUND:</w:t>
      </w:r>
    </w:p>
    <w:p w14:paraId="0C74EC5E" w14:textId="77777777" w:rsidR="005651E4" w:rsidRPr="005A74FE" w:rsidRDefault="005651E4" w:rsidP="005651E4">
      <w:pPr>
        <w:shd w:val="clear" w:color="auto" w:fill="FFFFFF" w:themeFill="background1"/>
        <w:spacing w:after="240" w:line="259" w:lineRule="auto"/>
      </w:pPr>
      <w:r w:rsidRPr="005A74FE">
        <w:t>Under Alberta’s current Charitable Gaming Model</w:t>
      </w:r>
      <w:r>
        <w:rPr>
          <w:rStyle w:val="FootnoteReference"/>
        </w:rPr>
        <w:footnoteReference w:id="30"/>
      </w:r>
      <w:r w:rsidRPr="005A74FE">
        <w:t>, adopted in 2003, charitable groups may be licensed by the AGLC to conduct charity casinos in coordination with licensed private casino facilities as a revenue generating opportunity. These revenues are critical for charitable organizations’ sustainability and ability to provide services to communities across Alberta.</w:t>
      </w:r>
    </w:p>
    <w:p w14:paraId="7C9C8B51" w14:textId="77777777" w:rsidR="005651E4" w:rsidRPr="005A74FE" w:rsidRDefault="005651E4" w:rsidP="005651E4">
      <w:pPr>
        <w:shd w:val="clear" w:color="auto" w:fill="FFFFFF" w:themeFill="background1"/>
        <w:spacing w:after="240" w:line="259" w:lineRule="auto"/>
      </w:pPr>
      <w:r w:rsidRPr="005A74FE">
        <w:t>There are 19 casino facilities</w:t>
      </w:r>
      <w:r>
        <w:rPr>
          <w:rStyle w:val="FootnoteReference"/>
        </w:rPr>
        <w:footnoteReference w:id="31"/>
      </w:r>
      <w:r w:rsidRPr="005A74FE">
        <w:t xml:space="preserve"> located throughout Alberta, each of which belongs to a “casino region.” Charities are generally assigned to their nearest casino facility</w:t>
      </w:r>
      <w:r>
        <w:t>.</w:t>
      </w:r>
      <w:r w:rsidRPr="005A74FE">
        <w:t xml:space="preserve"> </w:t>
      </w:r>
      <w:r>
        <w:t xml:space="preserve">While </w:t>
      </w:r>
      <w:r w:rsidRPr="005A74FE">
        <w:t xml:space="preserve">charities located within Edmonton and Calgary </w:t>
      </w:r>
      <w:r>
        <w:t xml:space="preserve">and </w:t>
      </w:r>
      <w:r w:rsidRPr="005A74FE">
        <w:t>charities that provide province-wide services are permitted to receive a license for a casino event in Edmonton or Calgary casino</w:t>
      </w:r>
      <w:r>
        <w:t xml:space="preserve"> facilitie</w:t>
      </w:r>
      <w:r w:rsidRPr="005A74FE">
        <w:t>s.</w:t>
      </w:r>
    </w:p>
    <w:p w14:paraId="1C9992F8" w14:textId="2CE0305D" w:rsidR="005651E4" w:rsidRPr="005A74FE" w:rsidRDefault="005651E4" w:rsidP="005651E4">
      <w:pPr>
        <w:shd w:val="clear" w:color="auto" w:fill="FFFFFF" w:themeFill="background1"/>
        <w:spacing w:after="240" w:line="259" w:lineRule="auto"/>
      </w:pPr>
      <w:r w:rsidRPr="005A74FE">
        <w:lastRenderedPageBreak/>
        <w:t>In a 2010 MLA Advisory Report</w:t>
      </w:r>
      <w:r w:rsidR="00045EAE">
        <w:rPr>
          <w:rStyle w:val="FootnoteReference"/>
        </w:rPr>
        <w:footnoteReference w:customMarkFollows="1" w:id="32"/>
        <w:t>7</w:t>
      </w:r>
      <w:r w:rsidRPr="005A74FE">
        <w:t xml:space="preserve"> on “Eligible Organizations’ Access to and Distribution of Proceeds from Licensed Casino Events,” it was identified that inequities exist because:</w:t>
      </w:r>
    </w:p>
    <w:p w14:paraId="4AA80757" w14:textId="7D99EFF4" w:rsidR="005651E4" w:rsidRPr="005A74FE" w:rsidRDefault="005651E4" w:rsidP="005651E4">
      <w:pPr>
        <w:pStyle w:val="ListParagraph"/>
        <w:numPr>
          <w:ilvl w:val="0"/>
          <w:numId w:val="40"/>
        </w:numPr>
        <w:shd w:val="clear" w:color="auto" w:fill="FFFFFF" w:themeFill="background1"/>
        <w:spacing w:after="240" w:line="259" w:lineRule="auto"/>
      </w:pPr>
      <w:r w:rsidRPr="005A74FE">
        <w:t>There is a long waiting period to hold casino events across the province because there are more charitable organizations than there are possible casino events</w:t>
      </w:r>
      <w:r w:rsidR="008B22B0">
        <w:t>—</w:t>
      </w:r>
      <w:r w:rsidRPr="005A74FE">
        <w:t>waiting times vary from 16 months to 34.5 months</w:t>
      </w:r>
      <w:r>
        <w:t xml:space="preserve"> depending on the region</w:t>
      </w:r>
      <w:r w:rsidRPr="005A74FE">
        <w:t>.</w:t>
      </w:r>
    </w:p>
    <w:p w14:paraId="2B2E66E1" w14:textId="77777777" w:rsidR="005651E4" w:rsidRPr="005A74FE" w:rsidRDefault="005651E4" w:rsidP="005651E4">
      <w:pPr>
        <w:pStyle w:val="ListParagraph"/>
        <w:numPr>
          <w:ilvl w:val="0"/>
          <w:numId w:val="40"/>
        </w:numPr>
        <w:shd w:val="clear" w:color="auto" w:fill="FFFFFF" w:themeFill="background1"/>
        <w:spacing w:line="259" w:lineRule="auto"/>
      </w:pPr>
      <w:r w:rsidRPr="005A74FE">
        <w:t>Amongst casino regions, charitable proceeds can vary</w:t>
      </w:r>
      <w:r>
        <w:t xml:space="preserve"> among regions</w:t>
      </w:r>
      <w:r w:rsidRPr="005A74FE">
        <w:t>, from an average high of $77,486 to $18,011.</w:t>
      </w:r>
    </w:p>
    <w:p w14:paraId="2E2D8A26" w14:textId="77777777" w:rsidR="005651E4" w:rsidRPr="005A74FE" w:rsidRDefault="005651E4" w:rsidP="005651E4">
      <w:pPr>
        <w:pStyle w:val="ListParagraph"/>
        <w:shd w:val="clear" w:color="auto" w:fill="FFFFFF" w:themeFill="background1"/>
        <w:spacing w:line="259" w:lineRule="auto"/>
      </w:pPr>
    </w:p>
    <w:p w14:paraId="2419A76D" w14:textId="77777777" w:rsidR="005651E4" w:rsidRPr="005A74FE" w:rsidRDefault="005651E4" w:rsidP="005651E4">
      <w:pPr>
        <w:shd w:val="clear" w:color="auto" w:fill="FFFFFF" w:themeFill="background1"/>
        <w:spacing w:after="240" w:line="259" w:lineRule="auto"/>
      </w:pPr>
      <w:r w:rsidRPr="005A74FE">
        <w:t xml:space="preserve">Despite this report, inequities continued to persist over the subsequent decade. From 2019 through to 2021, AGLC surveyed over 3,800 organizations and conducted targeted stakeholder engagement with 90 charitable organizations and casino representatives as part of their Charitable Gaming Review. </w:t>
      </w:r>
      <w:r w:rsidRPr="009F7E0B">
        <w:t xml:space="preserve">Input consistently showed concern that the current charitable gaming model results in regional disparities in wait times for casino events and the amount of proceeds earned from those events, and that these disparities are exaggerated by higher costs for rural charities such as increased transportation costs. </w:t>
      </w:r>
      <w:r w:rsidRPr="32E1FABB">
        <w:t>There were a wide variety of recommendations looking at what types of organizations should have access to casino revenue, how revenues should be distributed and how regional boundaries could be adjusted.</w:t>
      </w:r>
    </w:p>
    <w:p w14:paraId="0738CF5A" w14:textId="77777777" w:rsidR="005651E4" w:rsidRPr="005A74FE" w:rsidRDefault="005651E4" w:rsidP="005651E4">
      <w:pPr>
        <w:shd w:val="clear" w:color="auto" w:fill="FFFFFF" w:themeFill="background1"/>
        <w:spacing w:after="240" w:line="259" w:lineRule="auto"/>
      </w:pPr>
      <w:r w:rsidRPr="005A74FE">
        <w:t>Since this report was published, neither AGLC nor the Government of Alberta have implemented policy changes to action any of the above-mentioned recommendations.</w:t>
      </w:r>
    </w:p>
    <w:p w14:paraId="29775F80" w14:textId="77777777" w:rsidR="005651E4" w:rsidRPr="005A74FE" w:rsidRDefault="005651E4" w:rsidP="005651E4">
      <w:pPr>
        <w:shd w:val="clear" w:color="auto" w:fill="FFFFFF" w:themeFill="background1"/>
        <w:spacing w:after="240" w:line="259" w:lineRule="auto"/>
      </w:pPr>
      <w:r w:rsidRPr="005A74FE">
        <w:t xml:space="preserve">Furthermore, the landscape of gaming has changed since this report; in 2020, AGLC launched Play Alberta, a </w:t>
      </w:r>
      <w:proofErr w:type="gramStart"/>
      <w:r w:rsidRPr="005A74FE">
        <w:t>provincially-regulated</w:t>
      </w:r>
      <w:proofErr w:type="gramEnd"/>
      <w:r w:rsidRPr="005A74FE">
        <w:t xml:space="preserve"> online gaming platform. Play Alberta generated $37 million in revenue its first </w:t>
      </w:r>
      <w:proofErr w:type="gramStart"/>
      <w:r w:rsidRPr="005A74FE">
        <w:t>year, and</w:t>
      </w:r>
      <w:proofErr w:type="gramEnd"/>
      <w:r w:rsidRPr="005A74FE">
        <w:t xml:space="preserve"> has now grown to generate $270 million in revenue for 2025. This new revenue stream did not exist when AGLC conducted the Charitable Gaming Review referenced above and serves as an example that while the gaming industry has evolved and changed, Alberta’s Charitable Gaming Model has not.</w:t>
      </w:r>
    </w:p>
    <w:p w14:paraId="639786FE" w14:textId="0B8C08B8" w:rsidR="005651E4" w:rsidRPr="005A74FE" w:rsidRDefault="005651E4" w:rsidP="005651E4">
      <w:pPr>
        <w:shd w:val="clear" w:color="auto" w:fill="FFFFFF" w:themeFill="background1"/>
        <w:spacing w:after="240" w:line="259" w:lineRule="auto"/>
      </w:pPr>
      <w:r w:rsidRPr="005A74FE">
        <w:t xml:space="preserve">The increased emphasis on this issue in recent years – reflected in two historic resolutions approved by Alberta Municipalities members (with </w:t>
      </w:r>
      <w:proofErr w:type="gramStart"/>
      <w:r w:rsidRPr="005A74FE">
        <w:t>88% member</w:t>
      </w:r>
      <w:proofErr w:type="gramEnd"/>
      <w:r w:rsidRPr="005A74FE">
        <w:t xml:space="preserve"> support in </w:t>
      </w:r>
      <w:proofErr w:type="gramStart"/>
      <w:r w:rsidRPr="005A74FE">
        <w:t>2018, and 92% member</w:t>
      </w:r>
      <w:proofErr w:type="gramEnd"/>
      <w:r w:rsidRPr="005A74FE">
        <w:t xml:space="preserve"> support in 2022)</w:t>
      </w:r>
      <w:r w:rsidR="00045EAE">
        <w:rPr>
          <w:rStyle w:val="FootnoteReference"/>
        </w:rPr>
        <w:footnoteReference w:customMarkFollows="1" w:id="33"/>
        <w:t>8</w:t>
      </w:r>
      <w:r w:rsidRPr="005A74FE">
        <w:t xml:space="preserve"> as well as resolutions approved by Rural Municipalities of Alberta</w:t>
      </w:r>
      <w:r w:rsidR="00C92832">
        <w:rPr>
          <w:rStyle w:val="FootnoteReference"/>
        </w:rPr>
        <w:footnoteReference w:customMarkFollows="1" w:id="34"/>
        <w:t>9</w:t>
      </w:r>
      <w:r w:rsidRPr="005A74FE">
        <w:t xml:space="preserve"> – creates a strong foundation for Alberta Municipalities to continue advocating on this issue to the Government of Alberta and AGLC with the support of a diverse range of municipalities. </w:t>
      </w:r>
    </w:p>
    <w:p w14:paraId="4722A1C7" w14:textId="77777777" w:rsidR="005651E4" w:rsidRPr="005A74FE" w:rsidRDefault="005651E4" w:rsidP="005651E4">
      <w:pPr>
        <w:shd w:val="clear" w:color="auto" w:fill="FFFFFF" w:themeFill="background1"/>
        <w:spacing w:after="240" w:line="259" w:lineRule="auto"/>
      </w:pPr>
      <w:r w:rsidRPr="005A74FE">
        <w:t xml:space="preserve">The City of St. Albert hopes that this advocacy will advance the long-standing recommendations for a more equitable and transparent provincial Charitable Gaming Model, </w:t>
      </w:r>
      <w:r>
        <w:t xml:space="preserve">that improves access to revenues for charities throughout </w:t>
      </w:r>
      <w:proofErr w:type="gramStart"/>
      <w:r>
        <w:t xml:space="preserve">Alberta </w:t>
      </w:r>
      <w:r w:rsidRPr="005A74FE">
        <w:t>.</w:t>
      </w:r>
      <w:proofErr w:type="gramEnd"/>
      <w:r w:rsidRPr="005A74FE">
        <w:t xml:space="preserve"> Since last bringing forward this resolution in 2022, online gaming has grown significantly, and this may present alternative revenue sources to sustainably fund Alberta charitable organizations as well.</w:t>
      </w:r>
    </w:p>
    <w:p w14:paraId="16A53187" w14:textId="34CEF22A" w:rsidR="005651E4" w:rsidRPr="005A74FE" w:rsidRDefault="005651E4" w:rsidP="005651E4">
      <w:pPr>
        <w:shd w:val="clear" w:color="auto" w:fill="FFFFFF" w:themeFill="background1"/>
        <w:spacing w:after="240" w:line="259" w:lineRule="auto"/>
      </w:pPr>
      <w:r w:rsidRPr="005A74FE">
        <w:lastRenderedPageBreak/>
        <w:t>The following table outlines the wait times and revenues each casino-region received as of December 31, 2024</w:t>
      </w:r>
      <w:r w:rsidR="00362BD3">
        <w:rPr>
          <w:rStyle w:val="FootnoteReference"/>
        </w:rPr>
        <w:footnoteReference w:customMarkFollows="1" w:id="35"/>
        <w:t>10</w:t>
      </w:r>
      <w:r w:rsidRPr="005A74FE">
        <w:t>.</w:t>
      </w:r>
    </w:p>
    <w:tbl>
      <w:tblPr>
        <w:tblStyle w:val="PlainTable2"/>
        <w:tblW w:w="0" w:type="auto"/>
        <w:tblLook w:val="06A0" w:firstRow="1" w:lastRow="0" w:firstColumn="1" w:lastColumn="0" w:noHBand="1" w:noVBand="1"/>
      </w:tblPr>
      <w:tblGrid>
        <w:gridCol w:w="1843"/>
        <w:gridCol w:w="2552"/>
        <w:gridCol w:w="4825"/>
      </w:tblGrid>
      <w:tr w:rsidR="005651E4" w:rsidRPr="005A74FE" w14:paraId="5C55CAC8" w14:textId="77777777">
        <w:trPr>
          <w:cnfStyle w:val="100000000000" w:firstRow="1" w:lastRow="0" w:firstColumn="0" w:lastColumn="0" w:oddVBand="0" w:evenVBand="0" w:oddHBand="0" w:evenHBand="0" w:firstRowFirstColumn="0" w:firstRowLastColumn="0" w:lastRowFirstColumn="0" w:lastRowLastColumn="0"/>
          <w:trHeight w:val="374"/>
        </w:trPr>
        <w:tc>
          <w:tcPr>
            <w:cnfStyle w:val="001000000000" w:firstRow="0" w:lastRow="0" w:firstColumn="1" w:lastColumn="0" w:oddVBand="0" w:evenVBand="0" w:oddHBand="0" w:evenHBand="0" w:firstRowFirstColumn="0" w:firstRowLastColumn="0" w:lastRowFirstColumn="0" w:lastRowLastColumn="0"/>
            <w:tcW w:w="1843" w:type="dxa"/>
          </w:tcPr>
          <w:p w14:paraId="5A69C08A" w14:textId="77777777" w:rsidR="005651E4" w:rsidRPr="005A74FE" w:rsidRDefault="005651E4">
            <w:pPr>
              <w:jc w:val="center"/>
              <w:rPr>
                <w:b w:val="0"/>
                <w:bCs w:val="0"/>
              </w:rPr>
            </w:pPr>
            <w:r w:rsidRPr="005A74FE">
              <w:t>Casino Region</w:t>
            </w:r>
          </w:p>
        </w:tc>
        <w:tc>
          <w:tcPr>
            <w:tcW w:w="2552" w:type="dxa"/>
          </w:tcPr>
          <w:p w14:paraId="260C4653" w14:textId="77777777" w:rsidR="005651E4" w:rsidRPr="005A74FE" w:rsidRDefault="005651E4">
            <w:pPr>
              <w:jc w:val="center"/>
              <w:cnfStyle w:val="100000000000" w:firstRow="1" w:lastRow="0" w:firstColumn="0" w:lastColumn="0" w:oddVBand="0" w:evenVBand="0" w:oddHBand="0" w:evenHBand="0" w:firstRowFirstColumn="0" w:firstRowLastColumn="0" w:lastRowFirstColumn="0" w:lastRowLastColumn="0"/>
              <w:rPr>
                <w:b w:val="0"/>
                <w:bCs w:val="0"/>
              </w:rPr>
            </w:pPr>
            <w:r w:rsidRPr="005A74FE">
              <w:t>2024 Wait Time for Key Events (Months)</w:t>
            </w:r>
          </w:p>
        </w:tc>
        <w:tc>
          <w:tcPr>
            <w:tcW w:w="4825" w:type="dxa"/>
          </w:tcPr>
          <w:p w14:paraId="3FF2AFF9" w14:textId="77777777" w:rsidR="005651E4" w:rsidRPr="005A74FE" w:rsidRDefault="005651E4">
            <w:pPr>
              <w:jc w:val="center"/>
              <w:cnfStyle w:val="100000000000" w:firstRow="1" w:lastRow="0" w:firstColumn="0" w:lastColumn="0" w:oddVBand="0" w:evenVBand="0" w:oddHBand="0" w:evenHBand="0" w:firstRowFirstColumn="0" w:firstRowLastColumn="0" w:lastRowFirstColumn="0" w:lastRowLastColumn="0"/>
              <w:rPr>
                <w:b w:val="0"/>
                <w:bCs w:val="0"/>
              </w:rPr>
            </w:pPr>
            <w:r w:rsidRPr="005A74FE">
              <w:t>2024 Annualized Return (product of wait times and proceeds)</w:t>
            </w:r>
          </w:p>
        </w:tc>
      </w:tr>
      <w:tr w:rsidR="005651E4" w:rsidRPr="005A74FE" w14:paraId="1A14DC2B" w14:textId="77777777">
        <w:trPr>
          <w:trHeight w:val="119"/>
        </w:trPr>
        <w:tc>
          <w:tcPr>
            <w:cnfStyle w:val="001000000000" w:firstRow="0" w:lastRow="0" w:firstColumn="1" w:lastColumn="0" w:oddVBand="0" w:evenVBand="0" w:oddHBand="0" w:evenHBand="0" w:firstRowFirstColumn="0" w:firstRowLastColumn="0" w:lastRowFirstColumn="0" w:lastRowLastColumn="0"/>
            <w:tcW w:w="1843" w:type="dxa"/>
          </w:tcPr>
          <w:p w14:paraId="62514700" w14:textId="77777777" w:rsidR="005651E4" w:rsidRPr="005A74FE" w:rsidRDefault="005651E4">
            <w:r w:rsidRPr="005A74FE">
              <w:t>Calgary</w:t>
            </w:r>
          </w:p>
        </w:tc>
        <w:tc>
          <w:tcPr>
            <w:tcW w:w="2552" w:type="dxa"/>
          </w:tcPr>
          <w:p w14:paraId="631DBDDD"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20</w:t>
            </w:r>
          </w:p>
        </w:tc>
        <w:tc>
          <w:tcPr>
            <w:tcW w:w="4825" w:type="dxa"/>
            <w:vAlign w:val="center"/>
          </w:tcPr>
          <w:p w14:paraId="0709B296"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$49,281</w:t>
            </w:r>
            <w:r>
              <w:tab/>
            </w:r>
            <w:r>
              <w:tab/>
            </w:r>
            <w:r>
              <w:tab/>
            </w:r>
          </w:p>
        </w:tc>
      </w:tr>
      <w:tr w:rsidR="005651E4" w:rsidRPr="005A74FE" w14:paraId="7C6C84D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2D4F0F86" w14:textId="77777777" w:rsidR="005651E4" w:rsidRPr="005A74FE" w:rsidRDefault="005651E4">
            <w:r w:rsidRPr="005A74FE">
              <w:t>Calgary-Rural</w:t>
            </w:r>
          </w:p>
        </w:tc>
        <w:tc>
          <w:tcPr>
            <w:tcW w:w="2552" w:type="dxa"/>
          </w:tcPr>
          <w:p w14:paraId="4D136078"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36</w:t>
            </w:r>
          </w:p>
        </w:tc>
        <w:tc>
          <w:tcPr>
            <w:tcW w:w="4825" w:type="dxa"/>
            <w:vAlign w:val="center"/>
          </w:tcPr>
          <w:p w14:paraId="7B68BECC"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$21,494</w:t>
            </w:r>
            <w:r>
              <w:tab/>
            </w:r>
            <w:r>
              <w:tab/>
            </w:r>
            <w:r>
              <w:tab/>
            </w:r>
          </w:p>
        </w:tc>
      </w:tr>
      <w:tr w:rsidR="005651E4" w:rsidRPr="005A74FE" w14:paraId="4E7CD62A"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6A30A86F" w14:textId="77777777" w:rsidR="005651E4" w:rsidRPr="005A74FE" w:rsidRDefault="005651E4">
            <w:r w:rsidRPr="005A74FE">
              <w:t>Camrose</w:t>
            </w:r>
          </w:p>
        </w:tc>
        <w:tc>
          <w:tcPr>
            <w:tcW w:w="2552" w:type="dxa"/>
          </w:tcPr>
          <w:p w14:paraId="67BA880F"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40</w:t>
            </w:r>
          </w:p>
        </w:tc>
        <w:tc>
          <w:tcPr>
            <w:tcW w:w="4825" w:type="dxa"/>
            <w:vAlign w:val="center"/>
          </w:tcPr>
          <w:p w14:paraId="7A028A34"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proofErr w:type="gramStart"/>
            <w:r w:rsidRPr="005A74FE">
              <w:t>$</w:t>
            </w:r>
            <w:r>
              <w:t xml:space="preserve">  </w:t>
            </w:r>
            <w:r w:rsidRPr="005A74FE">
              <w:t>5,760</w:t>
            </w:r>
            <w:proofErr w:type="gramEnd"/>
            <w:r>
              <w:tab/>
            </w:r>
            <w:r>
              <w:tab/>
            </w:r>
            <w:r>
              <w:tab/>
            </w:r>
          </w:p>
        </w:tc>
      </w:tr>
      <w:tr w:rsidR="005651E4" w:rsidRPr="005A74FE" w14:paraId="7DC1689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2630EB0B" w14:textId="77777777" w:rsidR="005651E4" w:rsidRPr="005A74FE" w:rsidRDefault="005651E4">
            <w:r w:rsidRPr="005A74FE">
              <w:t>Edmonton</w:t>
            </w:r>
          </w:p>
        </w:tc>
        <w:tc>
          <w:tcPr>
            <w:tcW w:w="2552" w:type="dxa"/>
          </w:tcPr>
          <w:p w14:paraId="3DB5BA0C"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22</w:t>
            </w:r>
          </w:p>
        </w:tc>
        <w:tc>
          <w:tcPr>
            <w:tcW w:w="4825" w:type="dxa"/>
            <w:vAlign w:val="center"/>
          </w:tcPr>
          <w:p w14:paraId="7FAF28E9"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$42,730</w:t>
            </w:r>
            <w:r>
              <w:tab/>
            </w:r>
            <w:r>
              <w:tab/>
            </w:r>
            <w:r>
              <w:tab/>
            </w:r>
          </w:p>
        </w:tc>
      </w:tr>
      <w:tr w:rsidR="005651E4" w:rsidRPr="005A74FE" w14:paraId="28E70979"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7FD5F25E" w14:textId="77777777" w:rsidR="005651E4" w:rsidRPr="005A74FE" w:rsidRDefault="005651E4">
            <w:r w:rsidRPr="005A74FE">
              <w:t>Fort McMurray</w:t>
            </w:r>
          </w:p>
        </w:tc>
        <w:tc>
          <w:tcPr>
            <w:tcW w:w="2552" w:type="dxa"/>
          </w:tcPr>
          <w:p w14:paraId="4DC0030C"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17</w:t>
            </w:r>
          </w:p>
        </w:tc>
        <w:tc>
          <w:tcPr>
            <w:tcW w:w="4825" w:type="dxa"/>
            <w:vAlign w:val="center"/>
          </w:tcPr>
          <w:p w14:paraId="5A41C9C9"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$20,852</w:t>
            </w:r>
            <w:r>
              <w:tab/>
            </w:r>
            <w:r>
              <w:tab/>
            </w:r>
            <w:r>
              <w:tab/>
            </w:r>
          </w:p>
        </w:tc>
      </w:tr>
      <w:tr w:rsidR="005651E4" w:rsidRPr="005A74FE" w14:paraId="41EF799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42633E8C" w14:textId="77777777" w:rsidR="005651E4" w:rsidRPr="005A74FE" w:rsidRDefault="005651E4">
            <w:r w:rsidRPr="005A74FE">
              <w:t>Grande Prairie</w:t>
            </w:r>
          </w:p>
        </w:tc>
        <w:tc>
          <w:tcPr>
            <w:tcW w:w="2552" w:type="dxa"/>
          </w:tcPr>
          <w:p w14:paraId="746367A8"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28</w:t>
            </w:r>
          </w:p>
        </w:tc>
        <w:tc>
          <w:tcPr>
            <w:tcW w:w="4825" w:type="dxa"/>
            <w:vAlign w:val="center"/>
          </w:tcPr>
          <w:p w14:paraId="248CA054"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$16,459</w:t>
            </w:r>
            <w:r>
              <w:tab/>
            </w:r>
            <w:r>
              <w:tab/>
            </w:r>
            <w:r>
              <w:tab/>
            </w:r>
          </w:p>
        </w:tc>
      </w:tr>
      <w:tr w:rsidR="005651E4" w:rsidRPr="005A74FE" w14:paraId="39DE05D1"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1B17EC0C" w14:textId="77777777" w:rsidR="005651E4" w:rsidRPr="005A74FE" w:rsidRDefault="005651E4">
            <w:r w:rsidRPr="005A74FE">
              <w:t>Lethbridge</w:t>
            </w:r>
          </w:p>
        </w:tc>
        <w:tc>
          <w:tcPr>
            <w:tcW w:w="2552" w:type="dxa"/>
          </w:tcPr>
          <w:p w14:paraId="7FC7548F"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33</w:t>
            </w:r>
          </w:p>
        </w:tc>
        <w:tc>
          <w:tcPr>
            <w:tcW w:w="4825" w:type="dxa"/>
            <w:vAlign w:val="center"/>
          </w:tcPr>
          <w:p w14:paraId="1D03E7BD"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$12,898</w:t>
            </w:r>
            <w:r>
              <w:tab/>
            </w:r>
            <w:r>
              <w:tab/>
            </w:r>
            <w:r>
              <w:tab/>
            </w:r>
          </w:p>
        </w:tc>
      </w:tr>
      <w:tr w:rsidR="005651E4" w:rsidRPr="005A74FE" w14:paraId="4DD3731D"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1591F9B2" w14:textId="77777777" w:rsidR="005651E4" w:rsidRPr="005A74FE" w:rsidRDefault="005651E4">
            <w:r w:rsidRPr="005A74FE">
              <w:t>Medicine Hat</w:t>
            </w:r>
          </w:p>
        </w:tc>
        <w:tc>
          <w:tcPr>
            <w:tcW w:w="2552" w:type="dxa"/>
          </w:tcPr>
          <w:p w14:paraId="1C24E22E"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17</w:t>
            </w:r>
          </w:p>
        </w:tc>
        <w:tc>
          <w:tcPr>
            <w:tcW w:w="4825" w:type="dxa"/>
            <w:vAlign w:val="center"/>
          </w:tcPr>
          <w:p w14:paraId="4E05C13F"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$12,967</w:t>
            </w:r>
            <w:r>
              <w:tab/>
            </w:r>
            <w:r>
              <w:tab/>
            </w:r>
            <w:r>
              <w:tab/>
            </w:r>
          </w:p>
        </w:tc>
      </w:tr>
      <w:tr w:rsidR="005651E4" w:rsidRPr="005A74FE" w14:paraId="6C67B3A2" w14:textId="77777777">
        <w:trPr>
          <w:trHeight w:val="48"/>
        </w:trPr>
        <w:tc>
          <w:tcPr>
            <w:cnfStyle w:val="001000000000" w:firstRow="0" w:lastRow="0" w:firstColumn="1" w:lastColumn="0" w:oddVBand="0" w:evenVBand="0" w:oddHBand="0" w:evenHBand="0" w:firstRowFirstColumn="0" w:firstRowLastColumn="0" w:lastRowFirstColumn="0" w:lastRowLastColumn="0"/>
            <w:tcW w:w="1843" w:type="dxa"/>
          </w:tcPr>
          <w:p w14:paraId="43F40896" w14:textId="77777777" w:rsidR="005651E4" w:rsidRPr="005A74FE" w:rsidRDefault="005651E4">
            <w:r w:rsidRPr="005A74FE">
              <w:t>Red Deer</w:t>
            </w:r>
          </w:p>
        </w:tc>
        <w:tc>
          <w:tcPr>
            <w:tcW w:w="2552" w:type="dxa"/>
          </w:tcPr>
          <w:p w14:paraId="03FA2F4C"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34</w:t>
            </w:r>
          </w:p>
        </w:tc>
        <w:tc>
          <w:tcPr>
            <w:tcW w:w="4825" w:type="dxa"/>
            <w:vAlign w:val="center"/>
          </w:tcPr>
          <w:p w14:paraId="2FF5310E"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r w:rsidRPr="005A74FE">
              <w:t>$10,484</w:t>
            </w:r>
            <w:r>
              <w:tab/>
            </w:r>
            <w:r>
              <w:tab/>
            </w:r>
            <w:r>
              <w:tab/>
            </w:r>
          </w:p>
        </w:tc>
      </w:tr>
      <w:tr w:rsidR="005651E4" w:rsidRPr="005A74FE" w14:paraId="28E33574" w14:textId="77777777">
        <w:trPr>
          <w:trHeight w:val="170"/>
        </w:trPr>
        <w:tc>
          <w:tcPr>
            <w:cnfStyle w:val="001000000000" w:firstRow="0" w:lastRow="0" w:firstColumn="1" w:lastColumn="0" w:oddVBand="0" w:evenVBand="0" w:oddHBand="0" w:evenHBand="0" w:firstRowFirstColumn="0" w:firstRowLastColumn="0" w:lastRowFirstColumn="0" w:lastRowLastColumn="0"/>
            <w:tcW w:w="1843" w:type="dxa"/>
          </w:tcPr>
          <w:p w14:paraId="61634DFA" w14:textId="77777777" w:rsidR="005651E4" w:rsidRPr="005A74FE" w:rsidRDefault="005651E4">
            <w:r w:rsidRPr="005A74FE">
              <w:t>St. Albert</w:t>
            </w:r>
          </w:p>
        </w:tc>
        <w:tc>
          <w:tcPr>
            <w:tcW w:w="2552" w:type="dxa"/>
          </w:tcPr>
          <w:p w14:paraId="39B3610A" w14:textId="77777777" w:rsidR="005651E4" w:rsidRPr="005A74FE" w:rsidRDefault="005651E4">
            <w:pPr>
              <w:jc w:val="center"/>
              <w:cnfStyle w:val="000000000000" w:firstRow="0" w:lastRow="0" w:firstColumn="0" w:lastColumn="0" w:oddVBand="0" w:evenVBand="0" w:oddHBand="0" w:evenHBand="0" w:firstRowFirstColumn="0" w:firstRowLastColumn="0" w:lastRowFirstColumn="0" w:lastRowLastColumn="0"/>
            </w:pPr>
            <w:r w:rsidRPr="005A74FE">
              <w:t>31</w:t>
            </w:r>
          </w:p>
        </w:tc>
        <w:tc>
          <w:tcPr>
            <w:tcW w:w="4825" w:type="dxa"/>
            <w:vAlign w:val="center"/>
          </w:tcPr>
          <w:p w14:paraId="319E81B8" w14:textId="77777777" w:rsidR="005651E4" w:rsidRPr="005A74FE" w:rsidRDefault="005651E4">
            <w:pPr>
              <w:jc w:val="right"/>
              <w:cnfStyle w:val="000000000000" w:firstRow="0" w:lastRow="0" w:firstColumn="0" w:lastColumn="0" w:oddVBand="0" w:evenVBand="0" w:oddHBand="0" w:evenHBand="0" w:firstRowFirstColumn="0" w:firstRowLastColumn="0" w:lastRowFirstColumn="0" w:lastRowLastColumn="0"/>
            </w:pPr>
            <w:proofErr w:type="gramStart"/>
            <w:r w:rsidRPr="005A74FE">
              <w:t>$</w:t>
            </w:r>
            <w:r>
              <w:t xml:space="preserve">  </w:t>
            </w:r>
            <w:r w:rsidRPr="005A74FE">
              <w:t>7,379</w:t>
            </w:r>
            <w:proofErr w:type="gramEnd"/>
            <w:r>
              <w:tab/>
            </w:r>
            <w:r>
              <w:tab/>
            </w:r>
            <w:r>
              <w:tab/>
            </w:r>
          </w:p>
        </w:tc>
      </w:tr>
    </w:tbl>
    <w:p w14:paraId="2F86732A" w14:textId="77777777" w:rsidR="005651E4" w:rsidRPr="005A74FE" w:rsidRDefault="005651E4" w:rsidP="005651E4"/>
    <w:p w14:paraId="53FCEBCC" w14:textId="77777777" w:rsidR="005651E4" w:rsidRPr="005A74FE" w:rsidRDefault="005651E4" w:rsidP="005651E4"/>
    <w:p w14:paraId="28EECD46" w14:textId="77777777" w:rsidR="005651E4" w:rsidRPr="005651E4" w:rsidRDefault="005651E4" w:rsidP="005651E4">
      <w:pPr>
        <w:rPr>
          <w:b/>
          <w:bCs/>
        </w:rPr>
      </w:pPr>
      <w:r w:rsidRPr="005651E4">
        <w:rPr>
          <w:b/>
          <w:bCs/>
        </w:rPr>
        <w:t>ALBERTA MUNICIPALITIES COMMENTS</w:t>
      </w:r>
    </w:p>
    <w:p w14:paraId="6C45B9F0" w14:textId="77777777" w:rsidR="005651E4" w:rsidRPr="005A74FE" w:rsidRDefault="005651E4" w:rsidP="005651E4">
      <w:r>
        <w:t xml:space="preserve">Members passed similar resolutions in 2009, 2018, and 2022, ABmunis does not currently have a position on this issue. </w:t>
      </w:r>
    </w:p>
    <w:p w14:paraId="2A9660DF" w14:textId="77777777" w:rsidR="0064266C" w:rsidRDefault="0064266C" w:rsidP="00AB6974"/>
    <w:p w14:paraId="1A7FF412" w14:textId="77777777" w:rsidR="0064266C" w:rsidRPr="00643914" w:rsidRDefault="0064266C" w:rsidP="0064266C">
      <w:pPr>
        <w:rPr>
          <w:rFonts w:ascii="Franklin Gothic Book" w:hAnsi="Franklin Gothic Book"/>
          <w:b/>
          <w:bCs/>
        </w:rPr>
      </w:pPr>
      <w:r w:rsidRPr="00643914">
        <w:rPr>
          <w:rFonts w:ascii="Franklin Gothic Book" w:hAnsi="Franklin Gothic Book"/>
          <w:b/>
          <w:bCs/>
        </w:rPr>
        <w:t xml:space="preserve">RESOLUTION CONTACT: </w:t>
      </w:r>
    </w:p>
    <w:p w14:paraId="39C308AB" w14:textId="77777777" w:rsidR="0064266C" w:rsidRPr="00643914" w:rsidRDefault="0064266C" w:rsidP="0064266C">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0A304F75" w14:textId="77777777" w:rsidR="0064266C" w:rsidRPr="00643914" w:rsidRDefault="0064266C" w:rsidP="0064266C">
      <w:pPr>
        <w:rPr>
          <w:rFonts w:ascii="Franklin Gothic Book" w:eastAsia="Myriad Pro" w:hAnsi="Franklin Gothic Book" w:cs="Myriad Pro"/>
        </w:rPr>
      </w:pPr>
    </w:p>
    <w:p w14:paraId="7A64EBFB" w14:textId="77777777" w:rsidR="0064266C" w:rsidRDefault="0064266C" w:rsidP="0064266C">
      <w:pPr>
        <w:ind w:left="360"/>
        <w:rPr>
          <w:rFonts w:ascii="Franklin Gothic Book" w:eastAsia="Myriad Pro" w:hAnsi="Franklin Gothic Book" w:cs="Myriad Pro"/>
        </w:rPr>
      </w:pPr>
      <w:r w:rsidRPr="00244DBD">
        <w:rPr>
          <w:rFonts w:ascii="Franklin Gothic Book" w:eastAsia="Myriad Pro" w:hAnsi="Franklin Gothic Book" w:cs="Myriad Pro"/>
        </w:rPr>
        <w:t xml:space="preserve">Monty </w:t>
      </w:r>
      <w:proofErr w:type="spellStart"/>
      <w:r w:rsidRPr="00244DBD">
        <w:rPr>
          <w:rFonts w:ascii="Franklin Gothic Book" w:eastAsia="Myriad Pro" w:hAnsi="Franklin Gothic Book" w:cs="Myriad Pro"/>
        </w:rPr>
        <w:t>Killoh</w:t>
      </w:r>
      <w:proofErr w:type="spellEnd"/>
    </w:p>
    <w:p w14:paraId="0CBDEA08" w14:textId="77777777" w:rsidR="0064266C" w:rsidRDefault="0064266C" w:rsidP="0064266C">
      <w:pPr>
        <w:ind w:left="360"/>
        <w:rPr>
          <w:rFonts w:ascii="Franklin Gothic Book" w:eastAsia="Myriad Pro" w:hAnsi="Franklin Gothic Book" w:cs="Myriad Pro"/>
        </w:rPr>
      </w:pPr>
      <w:r w:rsidRPr="00244DBD">
        <w:rPr>
          <w:rFonts w:ascii="Franklin Gothic Book" w:eastAsia="Myriad Pro" w:hAnsi="Franklin Gothic Book" w:cs="Myriad Pro"/>
        </w:rPr>
        <w:t>Government Relations Advisor</w:t>
      </w:r>
    </w:p>
    <w:p w14:paraId="6CC7F378" w14:textId="77777777" w:rsidR="0064266C" w:rsidRDefault="0064266C" w:rsidP="0064266C">
      <w:pPr>
        <w:ind w:left="360"/>
        <w:rPr>
          <w:rFonts w:ascii="Franklin Gothic Book" w:eastAsia="Myriad Pro" w:hAnsi="Franklin Gothic Book" w:cs="Myriad Pro"/>
        </w:rPr>
      </w:pPr>
      <w:r>
        <w:rPr>
          <w:rFonts w:ascii="Franklin Gothic Book" w:eastAsia="Myriad Pro" w:hAnsi="Franklin Gothic Book" w:cs="Myriad Pro"/>
        </w:rPr>
        <w:t>City of St. Albert</w:t>
      </w:r>
    </w:p>
    <w:p w14:paraId="4DD43622" w14:textId="77777777" w:rsidR="0064266C" w:rsidRDefault="0064266C" w:rsidP="0064266C">
      <w:pPr>
        <w:ind w:left="360"/>
      </w:pPr>
      <w:hyperlink r:id="rId83" w:history="1">
        <w:r w:rsidRPr="00631C73">
          <w:rPr>
            <w:rStyle w:val="Hyperlink"/>
            <w:rFonts w:ascii="Franklin Gothic Book" w:hAnsi="Franklin Gothic Book"/>
          </w:rPr>
          <w:t>mkilloh@stalbert.ca</w:t>
        </w:r>
      </w:hyperlink>
      <w:r>
        <w:rPr>
          <w:rFonts w:ascii="Franklin Gothic Book" w:hAnsi="Franklin Gothic Book"/>
        </w:rPr>
        <w:t xml:space="preserve"> </w:t>
      </w:r>
    </w:p>
    <w:p w14:paraId="31AED075" w14:textId="77777777" w:rsidR="0064266C" w:rsidRPr="0064266C" w:rsidRDefault="0064266C" w:rsidP="00AB6974"/>
    <w:p w14:paraId="0E1956CF" w14:textId="77777777" w:rsidR="0064177E" w:rsidRDefault="0064177E">
      <w:pPr>
        <w:rPr>
          <w:rFonts w:asciiTheme="majorHAnsi" w:hAnsiTheme="majorHAnsi"/>
          <w:b/>
          <w:color w:val="414142"/>
          <w:sz w:val="26"/>
          <w:szCs w:val="26"/>
        </w:rPr>
        <w:sectPr w:rsidR="0064177E" w:rsidSect="00076E1E">
          <w:footnotePr>
            <w:numRestart w:val="eachPage"/>
          </w:footnotePr>
          <w:pgSz w:w="12240" w:h="15840" w:code="1"/>
          <w:pgMar w:top="720" w:right="720" w:bottom="1080" w:left="720" w:header="709" w:footer="432" w:gutter="0"/>
          <w:cols w:space="708"/>
          <w:titlePg/>
          <w:docGrid w:linePitch="360"/>
        </w:sectPr>
      </w:pPr>
    </w:p>
    <w:p w14:paraId="361D1734" w14:textId="77777777" w:rsidR="00AB6974" w:rsidRPr="003041B3" w:rsidRDefault="00AB6974" w:rsidP="003041B3">
      <w:pPr>
        <w:pStyle w:val="Heading2"/>
        <w:rPr>
          <w:rFonts w:asciiTheme="majorHAnsi" w:hAnsiTheme="majorHAnsi"/>
          <w:i w:val="0"/>
          <w:color w:val="auto"/>
          <w:sz w:val="26"/>
        </w:rPr>
      </w:pPr>
      <w:bookmarkStart w:id="63" w:name="_Toc236125118"/>
      <w:r w:rsidRPr="003041B3">
        <w:rPr>
          <w:rFonts w:asciiTheme="majorHAnsi" w:hAnsiTheme="majorHAnsi"/>
          <w:i w:val="0"/>
          <w:color w:val="auto"/>
          <w:sz w:val="26"/>
        </w:rPr>
        <w:lastRenderedPageBreak/>
        <w:t>C9: Strengthening Alberta Municipalities’ voice to the Province by Increasing the Resolution Voting Threshold</w:t>
      </w:r>
      <w:bookmarkEnd w:id="63"/>
    </w:p>
    <w:p w14:paraId="150FF22C" w14:textId="77777777" w:rsidR="00AB6974" w:rsidRPr="00DA7E28" w:rsidRDefault="00AB6974" w:rsidP="00AB6974">
      <w:pPr>
        <w:rPr>
          <w:rFonts w:eastAsia="Myriad Pro" w:cs="Myriad Pro"/>
          <w:b/>
          <w:bCs/>
          <w:color w:val="414142"/>
        </w:rPr>
      </w:pPr>
    </w:p>
    <w:p w14:paraId="1FCA3204" w14:textId="77777777" w:rsidR="00AB6974" w:rsidRPr="00151FAD" w:rsidRDefault="00AB6974" w:rsidP="00AB6974">
      <w:pPr>
        <w:rPr>
          <w:rFonts w:asciiTheme="majorHAnsi" w:hAnsiTheme="majorHAnsi"/>
          <w:color w:val="414142"/>
          <w:sz w:val="26"/>
          <w:szCs w:val="26"/>
        </w:rPr>
      </w:pPr>
      <w:r w:rsidRPr="00151FAD">
        <w:rPr>
          <w:rFonts w:asciiTheme="majorHAnsi" w:hAnsiTheme="majorHAnsi"/>
          <w:color w:val="414142"/>
          <w:sz w:val="26"/>
          <w:szCs w:val="26"/>
        </w:rPr>
        <w:t xml:space="preserve">Moved by: </w:t>
      </w:r>
      <w:r w:rsidRPr="00151FAD">
        <w:rPr>
          <w:rFonts w:asciiTheme="majorHAnsi" w:hAnsiTheme="majorHAnsi"/>
          <w:color w:val="414142"/>
          <w:sz w:val="26"/>
          <w:szCs w:val="26"/>
        </w:rPr>
        <w:tab/>
      </w:r>
      <w:r w:rsidRPr="00151FAD">
        <w:rPr>
          <w:rFonts w:asciiTheme="majorHAnsi" w:hAnsiTheme="majorHAnsi"/>
          <w:color w:val="414142"/>
          <w:sz w:val="26"/>
          <w:szCs w:val="26"/>
        </w:rPr>
        <w:tab/>
        <w:t>Town of Penhold</w:t>
      </w:r>
    </w:p>
    <w:p w14:paraId="2AED877D" w14:textId="77777777" w:rsidR="00AB6974" w:rsidRPr="00151FAD" w:rsidRDefault="00AB6974" w:rsidP="00AB6974">
      <w:pPr>
        <w:rPr>
          <w:rFonts w:asciiTheme="majorHAnsi" w:hAnsiTheme="majorHAnsi"/>
          <w:color w:val="414142"/>
          <w:sz w:val="26"/>
          <w:szCs w:val="26"/>
        </w:rPr>
      </w:pPr>
      <w:r w:rsidRPr="00151FAD">
        <w:rPr>
          <w:rFonts w:asciiTheme="majorHAnsi" w:hAnsiTheme="majorHAnsi"/>
          <w:color w:val="414142"/>
          <w:sz w:val="26"/>
          <w:szCs w:val="26"/>
        </w:rPr>
        <w:t xml:space="preserve">Seconded by: </w:t>
      </w:r>
      <w:r w:rsidRPr="00151FAD">
        <w:rPr>
          <w:rFonts w:asciiTheme="majorHAnsi" w:hAnsiTheme="majorHAnsi"/>
          <w:color w:val="414142"/>
          <w:sz w:val="26"/>
          <w:szCs w:val="26"/>
        </w:rPr>
        <w:tab/>
      </w:r>
      <w:r>
        <w:rPr>
          <w:rFonts w:asciiTheme="majorHAnsi" w:hAnsiTheme="majorHAnsi"/>
          <w:color w:val="414142"/>
          <w:sz w:val="26"/>
          <w:szCs w:val="26"/>
        </w:rPr>
        <w:t>Strathcona County</w:t>
      </w:r>
    </w:p>
    <w:p w14:paraId="75739D8C" w14:textId="77777777" w:rsidR="00AB6974" w:rsidRPr="00D60F07" w:rsidRDefault="00000000" w:rsidP="00AB6974">
      <w:pPr>
        <w:adjustRightInd w:val="0"/>
        <w:rPr>
          <w:rFonts w:eastAsia="Myriad Pro" w:cs="Myriad Pro"/>
          <w:b/>
          <w:bCs/>
        </w:rPr>
      </w:pPr>
      <w:r>
        <w:rPr>
          <w:rFonts w:asciiTheme="majorHAnsi" w:eastAsia="Myriad Pro" w:hAnsiTheme="majorHAnsi" w:cs="Myriad Pro"/>
          <w:b/>
          <w:bCs/>
          <w:sz w:val="26"/>
          <w:szCs w:val="26"/>
        </w:rPr>
        <w:pict w14:anchorId="1D753FCB">
          <v:rect id="_x0000_i1043" style="width:468pt;height:1pt" o:hralign="center" o:hrstd="t" o:hrnoshade="t" o:hr="t" fillcolor="#404040 [2429]" stroked="f"/>
        </w:pict>
      </w:r>
    </w:p>
    <w:p w14:paraId="6F700D93" w14:textId="77777777" w:rsidR="00AB6974" w:rsidRPr="00D60F07" w:rsidRDefault="00AB6974" w:rsidP="00AB6974">
      <w:pPr>
        <w:adjustRightInd w:val="0"/>
        <w:rPr>
          <w:rFonts w:eastAsia="Myriad Pro" w:cs="Myriad Pro"/>
          <w:b/>
          <w:bCs/>
        </w:rPr>
      </w:pPr>
    </w:p>
    <w:p w14:paraId="38C5BB36" w14:textId="77777777" w:rsidR="00AB6974" w:rsidRDefault="00AB6974" w:rsidP="00AB6974">
      <w:pPr>
        <w:rPr>
          <w:rFonts w:ascii="Franklin Gothic Book" w:eastAsia="Times New Roman" w:hAnsi="Franklin Gothic Book" w:cs="Segoe UI"/>
          <w:lang w:eastAsia="en-CA"/>
        </w:rPr>
      </w:pPr>
      <w:r w:rsidRPr="00C72C59">
        <w:rPr>
          <w:rFonts w:ascii="Franklin Gothic Book" w:eastAsia="Times New Roman" w:hAnsi="Franklin Gothic Book" w:cs="Segoe UI"/>
          <w:b/>
          <w:bCs/>
          <w:lang w:eastAsia="en-CA"/>
        </w:rPr>
        <w:t>WHEREAS</w:t>
      </w:r>
      <w:r w:rsidRPr="00C72C59">
        <w:rPr>
          <w:rFonts w:ascii="Franklin Gothic Book" w:eastAsia="Times New Roman" w:hAnsi="Franklin Gothic Book" w:cs="Segoe UI"/>
          <w:lang w:eastAsia="en-CA"/>
        </w:rPr>
        <w:t xml:space="preserve"> the Alberta Municipalities</w:t>
      </w:r>
      <w:r>
        <w:rPr>
          <w:rFonts w:ascii="Franklin Gothic Book" w:eastAsia="Times New Roman" w:hAnsi="Franklin Gothic Book" w:cs="Segoe UI"/>
          <w:lang w:eastAsia="en-CA"/>
        </w:rPr>
        <w:t>’</w:t>
      </w:r>
      <w:r w:rsidRPr="00C72C59">
        <w:rPr>
          <w:rFonts w:ascii="Franklin Gothic Book" w:eastAsia="Times New Roman" w:hAnsi="Franklin Gothic Book" w:cs="Segoe UI"/>
          <w:lang w:eastAsia="en-CA"/>
        </w:rPr>
        <w:t xml:space="preserve"> (AB</w:t>
      </w:r>
      <w:r>
        <w:rPr>
          <w:rFonts w:ascii="Franklin Gothic Book" w:eastAsia="Times New Roman" w:hAnsi="Franklin Gothic Book" w:cs="Segoe UI"/>
          <w:lang w:eastAsia="en-CA"/>
        </w:rPr>
        <w:t>m</w:t>
      </w:r>
      <w:r w:rsidRPr="00C72C59">
        <w:rPr>
          <w:rFonts w:ascii="Franklin Gothic Book" w:eastAsia="Times New Roman" w:hAnsi="Franklin Gothic Book" w:cs="Segoe UI"/>
          <w:lang w:eastAsia="en-CA"/>
        </w:rPr>
        <w:t>unis) Resolutions Policy No. AP002</w:t>
      </w:r>
      <w:r>
        <w:rPr>
          <w:rFonts w:ascii="Franklin Gothic Book" w:eastAsia="Times New Roman" w:hAnsi="Franklin Gothic Book" w:cs="Segoe UI"/>
          <w:lang w:eastAsia="en-CA"/>
        </w:rPr>
        <w:t xml:space="preserve"> sets the process for members resolutions during the annual ABmunis convention. </w:t>
      </w:r>
    </w:p>
    <w:p w14:paraId="14ABD55F" w14:textId="77777777" w:rsidR="00AB6974" w:rsidRDefault="00AB6974" w:rsidP="00AB6974">
      <w:pPr>
        <w:rPr>
          <w:rFonts w:ascii="Franklin Gothic Book" w:eastAsia="Times New Roman" w:hAnsi="Franklin Gothic Book" w:cs="Segoe UI"/>
          <w:lang w:eastAsia="en-CA"/>
        </w:rPr>
      </w:pPr>
    </w:p>
    <w:p w14:paraId="1F254D51" w14:textId="080C91EA" w:rsidR="00AB6974" w:rsidRDefault="00AB6974" w:rsidP="00AB6974">
      <w:pPr>
        <w:rPr>
          <w:rFonts w:ascii="Franklin Gothic Book" w:eastAsia="Times New Roman" w:hAnsi="Franklin Gothic Book" w:cs="Segoe UI"/>
          <w:lang w:eastAsia="en-CA"/>
        </w:rPr>
      </w:pPr>
      <w:r>
        <w:rPr>
          <w:rFonts w:ascii="Franklin Gothic Book" w:eastAsia="Times New Roman" w:hAnsi="Franklin Gothic Book" w:cs="Segoe UI"/>
          <w:b/>
          <w:bCs/>
          <w:lang w:eastAsia="en-CA"/>
        </w:rPr>
        <w:t xml:space="preserve">WHEREAS </w:t>
      </w:r>
      <w:r>
        <w:rPr>
          <w:rFonts w:ascii="Franklin Gothic Book" w:eastAsia="Times New Roman" w:hAnsi="Franklin Gothic Book" w:cs="Segoe UI"/>
          <w:lang w:eastAsia="en-CA"/>
        </w:rPr>
        <w:t xml:space="preserve">the Resolutions Policy </w:t>
      </w:r>
      <w:r w:rsidRPr="00C72C59">
        <w:rPr>
          <w:rFonts w:ascii="Franklin Gothic Book" w:eastAsia="Times New Roman" w:hAnsi="Franklin Gothic Book" w:cs="Segoe UI"/>
          <w:lang w:eastAsia="en-CA"/>
        </w:rPr>
        <w:t>currently requires a simple majority of votes cast (50% plus one) for a resolution to be adopted;</w:t>
      </w:r>
      <w:r w:rsidR="005715AE">
        <w:rPr>
          <w:rStyle w:val="FootnoteReference"/>
          <w:rFonts w:ascii="Franklin Gothic Book" w:eastAsia="Times New Roman" w:hAnsi="Franklin Gothic Book" w:cs="Segoe UI"/>
          <w:lang w:eastAsia="en-CA"/>
        </w:rPr>
        <w:footnoteReference w:id="36"/>
      </w:r>
    </w:p>
    <w:p w14:paraId="60F27559" w14:textId="77777777" w:rsidR="00EA4EA7" w:rsidRPr="00C72C59" w:rsidRDefault="00EA4EA7" w:rsidP="00AB6974">
      <w:pPr>
        <w:rPr>
          <w:rFonts w:ascii="Franklin Gothic Book" w:eastAsia="Times New Roman" w:hAnsi="Franklin Gothic Book" w:cs="Segoe UI"/>
          <w:lang w:eastAsia="en-CA"/>
        </w:rPr>
      </w:pPr>
    </w:p>
    <w:p w14:paraId="7513F1EB" w14:textId="77777777" w:rsidR="00AB6974" w:rsidRDefault="00AB6974" w:rsidP="00EA4EA7">
      <w:pPr>
        <w:rPr>
          <w:lang w:eastAsia="en-CA"/>
        </w:rPr>
      </w:pPr>
      <w:r w:rsidRPr="00664CE5">
        <w:rPr>
          <w:b/>
          <w:bCs/>
          <w:lang w:eastAsia="en-CA"/>
        </w:rPr>
        <w:t xml:space="preserve">WHEREAS </w:t>
      </w:r>
      <w:r w:rsidRPr="00664CE5">
        <w:rPr>
          <w:lang w:eastAsia="en-CA"/>
        </w:rPr>
        <w:t xml:space="preserve">resolutions adopted with narrow margins may not clearly represent the collective position of Alberta’s </w:t>
      </w:r>
      <w:r>
        <w:rPr>
          <w:lang w:eastAsia="en-CA"/>
        </w:rPr>
        <w:t>members</w:t>
      </w:r>
      <w:r w:rsidRPr="00664CE5">
        <w:rPr>
          <w:lang w:eastAsia="en-CA"/>
        </w:rPr>
        <w:t>, which can reduce the effectiveness and credibility of AB</w:t>
      </w:r>
      <w:r>
        <w:rPr>
          <w:lang w:eastAsia="en-CA"/>
        </w:rPr>
        <w:t>m</w:t>
      </w:r>
      <w:r w:rsidRPr="00664CE5">
        <w:rPr>
          <w:lang w:eastAsia="en-CA"/>
        </w:rPr>
        <w:t>unis’ advocacy with provincial and federal governments; and</w:t>
      </w:r>
    </w:p>
    <w:p w14:paraId="6B404035" w14:textId="77777777" w:rsidR="00EA4EA7" w:rsidRPr="00664CE5" w:rsidRDefault="00EA4EA7" w:rsidP="00EA4EA7">
      <w:pPr>
        <w:rPr>
          <w:lang w:eastAsia="en-CA"/>
        </w:rPr>
      </w:pPr>
    </w:p>
    <w:p w14:paraId="1934A7E1" w14:textId="77777777" w:rsidR="00AB6974" w:rsidRDefault="00AB6974" w:rsidP="00EA4EA7">
      <w:pPr>
        <w:rPr>
          <w:lang w:eastAsia="en-CA"/>
        </w:rPr>
      </w:pPr>
      <w:r w:rsidRPr="00664CE5">
        <w:rPr>
          <w:b/>
          <w:bCs/>
          <w:lang w:eastAsia="en-CA"/>
        </w:rPr>
        <w:t xml:space="preserve">WHEREAS </w:t>
      </w:r>
      <w:r w:rsidRPr="00664CE5">
        <w:rPr>
          <w:lang w:eastAsia="en-CA"/>
        </w:rPr>
        <w:t>increasing the voting threshold for resolutions would ensure that only those resolutions with substantial and demonstra</w:t>
      </w:r>
      <w:r>
        <w:rPr>
          <w:lang w:eastAsia="en-CA"/>
        </w:rPr>
        <w:t>ta</w:t>
      </w:r>
      <w:r w:rsidRPr="00664CE5">
        <w:rPr>
          <w:lang w:eastAsia="en-CA"/>
        </w:rPr>
        <w:t>ble member support are advanced, thereby strengthening AB</w:t>
      </w:r>
      <w:r>
        <w:rPr>
          <w:lang w:eastAsia="en-CA"/>
        </w:rPr>
        <w:t>m</w:t>
      </w:r>
      <w:r w:rsidRPr="00664CE5">
        <w:rPr>
          <w:lang w:eastAsia="en-CA"/>
        </w:rPr>
        <w:t>unis’ advocacy focus and improving alignment with its strategic priorities;</w:t>
      </w:r>
    </w:p>
    <w:p w14:paraId="23BCA042" w14:textId="77777777" w:rsidR="00EA4EA7" w:rsidRPr="00664CE5" w:rsidRDefault="00EA4EA7" w:rsidP="00EA4EA7">
      <w:pPr>
        <w:rPr>
          <w:lang w:eastAsia="en-CA"/>
        </w:rPr>
      </w:pPr>
    </w:p>
    <w:p w14:paraId="14191E9C" w14:textId="02B8A921" w:rsidR="00AB6974" w:rsidRDefault="00AB6974" w:rsidP="00EA4EA7">
      <w:pPr>
        <w:rPr>
          <w:lang w:eastAsia="en-CA"/>
        </w:rPr>
      </w:pPr>
      <w:r w:rsidRPr="6FED624B">
        <w:rPr>
          <w:b/>
          <w:bCs/>
          <w:lang w:eastAsia="en-CA"/>
        </w:rPr>
        <w:t xml:space="preserve">IT IS THEREFORE RESOLVED </w:t>
      </w:r>
      <w:r w:rsidR="00B723AA">
        <w:rPr>
          <w:b/>
          <w:lang w:eastAsia="en-CA"/>
        </w:rPr>
        <w:t>THAT</w:t>
      </w:r>
      <w:r w:rsidRPr="6FED624B">
        <w:rPr>
          <w:lang w:eastAsia="en-CA"/>
        </w:rPr>
        <w:t xml:space="preserve"> Alberta Municipalities conduct member engagement on Resolution Policy No. AP002 to identify areas for improvement to the resolution process, including exploring the potential benefits of increasing the voting threshold required for the adoption of resolutions from a simple majority (50% plus one) to a two-thirds (66%) majority of votes cast, representing at least two-thirds of its members.</w:t>
      </w:r>
    </w:p>
    <w:p w14:paraId="71EE6AAD" w14:textId="77777777" w:rsidR="00EA4EA7" w:rsidRPr="00664CE5" w:rsidRDefault="00EA4EA7" w:rsidP="00EA4EA7">
      <w:pPr>
        <w:rPr>
          <w:b/>
          <w:bCs/>
          <w:lang w:eastAsia="en-CA"/>
        </w:rPr>
      </w:pPr>
    </w:p>
    <w:p w14:paraId="22B7FF2C" w14:textId="77777777" w:rsidR="00AB6974" w:rsidRDefault="00AB6974" w:rsidP="00EA4EA7">
      <w:r w:rsidRPr="00EA4EA7">
        <w:rPr>
          <w:b/>
          <w:bCs/>
        </w:rPr>
        <w:t>BACKGROUND</w:t>
      </w:r>
      <w:r w:rsidRPr="00664CE5">
        <w:t>:</w:t>
      </w:r>
    </w:p>
    <w:p w14:paraId="07C4ECD1" w14:textId="77777777" w:rsidR="00AB6974" w:rsidRDefault="00AB6974" w:rsidP="00EA4EA7">
      <w:pPr>
        <w:rPr>
          <w:rFonts w:cs="Segoe UI"/>
          <w:lang w:eastAsia="en-CA"/>
        </w:rPr>
      </w:pPr>
      <w:r>
        <w:rPr>
          <w:rFonts w:cs="Segoe UI"/>
          <w:lang w:eastAsia="en-CA"/>
        </w:rPr>
        <w:t xml:space="preserve">The ABmunis’ Resolution Policy No. AP002 is intended to establish a clear and consistent process for resolutions that align with ABmunis broader advocacy initiatives. ABmunis mission is to be the voice of urban municipalities and provide visionary leadership, solutions-based advocacy, and service excellence on behalf of over 260 municipalities who are facing a variety of complex issues. </w:t>
      </w:r>
    </w:p>
    <w:p w14:paraId="28BDB963" w14:textId="77777777" w:rsidR="00AB6974" w:rsidRDefault="00AB6974" w:rsidP="00AB6974">
      <w:pPr>
        <w:spacing w:before="100" w:beforeAutospacing="1"/>
        <w:rPr>
          <w:rFonts w:ascii="Franklin Gothic Book" w:eastAsia="Times New Roman" w:hAnsi="Franklin Gothic Book" w:cs="Segoe UI"/>
          <w:lang w:eastAsia="en-CA"/>
        </w:rPr>
      </w:pPr>
      <w:r>
        <w:rPr>
          <w:rFonts w:ascii="Franklin Gothic Book" w:eastAsia="Times New Roman" w:hAnsi="Franklin Gothic Book" w:cs="Segoe UI"/>
          <w:lang w:eastAsia="en-CA"/>
        </w:rPr>
        <w:t xml:space="preserve">The Resolution Policy sets out the process for: </w:t>
      </w:r>
    </w:p>
    <w:p w14:paraId="117DCBEE"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call of resolutions, </w:t>
      </w:r>
    </w:p>
    <w:p w14:paraId="22052F72"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Requirements of movers and seconders,</w:t>
      </w:r>
    </w:p>
    <w:p w14:paraId="3BF9F4EB"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Researching, writing, and submitting resolutions,</w:t>
      </w:r>
    </w:p>
    <w:p w14:paraId="7F35A04D"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process for emergent resolutions, </w:t>
      </w:r>
    </w:p>
    <w:p w14:paraId="4753AE5F"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ABmunis Review of resolutions,</w:t>
      </w:r>
    </w:p>
    <w:p w14:paraId="70554AD9"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process of the resolution session during convention, including the introduction and debate of resolutions, amendments, and voting, and </w:t>
      </w:r>
    </w:p>
    <w:p w14:paraId="13256CF5" w14:textId="77777777" w:rsidR="00AB6974" w:rsidRPr="00563E0A" w:rsidRDefault="00AB6974" w:rsidP="00563E0A">
      <w:pPr>
        <w:pStyle w:val="ListParagraph"/>
        <w:numPr>
          <w:ilvl w:val="0"/>
          <w:numId w:val="40"/>
        </w:numPr>
        <w:shd w:val="clear" w:color="auto" w:fill="FFFFFF" w:themeFill="background1"/>
        <w:spacing w:after="240" w:line="259" w:lineRule="auto"/>
      </w:pPr>
      <w:r w:rsidRPr="00563E0A">
        <w:t xml:space="preserve">The action on adopted resolutions following convention. </w:t>
      </w:r>
    </w:p>
    <w:p w14:paraId="1DD1ABE0" w14:textId="3DB31931" w:rsidR="00AB6974" w:rsidRPr="005E664B" w:rsidRDefault="00AB6974" w:rsidP="00AB6974">
      <w:pPr>
        <w:spacing w:before="100" w:beforeAutospacing="1" w:after="100" w:afterAutospacing="1"/>
        <w:rPr>
          <w:rFonts w:ascii="Franklin Gothic Book" w:eastAsia="Times New Roman" w:hAnsi="Franklin Gothic Book" w:cs="Segoe UI"/>
          <w:lang w:eastAsia="en-CA"/>
        </w:rPr>
      </w:pPr>
      <w:r>
        <w:rPr>
          <w:rFonts w:ascii="Franklin Gothic Book" w:eastAsia="Times New Roman" w:hAnsi="Franklin Gothic Book" w:cs="Segoe UI"/>
          <w:lang w:eastAsia="en-CA"/>
        </w:rPr>
        <w:t>To ensure clarity in the Resolutions Policy, member engagement is important to gain insights on where the resolution process could be improved. For example, the Resolution Policy establishes the</w:t>
      </w:r>
      <w:r w:rsidRPr="005E664B">
        <w:rPr>
          <w:rFonts w:ascii="Franklin Gothic Book" w:eastAsia="Times New Roman" w:hAnsi="Franklin Gothic Book" w:cs="Segoe UI"/>
          <w:lang w:eastAsia="en-CA"/>
        </w:rPr>
        <w:t xml:space="preserve"> voting threshold for resolutions</w:t>
      </w:r>
      <w:r>
        <w:rPr>
          <w:rFonts w:ascii="Franklin Gothic Book" w:eastAsia="Times New Roman" w:hAnsi="Franklin Gothic Book" w:cs="Segoe UI"/>
          <w:lang w:eastAsia="en-CA"/>
        </w:rPr>
        <w:t xml:space="preserve"> to be approved as </w:t>
      </w:r>
      <w:r w:rsidRPr="005E664B">
        <w:rPr>
          <w:rFonts w:ascii="Franklin Gothic Book" w:eastAsia="Times New Roman" w:hAnsi="Franklin Gothic Book" w:cs="Segoe UI"/>
          <w:lang w:eastAsia="en-CA"/>
        </w:rPr>
        <w:t>a simple majority (50% plus one of votes cast).</w:t>
      </w:r>
    </w:p>
    <w:p w14:paraId="0FBB850C" w14:textId="77777777" w:rsidR="00AB6974" w:rsidRPr="00664CE5" w:rsidRDefault="00AB6974" w:rsidP="00AB6974">
      <w:pPr>
        <w:spacing w:before="100" w:beforeAutospacing="1" w:after="100" w:afterAutospacing="1"/>
        <w:rPr>
          <w:rFonts w:ascii="Franklin Gothic Book" w:eastAsia="Times New Roman" w:hAnsi="Franklin Gothic Book" w:cs="Segoe UI"/>
          <w:lang w:eastAsia="en-CA"/>
        </w:rPr>
      </w:pPr>
      <w:r w:rsidRPr="00664CE5">
        <w:rPr>
          <w:rFonts w:ascii="Franklin Gothic Book" w:eastAsia="Times New Roman" w:hAnsi="Franklin Gothic Book" w:cs="Segoe UI"/>
          <w:lang w:eastAsia="en-CA"/>
        </w:rPr>
        <w:lastRenderedPageBreak/>
        <w:t xml:space="preserve">According to </w:t>
      </w:r>
      <w:r>
        <w:rPr>
          <w:rFonts w:ascii="Franklin Gothic Book" w:eastAsia="Times New Roman" w:hAnsi="Franklin Gothic Book" w:cs="Segoe UI"/>
          <w:lang w:eastAsia="en-CA"/>
        </w:rPr>
        <w:t>ABmunis</w:t>
      </w:r>
      <w:r w:rsidRPr="00664CE5">
        <w:rPr>
          <w:rFonts w:ascii="Franklin Gothic Book" w:eastAsia="Times New Roman" w:hAnsi="Franklin Gothic Book" w:cs="Segoe UI"/>
          <w:lang w:eastAsia="en-CA"/>
        </w:rPr>
        <w:t xml:space="preserve">, </w:t>
      </w:r>
      <w:r w:rsidRPr="005B0D80">
        <w:rPr>
          <w:rFonts w:ascii="Franklin Gothic Book" w:eastAsia="Times New Roman" w:hAnsi="Franklin Gothic Book" w:cs="Segoe UI"/>
          <w:lang w:eastAsia="en-CA"/>
        </w:rPr>
        <w:t>between 2017 and 2025, its members adopted 162 votes on resolutions based on the 50% plus one threshold. If a two-thirds majority were required for those votes to be successful, it would have reduced the number of successful resolution</w:t>
      </w:r>
      <w:r>
        <w:rPr>
          <w:rFonts w:ascii="Franklin Gothic Book" w:eastAsia="Times New Roman" w:hAnsi="Franklin Gothic Book" w:cs="Segoe UI"/>
          <w:lang w:eastAsia="en-CA"/>
        </w:rPr>
        <w:t>s to</w:t>
      </w:r>
      <w:r w:rsidRPr="005B0D80">
        <w:rPr>
          <w:rFonts w:ascii="Franklin Gothic Book" w:eastAsia="Times New Roman" w:hAnsi="Franklin Gothic Book" w:cs="Segoe UI"/>
          <w:lang w:eastAsia="en-CA"/>
        </w:rPr>
        <w:t xml:space="preserve"> 146.</w:t>
      </w:r>
    </w:p>
    <w:p w14:paraId="27EBDA94" w14:textId="77777777" w:rsidR="00AB6974" w:rsidRDefault="00AB6974" w:rsidP="00AB6974">
      <w:pPr>
        <w:spacing w:before="100" w:beforeAutospacing="1" w:after="100" w:afterAutospacing="1"/>
        <w:rPr>
          <w:rStyle w:val="cf01"/>
          <w:rFonts w:asciiTheme="minorHAnsi" w:hAnsiTheme="minorHAnsi"/>
          <w:sz w:val="22"/>
          <w:szCs w:val="22"/>
        </w:rPr>
      </w:pPr>
      <w:r w:rsidRPr="00B057AB">
        <w:rPr>
          <w:rStyle w:val="cf01"/>
          <w:rFonts w:asciiTheme="minorHAnsi" w:hAnsiTheme="minorHAnsi"/>
          <w:sz w:val="22"/>
          <w:szCs w:val="22"/>
        </w:rPr>
        <w:t>Raising the voting threshold would ensure that ABmunis resolutions reflect strong, broad-based member support. This would result in fewer endorsed resolutions and provide clearer direction to the Board, staff, and provincial and federal decision</w:t>
      </w:r>
      <w:r w:rsidRPr="00B057AB">
        <w:rPr>
          <w:rStyle w:val="cf01"/>
          <w:rFonts w:asciiTheme="minorHAnsi" w:hAnsiTheme="minorHAnsi"/>
          <w:sz w:val="22"/>
          <w:szCs w:val="22"/>
        </w:rPr>
        <w:noBreakHyphen/>
        <w:t>makers on where there is true municipal consensus.</w:t>
      </w:r>
    </w:p>
    <w:p w14:paraId="1E2D229B" w14:textId="77777777" w:rsidR="00AB6974" w:rsidRDefault="00AB6974" w:rsidP="00AB6974">
      <w:pPr>
        <w:spacing w:before="100" w:beforeAutospacing="1"/>
        <w:rPr>
          <w:rFonts w:eastAsia="Times New Roman" w:cs="Segoe UI"/>
          <w:lang w:eastAsia="en-CA"/>
        </w:rPr>
      </w:pPr>
      <w:r w:rsidRPr="004053C9">
        <w:rPr>
          <w:rStyle w:val="cf01"/>
          <w:rFonts w:asciiTheme="minorHAnsi" w:hAnsiTheme="minorHAnsi"/>
          <w:sz w:val="22"/>
          <w:szCs w:val="22"/>
        </w:rPr>
        <w:t>A r</w:t>
      </w:r>
      <w:r w:rsidRPr="004053C9">
        <w:rPr>
          <w:rFonts w:eastAsia="Times New Roman" w:cs="Segoe UI"/>
          <w:lang w:eastAsia="en-CA"/>
        </w:rPr>
        <w:t>eview of other provincial municipal associations shows that approaches to resolution voting thresholds vary, with some organizations maintaining a simple majority while others employ higher or supermajority requirements to strengthen mandate clarity:</w:t>
      </w:r>
    </w:p>
    <w:p w14:paraId="449548AF" w14:textId="77777777" w:rsidR="00AB6974" w:rsidRPr="004053C9" w:rsidRDefault="00AB6974" w:rsidP="00AB6974">
      <w:pPr>
        <w:rPr>
          <w:rFonts w:eastAsia="Times New Roman" w:cs="Segoe UI"/>
          <w:lang w:eastAsia="en-CA"/>
        </w:rPr>
      </w:pPr>
    </w:p>
    <w:tbl>
      <w:tblPr>
        <w:tblStyle w:val="TableGrid"/>
        <w:tblW w:w="5000" w:type="pct"/>
        <w:tblLook w:val="04A0" w:firstRow="1" w:lastRow="0" w:firstColumn="1" w:lastColumn="0" w:noHBand="0" w:noVBand="1"/>
      </w:tblPr>
      <w:tblGrid>
        <w:gridCol w:w="3920"/>
        <w:gridCol w:w="2127"/>
        <w:gridCol w:w="4743"/>
      </w:tblGrid>
      <w:tr w:rsidR="00AB6974" w14:paraId="333FE139" w14:textId="77777777" w:rsidTr="00634D9F">
        <w:tc>
          <w:tcPr>
            <w:tcW w:w="3397" w:type="dxa"/>
          </w:tcPr>
          <w:p w14:paraId="2E123A24" w14:textId="77777777" w:rsidR="00AB6974" w:rsidRPr="00D01E8C" w:rsidRDefault="00AB6974">
            <w:pPr>
              <w:spacing w:before="100" w:beforeAutospacing="1" w:after="100" w:afterAutospacing="1" w:line="300" w:lineRule="atLeast"/>
              <w:rPr>
                <w:rFonts w:ascii="Franklin Gothic Book" w:eastAsia="Times New Roman" w:hAnsi="Franklin Gothic Book" w:cs="Segoe UI"/>
                <w:b/>
                <w:bCs/>
                <w:lang w:eastAsia="en-CA"/>
              </w:rPr>
            </w:pPr>
            <w:r w:rsidRPr="00D01E8C">
              <w:rPr>
                <w:rFonts w:ascii="Franklin Gothic Book" w:eastAsia="Times New Roman" w:hAnsi="Franklin Gothic Book" w:cs="Segoe UI"/>
                <w:b/>
                <w:bCs/>
                <w:lang w:eastAsia="en-CA"/>
              </w:rPr>
              <w:t>Association</w:t>
            </w:r>
          </w:p>
        </w:tc>
        <w:tc>
          <w:tcPr>
            <w:tcW w:w="1843" w:type="dxa"/>
          </w:tcPr>
          <w:p w14:paraId="0C4D4562" w14:textId="77777777" w:rsidR="00AB6974" w:rsidRPr="00D01E8C" w:rsidRDefault="00AB6974">
            <w:pPr>
              <w:spacing w:before="100" w:beforeAutospacing="1" w:after="100" w:afterAutospacing="1" w:line="300" w:lineRule="atLeast"/>
              <w:rPr>
                <w:rFonts w:ascii="Franklin Gothic Book" w:eastAsia="Times New Roman" w:hAnsi="Franklin Gothic Book" w:cs="Segoe UI"/>
                <w:b/>
                <w:bCs/>
                <w:lang w:eastAsia="en-CA"/>
              </w:rPr>
            </w:pPr>
            <w:r w:rsidRPr="00D01E8C">
              <w:rPr>
                <w:rFonts w:ascii="Franklin Gothic Book" w:eastAsia="Times New Roman" w:hAnsi="Franklin Gothic Book" w:cs="Segoe UI"/>
                <w:b/>
                <w:bCs/>
                <w:lang w:eastAsia="en-CA"/>
              </w:rPr>
              <w:t>Voting Threshold</w:t>
            </w:r>
          </w:p>
        </w:tc>
        <w:tc>
          <w:tcPr>
            <w:tcW w:w="4110" w:type="dxa"/>
          </w:tcPr>
          <w:p w14:paraId="0B6B6CF6" w14:textId="77777777" w:rsidR="00AB6974" w:rsidRPr="00D01E8C" w:rsidRDefault="00AB6974">
            <w:pPr>
              <w:spacing w:before="100" w:beforeAutospacing="1" w:after="100" w:afterAutospacing="1" w:line="300" w:lineRule="atLeast"/>
              <w:rPr>
                <w:rFonts w:ascii="Franklin Gothic Book" w:eastAsia="Times New Roman" w:hAnsi="Franklin Gothic Book" w:cs="Segoe UI"/>
                <w:b/>
                <w:bCs/>
                <w:lang w:eastAsia="en-CA"/>
              </w:rPr>
            </w:pPr>
            <w:r w:rsidRPr="00D01E8C">
              <w:rPr>
                <w:rFonts w:ascii="Franklin Gothic Book" w:eastAsia="Times New Roman" w:hAnsi="Franklin Gothic Book" w:cs="Segoe UI"/>
                <w:b/>
                <w:bCs/>
                <w:lang w:eastAsia="en-CA"/>
              </w:rPr>
              <w:t xml:space="preserve">Relevant Policy </w:t>
            </w:r>
          </w:p>
        </w:tc>
      </w:tr>
      <w:tr w:rsidR="00AB6974" w14:paraId="74BA4768" w14:textId="77777777" w:rsidTr="00634D9F">
        <w:tc>
          <w:tcPr>
            <w:tcW w:w="3397" w:type="dxa"/>
          </w:tcPr>
          <w:p w14:paraId="34B028F7"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ABmunis</w:t>
            </w:r>
          </w:p>
        </w:tc>
        <w:tc>
          <w:tcPr>
            <w:tcW w:w="1843" w:type="dxa"/>
          </w:tcPr>
          <w:p w14:paraId="65205CBA"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50%+1</w:t>
            </w:r>
          </w:p>
        </w:tc>
        <w:tc>
          <w:tcPr>
            <w:tcW w:w="4110" w:type="dxa"/>
          </w:tcPr>
          <w:p w14:paraId="259232F9" w14:textId="73B0FCBF" w:rsidR="00AB6974" w:rsidRDefault="00AB6974">
            <w:pPr>
              <w:spacing w:before="100" w:beforeAutospacing="1" w:after="100" w:afterAutospacing="1" w:line="300" w:lineRule="atLeast"/>
              <w:rPr>
                <w:rFonts w:ascii="Franklin Gothic Book" w:eastAsia="Times New Roman" w:hAnsi="Franklin Gothic Book" w:cs="Segoe UI"/>
                <w:lang w:eastAsia="en-CA"/>
              </w:rPr>
            </w:pPr>
            <w:hyperlink r:id="rId84" w:history="1">
              <w:r w:rsidRPr="00634D9F">
                <w:rPr>
                  <w:rStyle w:val="Hyperlink"/>
                  <w:lang w:eastAsia="en-CA"/>
                </w:rPr>
                <w:t>abmunis.ca/resources/policies</w:t>
              </w:r>
            </w:hyperlink>
          </w:p>
        </w:tc>
      </w:tr>
      <w:tr w:rsidR="00AB6974" w14:paraId="1C59D510" w14:textId="77777777" w:rsidTr="00634D9F">
        <w:tc>
          <w:tcPr>
            <w:tcW w:w="3397" w:type="dxa"/>
          </w:tcPr>
          <w:p w14:paraId="29524F87"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Rural Municipalities of Alberta (RMA)</w:t>
            </w:r>
          </w:p>
        </w:tc>
        <w:tc>
          <w:tcPr>
            <w:tcW w:w="1843" w:type="dxa"/>
          </w:tcPr>
          <w:p w14:paraId="55C1B380"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 xml:space="preserve">60% </w:t>
            </w:r>
          </w:p>
        </w:tc>
        <w:tc>
          <w:tcPr>
            <w:tcW w:w="4110" w:type="dxa"/>
          </w:tcPr>
          <w:p w14:paraId="03101DF4" w14:textId="79908948" w:rsidR="00AB6974" w:rsidRPr="002912E6" w:rsidRDefault="00AB6974">
            <w:pPr>
              <w:spacing w:before="100" w:beforeAutospacing="1" w:after="100" w:afterAutospacing="1" w:line="300" w:lineRule="atLeast"/>
              <w:rPr>
                <w:rStyle w:val="Hyperlink"/>
                <w:lang w:eastAsia="en-CA"/>
              </w:rPr>
            </w:pPr>
            <w:hyperlink r:id="rId85" w:history="1">
              <w:r w:rsidRPr="00634D9F">
                <w:rPr>
                  <w:rStyle w:val="Hyperlink"/>
                  <w:lang w:eastAsia="en-CA"/>
                </w:rPr>
                <w:t>rmalberta.com/advocacy/resolutions/</w:t>
              </w:r>
            </w:hyperlink>
          </w:p>
        </w:tc>
      </w:tr>
      <w:tr w:rsidR="00AB6974" w14:paraId="66F5FFBC" w14:textId="77777777" w:rsidTr="00634D9F">
        <w:tc>
          <w:tcPr>
            <w:tcW w:w="3397" w:type="dxa"/>
          </w:tcPr>
          <w:p w14:paraId="3D4F7BDD" w14:textId="77777777" w:rsidR="00AB6974" w:rsidRPr="004151AF" w:rsidRDefault="00AB6974">
            <w:pPr>
              <w:spacing w:before="100" w:beforeAutospacing="1" w:after="100" w:afterAutospacing="1" w:line="300" w:lineRule="atLeast"/>
              <w:rPr>
                <w:rFonts w:ascii="Franklin Gothic Book" w:eastAsia="Times New Roman" w:hAnsi="Franklin Gothic Book" w:cs="Segoe UI"/>
                <w:lang w:eastAsia="en-CA"/>
              </w:rPr>
            </w:pPr>
            <w:r w:rsidRPr="00D01E8C">
              <w:rPr>
                <w:rFonts w:ascii="Franklin Gothic Book" w:eastAsia="Times New Roman" w:hAnsi="Franklin Gothic Book" w:cs="Segoe UI"/>
                <w:lang w:eastAsia="en-CA"/>
              </w:rPr>
              <w:t>Saskatchewan Urban Municipalities Association (SUMA)</w:t>
            </w:r>
          </w:p>
        </w:tc>
        <w:tc>
          <w:tcPr>
            <w:tcW w:w="1843" w:type="dxa"/>
          </w:tcPr>
          <w:p w14:paraId="2D4FAED8"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50%+1</w:t>
            </w:r>
          </w:p>
        </w:tc>
        <w:tc>
          <w:tcPr>
            <w:tcW w:w="4110" w:type="dxa"/>
          </w:tcPr>
          <w:p w14:paraId="64F35AF9" w14:textId="77777777" w:rsidR="00AB6974" w:rsidRPr="002912E6" w:rsidRDefault="00AB6974">
            <w:pPr>
              <w:spacing w:before="100" w:beforeAutospacing="1" w:after="100" w:afterAutospacing="1" w:line="300" w:lineRule="atLeast"/>
              <w:rPr>
                <w:rStyle w:val="Hyperlink"/>
                <w:rFonts w:ascii="Franklin Gothic Book" w:hAnsi="Franklin Gothic Book"/>
                <w:lang w:eastAsia="en-CA"/>
              </w:rPr>
            </w:pPr>
            <w:hyperlink r:id="rId86" w:history="1">
              <w:r w:rsidRPr="002912E6">
                <w:rPr>
                  <w:rStyle w:val="Hyperlink"/>
                  <w:rFonts w:ascii="Franklin Gothic Book" w:hAnsi="Franklin Gothic Book"/>
                  <w:lang w:eastAsia="en-CA"/>
                </w:rPr>
                <w:t>suma.org/advocacy/resolutions</w:t>
              </w:r>
            </w:hyperlink>
          </w:p>
        </w:tc>
      </w:tr>
      <w:tr w:rsidR="00AB6974" w14:paraId="295DAA48" w14:textId="77777777" w:rsidTr="00634D9F">
        <w:trPr>
          <w:trHeight w:val="234"/>
        </w:trPr>
        <w:tc>
          <w:tcPr>
            <w:tcW w:w="3397" w:type="dxa"/>
          </w:tcPr>
          <w:p w14:paraId="0660C41D" w14:textId="77777777" w:rsidR="00AB6974" w:rsidRPr="004151AF" w:rsidRDefault="00AB6974">
            <w:pPr>
              <w:spacing w:before="100" w:beforeAutospacing="1" w:after="100" w:afterAutospacing="1" w:line="300" w:lineRule="atLeast"/>
              <w:rPr>
                <w:rFonts w:ascii="Franklin Gothic Book" w:eastAsia="Times New Roman" w:hAnsi="Franklin Gothic Book" w:cs="Segoe UI"/>
                <w:lang w:eastAsia="en-CA"/>
              </w:rPr>
            </w:pPr>
            <w:r w:rsidRPr="00D01E8C">
              <w:rPr>
                <w:rFonts w:ascii="Franklin Gothic Book" w:eastAsia="Times New Roman" w:hAnsi="Franklin Gothic Book" w:cs="Segoe UI"/>
                <w:lang w:eastAsia="en-CA"/>
              </w:rPr>
              <w:t>Union of BC Municipalities</w:t>
            </w:r>
          </w:p>
        </w:tc>
        <w:tc>
          <w:tcPr>
            <w:tcW w:w="1843" w:type="dxa"/>
          </w:tcPr>
          <w:p w14:paraId="495046D4" w14:textId="77777777" w:rsidR="00AB6974" w:rsidRDefault="00AB6974">
            <w:pPr>
              <w:spacing w:before="100" w:beforeAutospacing="1" w:after="100" w:afterAutospacing="1" w:line="300" w:lineRule="atLeast"/>
              <w:rPr>
                <w:rFonts w:ascii="Franklin Gothic Book" w:eastAsia="Times New Roman" w:hAnsi="Franklin Gothic Book" w:cs="Segoe UI"/>
                <w:lang w:eastAsia="en-CA"/>
              </w:rPr>
            </w:pPr>
            <w:r>
              <w:rPr>
                <w:rFonts w:ascii="Franklin Gothic Book" w:eastAsia="Times New Roman" w:hAnsi="Franklin Gothic Book" w:cs="Segoe UI"/>
                <w:lang w:eastAsia="en-CA"/>
              </w:rPr>
              <w:t>50%+1</w:t>
            </w:r>
          </w:p>
        </w:tc>
        <w:tc>
          <w:tcPr>
            <w:tcW w:w="4110" w:type="dxa"/>
          </w:tcPr>
          <w:p w14:paraId="27BA18FF" w14:textId="55ED7CE8" w:rsidR="00AB6974" w:rsidRPr="002912E6" w:rsidRDefault="00AB6974">
            <w:pPr>
              <w:spacing w:before="100" w:beforeAutospacing="1" w:after="100" w:afterAutospacing="1" w:line="300" w:lineRule="atLeast"/>
              <w:rPr>
                <w:rStyle w:val="Hyperlink"/>
                <w:rFonts w:ascii="Franklin Gothic Book" w:hAnsi="Franklin Gothic Book"/>
                <w:lang w:eastAsia="en-CA"/>
              </w:rPr>
            </w:pPr>
            <w:hyperlink r:id="rId87" w:history="1">
              <w:r w:rsidRPr="00634D9F">
                <w:rPr>
                  <w:rStyle w:val="Hyperlink"/>
                  <w:rFonts w:ascii="Franklin Gothic Book" w:hAnsi="Franklin Gothic Book"/>
                  <w:lang w:eastAsia="en-CA"/>
                </w:rPr>
                <w:t>ubcm.ca/resolutions/resolutions-process</w:t>
              </w:r>
            </w:hyperlink>
          </w:p>
        </w:tc>
      </w:tr>
    </w:tbl>
    <w:p w14:paraId="095A561D" w14:textId="77777777" w:rsidR="00AB6974" w:rsidRDefault="00AB6974" w:rsidP="00AB6974">
      <w:pPr>
        <w:spacing w:line="300" w:lineRule="atLeast"/>
        <w:rPr>
          <w:rFonts w:ascii="Segoe UI" w:eastAsia="Times New Roman" w:hAnsi="Segoe UI" w:cs="Segoe UI"/>
          <w:lang w:eastAsia="en-CA"/>
        </w:rPr>
      </w:pPr>
    </w:p>
    <w:p w14:paraId="69A654B9" w14:textId="77777777" w:rsidR="00AB6974" w:rsidRDefault="00AB6974" w:rsidP="00AB6974">
      <w:pPr>
        <w:rPr>
          <w:rFonts w:eastAsia="Times New Roman" w:cs="Segoe UI"/>
          <w:lang w:eastAsia="en-CA"/>
        </w:rPr>
      </w:pPr>
      <w:r w:rsidRPr="00EE4969">
        <w:rPr>
          <w:rFonts w:eastAsia="Times New Roman" w:cs="Segoe UI"/>
          <w:lang w:eastAsia="en-CA"/>
        </w:rPr>
        <w:t>Provincial municipal associations take differing approaches to resolution voting, with most using a simple majority while some implement higher thresholds to reinforce stronger consensus and mandate clarity.</w:t>
      </w:r>
    </w:p>
    <w:p w14:paraId="2D0D3445" w14:textId="77777777" w:rsidR="00AB6974" w:rsidRPr="00EE4969" w:rsidRDefault="00AB6974" w:rsidP="00AB6974">
      <w:pPr>
        <w:spacing w:line="300" w:lineRule="atLeast"/>
        <w:rPr>
          <w:rFonts w:eastAsia="Times New Roman" w:cs="Segoe UI"/>
          <w:lang w:eastAsia="en-CA"/>
        </w:rPr>
      </w:pPr>
    </w:p>
    <w:p w14:paraId="6E9B0697" w14:textId="77777777" w:rsidR="00AB6974" w:rsidRDefault="00AB6974" w:rsidP="00AB6974">
      <w:pPr>
        <w:rPr>
          <w:b/>
          <w:bCs/>
        </w:rPr>
      </w:pPr>
      <w:r>
        <w:rPr>
          <w:b/>
          <w:bCs/>
        </w:rPr>
        <w:t>ALBERTA MUNICIPALITIES COMMENTS:</w:t>
      </w:r>
    </w:p>
    <w:p w14:paraId="4C58D2A7" w14:textId="77777777" w:rsidR="00AB6974" w:rsidRDefault="00AB6974" w:rsidP="00AB6974">
      <w:r w:rsidRPr="5E972FEC">
        <w:t xml:space="preserve">ABmunis uses the </w:t>
      </w:r>
      <w:hyperlink r:id="rId88">
        <w:r w:rsidRPr="5E972FEC">
          <w:rPr>
            <w:rStyle w:val="Hyperlink"/>
          </w:rPr>
          <w:t>Advocacy Prioritization Policy</w:t>
        </w:r>
      </w:hyperlink>
      <w:r w:rsidRPr="5E972FEC">
        <w:t xml:space="preserve"> to establish a process that engages and serves our </w:t>
      </w:r>
      <w:r>
        <w:t>m</w:t>
      </w:r>
      <w:r w:rsidRPr="5E972FEC">
        <w:t xml:space="preserve">embers in addressing priority issues within ABmunis capacity. The policy is used to assign a level of priority to each resolution, which determines the level effort ABmunis invests in advocating on the issue. </w:t>
      </w:r>
    </w:p>
    <w:p w14:paraId="06963DFE" w14:textId="77777777" w:rsidR="00AB6974" w:rsidRDefault="00AB6974" w:rsidP="00AB6974"/>
    <w:p w14:paraId="7D596D2F" w14:textId="77777777" w:rsidR="004E50C4" w:rsidRPr="007804F2" w:rsidRDefault="004E50C4" w:rsidP="004E50C4">
      <w:r w:rsidRPr="21F30237">
        <w:t>If this resolution passes, ABmunis will engage with members to provide information, review and make any required amendments to the Resolutions Policy.</w:t>
      </w:r>
      <w:r>
        <w:t xml:space="preserve"> This engagement will be a significant undertaking, requiring additional ABmunis resources to engage with members and outline options for consideration. </w:t>
      </w:r>
    </w:p>
    <w:p w14:paraId="573BA8EA" w14:textId="520A8D96" w:rsidR="00AB6974" w:rsidRDefault="00AB6974"/>
    <w:p w14:paraId="5EE3785D" w14:textId="03BDE6EE" w:rsidR="00054A09" w:rsidRPr="00643914" w:rsidRDefault="00054A09" w:rsidP="00054A09">
      <w:pPr>
        <w:rPr>
          <w:rFonts w:ascii="Franklin Gothic Book" w:hAnsi="Franklin Gothic Book"/>
          <w:b/>
          <w:bCs/>
        </w:rPr>
      </w:pPr>
      <w:r w:rsidRPr="00643914">
        <w:rPr>
          <w:rFonts w:ascii="Franklin Gothic Book" w:hAnsi="Franklin Gothic Book"/>
          <w:b/>
          <w:bCs/>
        </w:rPr>
        <w:t xml:space="preserve">RESOLUTION CONTACT: </w:t>
      </w:r>
    </w:p>
    <w:p w14:paraId="578D624C" w14:textId="77777777" w:rsidR="00054A09" w:rsidRPr="00643914" w:rsidRDefault="00054A09" w:rsidP="00054A09">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6600E7A2" w14:textId="77777777" w:rsidR="00054A09" w:rsidRPr="00643914" w:rsidRDefault="00054A09" w:rsidP="00054A09">
      <w:pPr>
        <w:rPr>
          <w:rFonts w:ascii="Franklin Gothic Book" w:eastAsia="Myriad Pro" w:hAnsi="Franklin Gothic Book" w:cs="Myriad Pro"/>
        </w:rPr>
      </w:pPr>
    </w:p>
    <w:p w14:paraId="4BC30C84" w14:textId="77777777" w:rsidR="00054A09" w:rsidRDefault="00054A09" w:rsidP="00054A09">
      <w:pPr>
        <w:ind w:left="360"/>
        <w:rPr>
          <w:rFonts w:ascii="Franklin Gothic Book" w:eastAsia="Myriad Pro" w:hAnsi="Franklin Gothic Book" w:cs="Myriad Pro"/>
        </w:rPr>
      </w:pPr>
      <w:r w:rsidRPr="007A599E">
        <w:rPr>
          <w:rFonts w:ascii="Franklin Gothic Book" w:eastAsia="Myriad Pro" w:hAnsi="Franklin Gothic Book" w:cs="Myriad Pro"/>
        </w:rPr>
        <w:t>Rick Binnendyk</w:t>
      </w:r>
    </w:p>
    <w:p w14:paraId="14C3F58E" w14:textId="77777777" w:rsidR="00054A09" w:rsidRDefault="00054A09" w:rsidP="00054A09">
      <w:pPr>
        <w:ind w:left="360"/>
        <w:rPr>
          <w:rFonts w:ascii="Franklin Gothic Book" w:eastAsia="Myriad Pro" w:hAnsi="Franklin Gothic Book" w:cs="Myriad Pro"/>
        </w:rPr>
      </w:pPr>
      <w:r>
        <w:rPr>
          <w:rFonts w:ascii="Franklin Gothic Book" w:eastAsia="Myriad Pro" w:hAnsi="Franklin Gothic Book" w:cs="Myriad Pro"/>
        </w:rPr>
        <w:t>Chief Administrative Officer</w:t>
      </w:r>
    </w:p>
    <w:p w14:paraId="3CAFF4A5" w14:textId="77777777" w:rsidR="00054A09" w:rsidRDefault="00054A09" w:rsidP="00054A09">
      <w:pPr>
        <w:ind w:left="360"/>
        <w:rPr>
          <w:rFonts w:ascii="Franklin Gothic Book" w:eastAsia="Myriad Pro" w:hAnsi="Franklin Gothic Book" w:cs="Myriad Pro"/>
        </w:rPr>
      </w:pPr>
      <w:r>
        <w:rPr>
          <w:rFonts w:ascii="Franklin Gothic Book" w:eastAsia="Myriad Pro" w:hAnsi="Franklin Gothic Book" w:cs="Myriad Pro"/>
        </w:rPr>
        <w:t>Town of Penhold</w:t>
      </w:r>
    </w:p>
    <w:p w14:paraId="4549304A" w14:textId="77777777" w:rsidR="00054A09" w:rsidRDefault="00054A09" w:rsidP="00054A09">
      <w:pPr>
        <w:ind w:left="360"/>
        <w:rPr>
          <w:rFonts w:ascii="Franklin Gothic Book" w:hAnsi="Franklin Gothic Book"/>
        </w:rPr>
      </w:pPr>
      <w:hyperlink r:id="rId89" w:history="1">
        <w:r w:rsidRPr="00631C73">
          <w:rPr>
            <w:rStyle w:val="Hyperlink"/>
            <w:rFonts w:ascii="Franklin Gothic Book" w:hAnsi="Franklin Gothic Book"/>
          </w:rPr>
          <w:t>rbinnendyk@townofpenhold.ca</w:t>
        </w:r>
      </w:hyperlink>
      <w:r>
        <w:rPr>
          <w:rFonts w:ascii="Franklin Gothic Book" w:hAnsi="Franklin Gothic Book"/>
        </w:rPr>
        <w:t xml:space="preserve"> </w:t>
      </w:r>
    </w:p>
    <w:p w14:paraId="7D3414B0" w14:textId="77777777" w:rsidR="005651E4" w:rsidRDefault="005651E4"/>
    <w:p w14:paraId="1763D27D" w14:textId="77777777" w:rsidR="00D0350E" w:rsidRDefault="00D0350E">
      <w:pPr>
        <w:pStyle w:val="Sectionbreak-teal"/>
        <w:sectPr w:rsidR="00D0350E" w:rsidSect="00076E1E">
          <w:footnotePr>
            <w:numRestart w:val="eachPage"/>
          </w:footnotePr>
          <w:pgSz w:w="12240" w:h="15840" w:code="1"/>
          <w:pgMar w:top="720" w:right="720" w:bottom="1080" w:left="720" w:header="709" w:footer="432" w:gutter="0"/>
          <w:cols w:space="708"/>
          <w:titlePg/>
          <w:docGrid w:linePitch="360"/>
        </w:sectPr>
      </w:pPr>
    </w:p>
    <w:tbl>
      <w:tblPr>
        <w:tblW w:w="10773" w:type="dxa"/>
        <w:shd w:val="clear" w:color="auto" w:fill="FDB813" w:themeFill="accent2"/>
        <w:tblLayout w:type="fixed"/>
        <w:tblLook w:val="0600" w:firstRow="0" w:lastRow="0" w:firstColumn="0" w:lastColumn="0" w:noHBand="1" w:noVBand="1"/>
      </w:tblPr>
      <w:tblGrid>
        <w:gridCol w:w="10773"/>
      </w:tblGrid>
      <w:tr w:rsidR="00FF1AEB" w:rsidRPr="002160E4" w14:paraId="2C31B792" w14:textId="77777777">
        <w:trPr>
          <w:trHeight w:val="6270"/>
        </w:trPr>
        <w:tc>
          <w:tcPr>
            <w:tcW w:w="10773" w:type="dxa"/>
            <w:vAlign w:val="bottom"/>
          </w:tcPr>
          <w:p w14:paraId="0306853A" w14:textId="572F9388" w:rsidR="00FF1AEB" w:rsidRPr="002160E4" w:rsidRDefault="00FF1AEB">
            <w:pPr>
              <w:pStyle w:val="Sectionbreak-teal"/>
            </w:pPr>
            <w:r>
              <w:lastRenderedPageBreak/>
              <w:t xml:space="preserve">2026 Resolutions </w:t>
            </w:r>
            <w:r w:rsidRPr="002160E4">
              <w:t xml:space="preserve"> </w:t>
            </w:r>
          </w:p>
        </w:tc>
      </w:tr>
      <w:tr w:rsidR="00FF1AEB" w:rsidRPr="002160E4" w14:paraId="17DE151C" w14:textId="77777777">
        <w:trPr>
          <w:trHeight w:val="6156"/>
        </w:trPr>
        <w:tc>
          <w:tcPr>
            <w:tcW w:w="10773" w:type="dxa"/>
            <w:shd w:val="clear" w:color="auto" w:fill="009EBF" w:themeFill="accent1"/>
          </w:tcPr>
          <w:p w14:paraId="0CC5B5DA" w14:textId="5F79D7BD" w:rsidR="00FF1AEB" w:rsidRPr="002160E4" w:rsidRDefault="00FF1AEB" w:rsidP="003041B3">
            <w:pPr>
              <w:pStyle w:val="Heading1"/>
            </w:pPr>
            <w:bookmarkStart w:id="64" w:name="_Toc236125119"/>
            <w:r w:rsidRPr="003041B3">
              <w:rPr>
                <w:rFonts w:ascii="Franklin Gothic Heavy" w:hAnsi="Franklin Gothic Heavy"/>
                <w:color w:val="FFFFFF"/>
                <w:sz w:val="84"/>
                <w:szCs w:val="84"/>
              </w:rPr>
              <w:t>Emergent Resolutions</w:t>
            </w:r>
            <w:bookmarkEnd w:id="64"/>
            <w:r w:rsidRPr="002160E4">
              <w:t xml:space="preserve"> </w:t>
            </w:r>
          </w:p>
        </w:tc>
      </w:tr>
    </w:tbl>
    <w:p w14:paraId="6DEC7FD5" w14:textId="77777777" w:rsidR="00C80647" w:rsidRDefault="00C80647" w:rsidP="00FF1AEB">
      <w:pPr>
        <w:sectPr w:rsidR="00C80647" w:rsidSect="00076E1E">
          <w:footnotePr>
            <w:numRestart w:val="eachPage"/>
          </w:footnotePr>
          <w:pgSz w:w="12240" w:h="15840" w:code="1"/>
          <w:pgMar w:top="720" w:right="720" w:bottom="1080" w:left="720" w:header="709" w:footer="432" w:gutter="0"/>
          <w:cols w:space="708"/>
          <w:titlePg/>
          <w:docGrid w:linePitch="360"/>
        </w:sectPr>
      </w:pPr>
    </w:p>
    <w:p w14:paraId="1186B60C" w14:textId="77777777" w:rsidR="00E16DAB" w:rsidRPr="003041B3" w:rsidRDefault="00E16DAB" w:rsidP="003041B3">
      <w:pPr>
        <w:pStyle w:val="Heading2"/>
        <w:rPr>
          <w:rFonts w:asciiTheme="majorHAnsi" w:hAnsiTheme="majorHAnsi"/>
          <w:i w:val="0"/>
          <w:color w:val="auto"/>
          <w:sz w:val="26"/>
        </w:rPr>
      </w:pPr>
      <w:bookmarkStart w:id="65" w:name="_Toc236125120"/>
      <w:r w:rsidRPr="003041B3">
        <w:rPr>
          <w:rFonts w:asciiTheme="majorHAnsi" w:hAnsiTheme="majorHAnsi"/>
          <w:i w:val="0"/>
          <w:color w:val="auto"/>
          <w:sz w:val="26"/>
        </w:rPr>
        <w:lastRenderedPageBreak/>
        <w:t>E1: Investing in Prevention: Strengthening FCSS and Community Well-Being</w:t>
      </w:r>
      <w:bookmarkEnd w:id="65"/>
    </w:p>
    <w:p w14:paraId="7802AA6C" w14:textId="77777777" w:rsidR="00E16DAB" w:rsidRPr="00EF6037" w:rsidRDefault="00E16DAB" w:rsidP="00E16DAB">
      <w:pPr>
        <w:rPr>
          <w:rFonts w:asciiTheme="majorHAnsi" w:hAnsiTheme="majorHAnsi"/>
          <w:b/>
          <w:bCs/>
          <w:color w:val="414142"/>
          <w:sz w:val="26"/>
          <w:szCs w:val="26"/>
        </w:rPr>
      </w:pPr>
    </w:p>
    <w:p w14:paraId="4D48F5AE" w14:textId="77777777" w:rsidR="00E16DAB" w:rsidRPr="00EF6037" w:rsidRDefault="00E16DAB" w:rsidP="00E16DAB">
      <w:pPr>
        <w:rPr>
          <w:rFonts w:asciiTheme="majorHAnsi" w:hAnsiTheme="majorHAnsi"/>
          <w:color w:val="414142"/>
          <w:sz w:val="26"/>
          <w:szCs w:val="26"/>
        </w:rPr>
      </w:pPr>
      <w:r w:rsidRPr="00EF6037">
        <w:rPr>
          <w:rFonts w:asciiTheme="majorHAnsi" w:hAnsiTheme="majorHAnsi"/>
          <w:color w:val="414142"/>
          <w:sz w:val="26"/>
          <w:szCs w:val="26"/>
        </w:rPr>
        <w:t xml:space="preserve">Moved by: </w:t>
      </w:r>
      <w:r w:rsidRPr="00EF6037">
        <w:tab/>
      </w:r>
      <w:r w:rsidRPr="00EF6037">
        <w:tab/>
      </w:r>
      <w:r w:rsidRPr="00EF6037">
        <w:rPr>
          <w:rFonts w:asciiTheme="majorHAnsi" w:hAnsiTheme="majorHAnsi"/>
          <w:color w:val="414142"/>
          <w:sz w:val="26"/>
          <w:szCs w:val="26"/>
        </w:rPr>
        <w:t>City of Red Deer</w:t>
      </w:r>
    </w:p>
    <w:p w14:paraId="0305E297" w14:textId="77777777" w:rsidR="00E16DAB" w:rsidRPr="00EF6037" w:rsidRDefault="00E16DAB" w:rsidP="00E16DAB">
      <w:pPr>
        <w:rPr>
          <w:rFonts w:asciiTheme="majorHAnsi" w:hAnsiTheme="majorHAnsi"/>
          <w:color w:val="414142"/>
          <w:sz w:val="26"/>
          <w:szCs w:val="26"/>
        </w:rPr>
      </w:pPr>
      <w:r w:rsidRPr="00EF6037">
        <w:rPr>
          <w:rFonts w:asciiTheme="majorHAnsi" w:hAnsiTheme="majorHAnsi"/>
          <w:color w:val="414142"/>
          <w:sz w:val="26"/>
          <w:szCs w:val="26"/>
        </w:rPr>
        <w:t xml:space="preserve">Seconded by: </w:t>
      </w:r>
      <w:r w:rsidRPr="00EF6037">
        <w:tab/>
      </w:r>
      <w:r w:rsidRPr="00EF6037">
        <w:rPr>
          <w:rFonts w:asciiTheme="majorHAnsi" w:hAnsiTheme="majorHAnsi"/>
          <w:color w:val="414142"/>
          <w:sz w:val="26"/>
          <w:szCs w:val="26"/>
        </w:rPr>
        <w:t>Alberta Municipalities Board</w:t>
      </w:r>
    </w:p>
    <w:p w14:paraId="13D26E2F" w14:textId="77777777" w:rsidR="00E16DAB" w:rsidRPr="00EF6037" w:rsidRDefault="00000000" w:rsidP="00E16DAB">
      <w:pPr>
        <w:adjustRightInd w:val="0"/>
        <w:rPr>
          <w:rFonts w:eastAsia="Myriad Pro" w:cs="Myriad Pro"/>
          <w:b/>
          <w:bCs/>
        </w:rPr>
      </w:pPr>
      <w:r>
        <w:rPr>
          <w:rFonts w:eastAsia="Myriad Pro" w:cs="Myriad Pro"/>
          <w:b/>
          <w:bCs/>
        </w:rPr>
        <w:pict w14:anchorId="07CE545A">
          <v:rect id="_x0000_i1044" style="width:468pt;height:1pt" o:hralign="center" o:hrstd="t" o:hrnoshade="t" o:hr="t" fillcolor="#404040 [2429]" stroked="f"/>
        </w:pict>
      </w:r>
    </w:p>
    <w:p w14:paraId="0AD9C4D1" w14:textId="77777777" w:rsidR="00E16DAB" w:rsidRPr="00EF6037" w:rsidRDefault="00E16DAB" w:rsidP="00E16DAB">
      <w:pPr>
        <w:adjustRightInd w:val="0"/>
        <w:rPr>
          <w:rFonts w:eastAsia="Myriad Pro" w:cs="Myriad Pro"/>
          <w:b/>
          <w:bCs/>
        </w:rPr>
      </w:pPr>
    </w:p>
    <w:p w14:paraId="5F6031D5" w14:textId="77777777" w:rsidR="00E16DAB" w:rsidRPr="00EF6037" w:rsidRDefault="00E16DAB" w:rsidP="00E16DAB">
      <w:pPr>
        <w:adjustRightInd w:val="0"/>
        <w:rPr>
          <w:rFonts w:eastAsia="Myriad Pro" w:cs="Myriad Pro"/>
          <w:b/>
          <w:bCs/>
        </w:rPr>
      </w:pPr>
      <w:r w:rsidRPr="00EF6037">
        <w:rPr>
          <w:rFonts w:eastAsia="Myriad Pro" w:cs="Myriad Pro"/>
          <w:b/>
          <w:bCs/>
        </w:rPr>
        <w:t xml:space="preserve">WHEREAS </w:t>
      </w:r>
      <w:r w:rsidRPr="00EF6037">
        <w:rPr>
          <w:rFonts w:eastAsia="Myriad Pro" w:cs="Myriad Pro"/>
        </w:rPr>
        <w:t>Family and Community Support Services (FCSS) was established in April 1966 and has, for 60 years, operated through a unique 80/20 cost-sharing partnership between the Government of Alberta and municipalities, expanding to include Métis Settlements in 1981;</w:t>
      </w:r>
    </w:p>
    <w:p w14:paraId="0864A328" w14:textId="77777777" w:rsidR="00E16DAB" w:rsidRPr="00EF6037" w:rsidRDefault="00E16DAB" w:rsidP="00E16DAB">
      <w:pPr>
        <w:adjustRightInd w:val="0"/>
        <w:rPr>
          <w:rFonts w:eastAsia="Myriad Pro" w:cs="Myriad Pro"/>
          <w:i/>
          <w:iCs/>
        </w:rPr>
      </w:pPr>
    </w:p>
    <w:p w14:paraId="17D3E2CA" w14:textId="77777777" w:rsidR="00E16DAB" w:rsidRPr="00EF6037" w:rsidRDefault="00E16DAB" w:rsidP="00E16DAB">
      <w:pPr>
        <w:adjustRightInd w:val="0"/>
        <w:rPr>
          <w:rFonts w:eastAsia="Myriad Pro" w:cs="Myriad Pro"/>
          <w:i/>
          <w:iCs/>
        </w:rPr>
      </w:pPr>
      <w:r w:rsidRPr="00EF6037">
        <w:rPr>
          <w:rFonts w:eastAsia="Myriad Pro" w:cs="Myriad Pro"/>
          <w:b/>
          <w:bCs/>
        </w:rPr>
        <w:t xml:space="preserve">WHEREAS </w:t>
      </w:r>
      <w:r w:rsidRPr="00EF6037">
        <w:rPr>
          <w:rFonts w:eastAsia="Myriad Pro" w:cs="Myriad Pro"/>
        </w:rPr>
        <w:t>FCSS supports more than 200 programs in over 300 municipalities and Metis settlements across Alberta and is often the only community-based social serving agency physically present in rural, small and remote communities;</w:t>
      </w:r>
    </w:p>
    <w:p w14:paraId="36B02E22" w14:textId="77777777" w:rsidR="00E16DAB" w:rsidRPr="00EF6037" w:rsidRDefault="00E16DAB" w:rsidP="00E16DAB">
      <w:pPr>
        <w:adjustRightInd w:val="0"/>
        <w:rPr>
          <w:rFonts w:eastAsia="Myriad Pro" w:cs="Myriad Pro"/>
          <w:i/>
          <w:iCs/>
        </w:rPr>
      </w:pPr>
    </w:p>
    <w:p w14:paraId="1FE6A485" w14:textId="77777777" w:rsidR="00E16DAB" w:rsidRPr="00EF6037" w:rsidRDefault="00E16DAB" w:rsidP="00E16DAB">
      <w:pPr>
        <w:adjustRightInd w:val="0"/>
        <w:rPr>
          <w:rFonts w:eastAsia="Myriad Pro" w:cs="Myriad Pro"/>
        </w:rPr>
      </w:pPr>
      <w:r w:rsidRPr="00EF6037">
        <w:rPr>
          <w:rFonts w:eastAsia="Myriad Pro" w:cs="Myriad Pro"/>
          <w:b/>
          <w:bCs/>
        </w:rPr>
        <w:t xml:space="preserve">WHEREAS </w:t>
      </w:r>
      <w:r w:rsidRPr="00EF6037">
        <w:rPr>
          <w:rFonts w:eastAsia="Myriad Pro" w:cs="Myriad Pro"/>
        </w:rPr>
        <w:t>FCSS is locally driven and focused on prevention, addressing social challenges before they escalate into crisis, yet stagnant provincial funding, increasing complexity and population growth along with changes within Alberta's broader social service and income support systems have left these programs struggling to meet demand and responding to needs that fall outside their traditional mandate;</w:t>
      </w:r>
      <w:r w:rsidRPr="00EF6037">
        <w:rPr>
          <w:rStyle w:val="FootnoteReference"/>
          <w:rFonts w:eastAsia="Myriad Pro" w:cs="Myriad Pro"/>
        </w:rPr>
        <w:footnoteReference w:id="37"/>
      </w:r>
    </w:p>
    <w:p w14:paraId="6E4257CF" w14:textId="77777777" w:rsidR="00E16DAB" w:rsidRPr="00EF6037" w:rsidRDefault="00E16DAB" w:rsidP="00E16DAB">
      <w:pPr>
        <w:adjustRightInd w:val="0"/>
        <w:rPr>
          <w:rFonts w:eastAsia="Myriad Pro" w:cs="Myriad Pro"/>
        </w:rPr>
      </w:pPr>
    </w:p>
    <w:p w14:paraId="022F83B5" w14:textId="77777777" w:rsidR="00E16DAB" w:rsidRPr="00EF6037" w:rsidRDefault="00E16DAB" w:rsidP="00E16DAB">
      <w:pPr>
        <w:adjustRightInd w:val="0"/>
        <w:rPr>
          <w:rFonts w:eastAsia="Myriad Pro" w:cs="Myriad Pro"/>
        </w:rPr>
      </w:pPr>
      <w:r w:rsidRPr="00EF6037">
        <w:rPr>
          <w:rFonts w:eastAsia="Myriad Pro" w:cs="Myriad Pro"/>
          <w:b/>
          <w:bCs/>
        </w:rPr>
        <w:t>WHEREAS</w:t>
      </w:r>
      <w:r w:rsidRPr="00EF6037">
        <w:rPr>
          <w:rFonts w:eastAsia="Myriad Pro" w:cs="Myriad Pro"/>
        </w:rPr>
        <w:t xml:space="preserve"> on June 2, 2026, the Government of Alberta moved FCSS from the Ministry of Assisted Living and Social Services (ALSS) to the Ministry of Arts, Culture, and the Status of Women creating potential challenges for alignment with Alberta's broader preventative social services system;</w:t>
      </w:r>
    </w:p>
    <w:p w14:paraId="73DC729E" w14:textId="77777777" w:rsidR="00E16DAB" w:rsidRPr="00EF6037" w:rsidRDefault="00E16DAB" w:rsidP="00E16DAB">
      <w:pPr>
        <w:adjustRightInd w:val="0"/>
        <w:rPr>
          <w:rFonts w:eastAsia="Myriad Pro" w:cs="Myriad Pro"/>
        </w:rPr>
      </w:pPr>
    </w:p>
    <w:p w14:paraId="6B261C9F" w14:textId="77777777" w:rsidR="00E16DAB" w:rsidRPr="00EF6037" w:rsidRDefault="00E16DAB" w:rsidP="00E16DAB">
      <w:pPr>
        <w:adjustRightInd w:val="0"/>
        <w:rPr>
          <w:rFonts w:ascii="Franklin Gothic Book" w:eastAsia="Calibri" w:hAnsi="Franklin Gothic Book" w:cs="Calibri"/>
        </w:rPr>
      </w:pPr>
      <w:r w:rsidRPr="00EF6037">
        <w:rPr>
          <w:rFonts w:ascii="Franklin Gothic Book" w:eastAsia="Calibri" w:hAnsi="Franklin Gothic Book" w:cs="Calibri,Bold"/>
          <w:b/>
          <w:bCs/>
        </w:rPr>
        <w:t xml:space="preserve">WHEREAS </w:t>
      </w:r>
      <w:r w:rsidRPr="00EF6037">
        <w:rPr>
          <w:rFonts w:ascii="Franklin Gothic Book" w:eastAsia="Calibri" w:hAnsi="Franklin Gothic Book" w:cs="Calibri,Bold"/>
        </w:rPr>
        <w:t>the former Minister of ALSS had encouraged and facilitated discussions across the ministry from Preventative Community Services to Continuing Care to explore complementary community prevention programming that could help address the increasing complexity and demands, and the ministry transfer may hinder progress on these discussions;</w:t>
      </w:r>
    </w:p>
    <w:p w14:paraId="3024EF08" w14:textId="77777777" w:rsidR="00E16DAB" w:rsidRPr="00EF6037" w:rsidRDefault="00E16DAB" w:rsidP="00E16DAB">
      <w:pPr>
        <w:adjustRightInd w:val="0"/>
        <w:rPr>
          <w:rFonts w:ascii="Franklin Gothic Book" w:eastAsia="Calibri" w:hAnsi="Franklin Gothic Book" w:cs="Calibri"/>
        </w:rPr>
      </w:pPr>
    </w:p>
    <w:p w14:paraId="13F2D5B5" w14:textId="77777777" w:rsidR="00E16DAB" w:rsidRPr="00EF6037" w:rsidRDefault="00E16DAB" w:rsidP="00E16DAB">
      <w:pPr>
        <w:adjustRightInd w:val="0"/>
        <w:rPr>
          <w:rFonts w:eastAsia="Myriad Pro" w:cs="Myriad Pro"/>
        </w:rPr>
      </w:pPr>
      <w:r w:rsidRPr="00EF6037">
        <w:rPr>
          <w:rFonts w:eastAsia="Myriad Pro" w:cs="Myriad Pro"/>
          <w:b/>
          <w:bCs/>
        </w:rPr>
        <w:t xml:space="preserve">IT IS THEREFORE RESOLVED THAT </w:t>
      </w:r>
      <w:r w:rsidRPr="00EF6037">
        <w:rPr>
          <w:rFonts w:eastAsia="Myriad Pro" w:cs="Myriad Pro"/>
        </w:rPr>
        <w:t xml:space="preserve">Alberta Municipalities advocate to the Government of Alberta for: </w:t>
      </w:r>
    </w:p>
    <w:p w14:paraId="65FD4563" w14:textId="77777777" w:rsidR="00E16DAB" w:rsidRPr="00EF6037" w:rsidRDefault="00E16DAB" w:rsidP="00E16DAB">
      <w:pPr>
        <w:pStyle w:val="ListParagraph"/>
        <w:numPr>
          <w:ilvl w:val="0"/>
          <w:numId w:val="44"/>
        </w:numPr>
        <w:adjustRightInd w:val="0"/>
        <w:rPr>
          <w:rFonts w:eastAsia="Myriad Pro" w:cs="Myriad Pro"/>
        </w:rPr>
      </w:pPr>
      <w:r w:rsidRPr="00EF6037">
        <w:rPr>
          <w:rFonts w:eastAsia="Myriad Pro" w:cs="Myriad Pro"/>
        </w:rPr>
        <w:t>long-term, sustainable, needs-based funding for complementary community prevention services to expand access to early intervention and practical community supports; and</w:t>
      </w:r>
    </w:p>
    <w:p w14:paraId="405BCF7D" w14:textId="77777777" w:rsidR="00E16DAB" w:rsidRPr="00EF6037" w:rsidRDefault="00E16DAB" w:rsidP="00E16DAB">
      <w:pPr>
        <w:pStyle w:val="ListParagraph"/>
        <w:numPr>
          <w:ilvl w:val="0"/>
          <w:numId w:val="44"/>
        </w:numPr>
        <w:adjustRightInd w:val="0"/>
        <w:rPr>
          <w:rFonts w:eastAsia="Myriad Pro" w:cs="Myriad Pro"/>
        </w:rPr>
      </w:pPr>
      <w:r w:rsidRPr="00EF6037">
        <w:rPr>
          <w:rFonts w:eastAsia="Myriad Pro" w:cs="Myriad Pro"/>
        </w:rPr>
        <w:t>continued collaboration between FCSS and the broader social service and prevention systems to ensure a strong and effective continuum of care.</w:t>
      </w:r>
    </w:p>
    <w:p w14:paraId="1D33D72A" w14:textId="77777777" w:rsidR="00E16DAB" w:rsidRPr="00EF6037" w:rsidRDefault="00E16DAB" w:rsidP="00E16DAB">
      <w:pPr>
        <w:adjustRightInd w:val="0"/>
        <w:rPr>
          <w:rFonts w:eastAsia="Myriad Pro" w:cs="Myriad Pro"/>
          <w:b/>
          <w:bCs/>
        </w:rPr>
      </w:pPr>
    </w:p>
    <w:p w14:paraId="68D2172F" w14:textId="77777777" w:rsidR="00E16DAB" w:rsidRPr="00EF6037" w:rsidRDefault="00E16DAB" w:rsidP="00E16DAB">
      <w:pPr>
        <w:adjustRightInd w:val="0"/>
        <w:rPr>
          <w:rFonts w:eastAsia="Myriad Pro" w:cs="Myriad Pro"/>
          <w:b/>
          <w:bCs/>
        </w:rPr>
      </w:pPr>
      <w:r w:rsidRPr="00EF6037">
        <w:rPr>
          <w:rFonts w:eastAsia="Myriad Pro" w:cs="Myriad Pro"/>
          <w:b/>
          <w:bCs/>
        </w:rPr>
        <w:t>BACKGROUND:</w:t>
      </w:r>
    </w:p>
    <w:p w14:paraId="5ED0575D" w14:textId="77E62B5F" w:rsidR="00E16DAB" w:rsidRPr="00EF6037" w:rsidRDefault="00E16DAB" w:rsidP="00E16DAB">
      <w:pPr>
        <w:adjustRightInd w:val="0"/>
        <w:rPr>
          <w:rFonts w:eastAsia="Myriad Pro" w:cs="Myriad Pro"/>
        </w:rPr>
      </w:pPr>
      <w:r w:rsidRPr="00EF6037">
        <w:rPr>
          <w:rFonts w:eastAsia="Myriad Pro" w:cs="Myriad Pro"/>
        </w:rPr>
        <w:t>Family and Community Support Services (FCSS) is Alberta</w:t>
      </w:r>
      <w:r w:rsidR="00FC4AE5">
        <w:rPr>
          <w:rFonts w:eastAsia="Myriad Pro" w:cs="Myriad Pro"/>
        </w:rPr>
        <w:t>’</w:t>
      </w:r>
      <w:r w:rsidRPr="00EF6037">
        <w:rPr>
          <w:rFonts w:eastAsia="Myriad Pro" w:cs="Myriad Pro"/>
        </w:rPr>
        <w:t>s primary community-based prevention program. For 60 years, it has helped municipalities and Métis Settlements address social challenges before they become crises. However, communities are facing growing and more complex needs while provincial FCSS funding has remained relatively unchanged for the past decade. For example, between 2022 and 2024 homelessness in the City of Red Deer grew by 235 percent, and in 2024 one in nine of the calls that the City’s social diversion team responded to was for a lack of access to basic needs.</w:t>
      </w:r>
      <w:r w:rsidRPr="00EF6037">
        <w:rPr>
          <w:rStyle w:val="FootnoteReference"/>
          <w:rFonts w:eastAsia="Myriad Pro" w:cs="Myriad Pro"/>
        </w:rPr>
        <w:footnoteReference w:id="38"/>
      </w:r>
      <w:r w:rsidRPr="00EF6037">
        <w:rPr>
          <w:rFonts w:eastAsia="Myriad Pro" w:cs="Myriad Pro"/>
        </w:rPr>
        <w:t xml:space="preserve"> Many rural, remote, and smaller communities have limited access to provincially funded social services, requiring residents to travel to neighbouring communities or regional centres for support. This can increase demand on service providers and municipal supports in those communities, while highlighting broader gaps in Alberta's prevention and social service system. </w:t>
      </w:r>
      <w:r w:rsidRPr="00EF6037">
        <w:rPr>
          <w:color w:val="000000" w:themeColor="text1"/>
        </w:rPr>
        <w:t>As a result, municipalities are increasingly being asked to respond to needs that fall outside FCSS's mandate and available resources.</w:t>
      </w:r>
    </w:p>
    <w:p w14:paraId="79B47D33" w14:textId="77777777" w:rsidR="00E16DAB" w:rsidRPr="00EF6037" w:rsidRDefault="00E16DAB" w:rsidP="00E16DAB">
      <w:pPr>
        <w:adjustRightInd w:val="0"/>
        <w:rPr>
          <w:rFonts w:eastAsia="Myriad Pro" w:cs="Myriad Pro"/>
        </w:rPr>
      </w:pPr>
    </w:p>
    <w:p w14:paraId="1C33F561" w14:textId="2D3DF9F2" w:rsidR="00E16DAB" w:rsidRPr="00EF6037" w:rsidRDefault="00E16DAB" w:rsidP="00E16DAB">
      <w:pPr>
        <w:adjustRightInd w:val="0"/>
        <w:rPr>
          <w:color w:val="000000" w:themeColor="text1"/>
        </w:rPr>
      </w:pPr>
      <w:r w:rsidRPr="00EF6037">
        <w:rPr>
          <w:rFonts w:eastAsia="Myriad Pro" w:cs="Myriad Pro"/>
        </w:rPr>
        <w:t xml:space="preserve">Communities across Alberta are experiencing increased demand for social supports and more complex social challenges. FCSS programs report growing needs related to housing instability, mental health, addictions, social isolation, food insecurity, and financial pressures. Many individuals and families require support for multiple issues </w:t>
      </w:r>
      <w:r w:rsidRPr="00EF6037">
        <w:rPr>
          <w:rFonts w:eastAsia="Myriad Pro" w:cs="Myriad Pro"/>
        </w:rPr>
        <w:lastRenderedPageBreak/>
        <w:t xml:space="preserve">at the same time, increasing pressure on local service providers and municipalities. Examples from both rural and urban communities show significant increases in demand for FCSS services, referrals, and support requests. </w:t>
      </w:r>
      <w:r w:rsidRPr="00EF6037">
        <w:rPr>
          <w:color w:val="000000" w:themeColor="text1"/>
        </w:rPr>
        <w:t xml:space="preserve">For example, in 2023 the </w:t>
      </w:r>
      <w:proofErr w:type="spellStart"/>
      <w:r w:rsidRPr="00EF6037">
        <w:rPr>
          <w:color w:val="000000" w:themeColor="text1"/>
        </w:rPr>
        <w:t>Kneehill</w:t>
      </w:r>
      <w:proofErr w:type="spellEnd"/>
      <w:r w:rsidRPr="00EF6037">
        <w:rPr>
          <w:color w:val="000000" w:themeColor="text1"/>
        </w:rPr>
        <w:t xml:space="preserve"> Regional FCSS noted a general increase in referrals to Alberta Supports and local food, clothing and furniture banks, housing supports and mental health supports</w:t>
      </w:r>
      <w:r w:rsidR="00DA5023" w:rsidRPr="00A32494">
        <w:rPr>
          <w:rStyle w:val="FootnoteReference"/>
          <w:rFonts w:ascii="Franklin Gothic Book" w:hAnsi="Franklin Gothic Book"/>
        </w:rPr>
        <w:footnoteReference w:customMarkFollows="1" w:id="39"/>
        <w:t>3</w:t>
      </w:r>
      <w:r w:rsidRPr="00EF6037">
        <w:rPr>
          <w:color w:val="000000" w:themeColor="text1"/>
        </w:rPr>
        <w:t xml:space="preserve"> and in 2024 provided 23,795 service hours which is about a 22 percent increase over their benchmark.</w:t>
      </w:r>
      <w:r w:rsidR="00811395" w:rsidRPr="00A32494">
        <w:rPr>
          <w:rStyle w:val="FootnoteReference"/>
          <w:rFonts w:ascii="Franklin Gothic Book" w:hAnsi="Franklin Gothic Book"/>
        </w:rPr>
        <w:footnoteReference w:customMarkFollows="1" w:id="40"/>
        <w:t>4</w:t>
      </w:r>
      <w:r w:rsidRPr="00EF6037">
        <w:rPr>
          <w:color w:val="000000" w:themeColor="text1"/>
        </w:rPr>
        <w:t xml:space="preserve"> The City of Edmonton found in 2024 individuals accessing supports were facing multiple challenges at once: mental health, addiction, instable housing and financial difficulties which required more intensive and integrated support.</w:t>
      </w:r>
      <w:r w:rsidR="001E6507" w:rsidRPr="00A32494">
        <w:rPr>
          <w:rStyle w:val="FootnoteReference"/>
          <w:rFonts w:ascii="Franklin Gothic Book" w:hAnsi="Franklin Gothic Book"/>
        </w:rPr>
        <w:footnoteReference w:customMarkFollows="1" w:id="41"/>
        <w:t>5</w:t>
      </w:r>
      <w:r w:rsidRPr="00EF6037">
        <w:rPr>
          <w:color w:val="000000" w:themeColor="text1"/>
        </w:rPr>
        <w:t xml:space="preserve"> Based on discussions among municipalities, these specific examples represent the experience of many communities throughout Alberta.</w:t>
      </w:r>
    </w:p>
    <w:p w14:paraId="10595ACA" w14:textId="77777777" w:rsidR="00E16DAB" w:rsidRPr="00EF6037" w:rsidRDefault="00E16DAB" w:rsidP="00E16DAB">
      <w:pPr>
        <w:adjustRightInd w:val="0"/>
        <w:rPr>
          <w:color w:val="000000" w:themeColor="text1"/>
        </w:rPr>
      </w:pPr>
    </w:p>
    <w:p w14:paraId="4EFCB4F9" w14:textId="0529FE3B" w:rsidR="00E16DAB" w:rsidRPr="00EF6037" w:rsidRDefault="00E16DAB" w:rsidP="00E16DAB">
      <w:pPr>
        <w:adjustRightInd w:val="0"/>
        <w:rPr>
          <w:rFonts w:eastAsia="Myriad Pro" w:cs="Myriad Pro"/>
        </w:rPr>
      </w:pPr>
      <w:r w:rsidRPr="00EF6037">
        <w:rPr>
          <w:color w:val="000000" w:themeColor="text1"/>
        </w:rPr>
        <w:t>Municipalities</w:t>
      </w:r>
      <w:r w:rsidR="00FC4AE5">
        <w:rPr>
          <w:color w:val="000000" w:themeColor="text1"/>
        </w:rPr>
        <w:t>’</w:t>
      </w:r>
      <w:r w:rsidRPr="00EF6037">
        <w:rPr>
          <w:color w:val="000000" w:themeColor="text1"/>
        </w:rPr>
        <w:t xml:space="preserve"> concerns about changes to Alberta</w:t>
      </w:r>
      <w:r w:rsidR="00FC4AE5">
        <w:rPr>
          <w:color w:val="000000" w:themeColor="text1"/>
        </w:rPr>
        <w:t>’</w:t>
      </w:r>
      <w:r w:rsidRPr="00EF6037">
        <w:rPr>
          <w:color w:val="000000" w:themeColor="text1"/>
        </w:rPr>
        <w:t xml:space="preserve">s social and income support systems reflect broader concerns about growing service gaps, growing demand for local supports, and the resulting pressure on municipalities and community-based programs such as FCSS. </w:t>
      </w:r>
      <w:r w:rsidRPr="00EF6037">
        <w:rPr>
          <w:rFonts w:eastAsia="Myriad Pro" w:cs="Myriad Pro"/>
        </w:rPr>
        <w:t>FCSS programs are increasingly being asked to help residents navigate gaps in Alberta</w:t>
      </w:r>
      <w:r w:rsidR="00106FBF">
        <w:rPr>
          <w:rFonts w:eastAsia="Myriad Pro" w:cs="Myriad Pro"/>
        </w:rPr>
        <w:t>’</w:t>
      </w:r>
      <w:r w:rsidRPr="00EF6037">
        <w:rPr>
          <w:rFonts w:eastAsia="Myriad Pro" w:cs="Myriad Pro"/>
        </w:rPr>
        <w:t xml:space="preserve">s broader social service system. In many communities, </w:t>
      </w:r>
      <w:hyperlink r:id="rId90">
        <w:r w:rsidRPr="00EF6037">
          <w:t>FCSS has become the first-place residents turn when they cannot access other supports.</w:t>
        </w:r>
      </w:hyperlink>
      <w:r w:rsidR="00313CFB">
        <w:rPr>
          <w:rStyle w:val="FootnoteReference"/>
          <w:rFonts w:eastAsia="Myriad Pro" w:cs="Myriad Pro"/>
        </w:rPr>
        <w:footnoteReference w:customMarkFollows="1" w:id="42"/>
        <w:t>6</w:t>
      </w:r>
      <w:r w:rsidRPr="00EF6037">
        <w:rPr>
          <w:rFonts w:eastAsia="Myriad Pro" w:cs="Myriad Pro"/>
        </w:rPr>
        <w:t xml:space="preserve"> While FCSS plays an important prevention role, many of these needs fall outside its mandate or require services that FCSS is not permitted to fund directly.</w:t>
      </w:r>
      <w:r w:rsidR="00F3267E">
        <w:rPr>
          <w:rStyle w:val="FootnoteReference"/>
          <w:rFonts w:eastAsia="Myriad Pro" w:cs="Myriad Pro"/>
        </w:rPr>
        <w:footnoteReference w:customMarkFollows="1" w:id="43"/>
        <w:t>7</w:t>
      </w:r>
      <w:r w:rsidRPr="00EF6037">
        <w:rPr>
          <w:rFonts w:eastAsia="Myriad Pro" w:cs="Myriad Pro"/>
        </w:rPr>
        <w:t xml:space="preserve"> Transportation, case management, hands on service coordination, outreach, and practical supports are common examples of services that can prevent crises but may not fit within existing FCSS funding rules.</w:t>
      </w:r>
    </w:p>
    <w:p w14:paraId="4FB79A22" w14:textId="77777777" w:rsidR="00E16DAB" w:rsidRPr="00EF6037" w:rsidRDefault="00E16DAB" w:rsidP="00E16DAB">
      <w:pPr>
        <w:adjustRightInd w:val="0"/>
        <w:rPr>
          <w:rFonts w:eastAsia="Myriad Pro" w:cs="Myriad Pro"/>
        </w:rPr>
      </w:pPr>
    </w:p>
    <w:p w14:paraId="51A0F6D9" w14:textId="5DA43931" w:rsidR="00E16DAB" w:rsidRPr="00EF6037" w:rsidRDefault="00E16DAB" w:rsidP="00E16DAB">
      <w:pPr>
        <w:adjustRightInd w:val="0"/>
        <w:rPr>
          <w:rFonts w:eastAsia="Myriad Pro" w:cs="Myriad Pro"/>
        </w:rPr>
      </w:pPr>
      <w:r w:rsidRPr="00EF6037">
        <w:rPr>
          <w:rFonts w:eastAsia="Myriad Pro" w:cs="Myriad Pro"/>
        </w:rPr>
        <w:t>Municipalities and FCSS programs have identified opportunities for additional needs-based, prevention-focused investments that would complement, rather than replace, FCSS. Expanding access to practical community supports and early intervention</w:t>
      </w:r>
      <w:r w:rsidR="0023311D">
        <w:rPr>
          <w:rStyle w:val="FootnoteReference"/>
          <w:rFonts w:eastAsia="Myriad Pro" w:cs="Myriad Pro"/>
        </w:rPr>
        <w:footnoteReference w:customMarkFollows="1" w:id="44"/>
        <w:t>8</w:t>
      </w:r>
      <w:r w:rsidRPr="00EF6037">
        <w:rPr>
          <w:rFonts w:eastAsia="Myriad Pro" w:cs="Myriad Pro"/>
        </w:rPr>
        <w:t xml:space="preserve"> services could help address emerging needs before they escalate, improve residents</w:t>
      </w:r>
      <w:r w:rsidR="00106FBF">
        <w:rPr>
          <w:rFonts w:eastAsia="Myriad Pro" w:cs="Myriad Pro"/>
        </w:rPr>
        <w:t>’</w:t>
      </w:r>
      <w:r w:rsidRPr="00EF6037">
        <w:rPr>
          <w:rFonts w:eastAsia="Myriad Pro" w:cs="Myriad Pro"/>
        </w:rPr>
        <w:t xml:space="preserve"> quality of life, and reduce pressure on more costly health and social service systems. One potential model is </w:t>
      </w:r>
      <w:hyperlink r:id="rId91" w:history="1">
        <w:r w:rsidRPr="00EF6037">
          <w:rPr>
            <w:rStyle w:val="Hyperlink"/>
            <w:rFonts w:eastAsia="Myriad Pro" w:cs="Myriad Pro"/>
          </w:rPr>
          <w:t>Healthy Aging Alberta</w:t>
        </w:r>
      </w:hyperlink>
      <w:r w:rsidRPr="00EF6037">
        <w:rPr>
          <w:rFonts w:eastAsia="Myriad Pro" w:cs="Myriad Pro"/>
        </w:rPr>
        <w:t>, which has demonstrated success in providing early intervention and community-based supports for older adults. Similar complementary programming could be adapted to serve Albertans of all ages and help address prevention-related gaps that municipalities and FCSS programs have consistently identified.</w:t>
      </w:r>
    </w:p>
    <w:p w14:paraId="272ABD46" w14:textId="77777777" w:rsidR="00E16DAB" w:rsidRPr="00EF6037" w:rsidRDefault="00E16DAB" w:rsidP="00E16DAB">
      <w:pPr>
        <w:adjustRightInd w:val="0"/>
        <w:rPr>
          <w:rFonts w:eastAsia="Myriad Pro" w:cs="Myriad Pro"/>
        </w:rPr>
      </w:pPr>
    </w:p>
    <w:p w14:paraId="2DABE320" w14:textId="77777777" w:rsidR="00E16DAB" w:rsidRPr="00EF6037" w:rsidRDefault="00E16DAB" w:rsidP="00E16DAB">
      <w:pPr>
        <w:rPr>
          <w:rFonts w:eastAsia="Myriad Pro" w:cs="Myriad Pro"/>
        </w:rPr>
      </w:pPr>
      <w:r w:rsidRPr="00EF6037">
        <w:rPr>
          <w:rFonts w:eastAsia="Myriad Pro" w:cs="Myriad Pro"/>
        </w:rPr>
        <w:t xml:space="preserve">ABmunis is advocating for additional provincial investment in FCSS (See: </w:t>
      </w:r>
      <w:hyperlink r:id="rId92">
        <w:r w:rsidRPr="00EF6037">
          <w:rPr>
            <w:rStyle w:val="Hyperlink"/>
          </w:rPr>
          <w:t>ABmunis FCSS Advocacy Toolki</w:t>
        </w:r>
        <w:r w:rsidRPr="00EF6037">
          <w:rPr>
            <w:rStyle w:val="Hyperlink"/>
            <w:rFonts w:eastAsia="Myriad Pro" w:cs="Myriad Pro"/>
          </w:rPr>
          <w:t>t</w:t>
        </w:r>
      </w:hyperlink>
      <w:r w:rsidRPr="00EF6037">
        <w:rPr>
          <w:rFonts w:eastAsia="Myriad Pro" w:cs="Myriad Pro"/>
        </w:rPr>
        <w:t>). During discussions with the former Minister of ALSS, opportunities were identified to explore complementary prevention programming that could address gaps not currently met through FCSS while strengthening outcomes for Albertans.</w:t>
      </w:r>
    </w:p>
    <w:p w14:paraId="3634FB0C" w14:textId="77777777" w:rsidR="00E16DAB" w:rsidRPr="00EF6037" w:rsidRDefault="00E16DAB" w:rsidP="00E16DAB">
      <w:pPr>
        <w:adjustRightInd w:val="0"/>
        <w:rPr>
          <w:rFonts w:eastAsia="Myriad Pro" w:cs="Myriad Pro"/>
        </w:rPr>
      </w:pPr>
    </w:p>
    <w:p w14:paraId="298FCC95" w14:textId="67F8A349" w:rsidR="00E16DAB" w:rsidRPr="00EF6037" w:rsidRDefault="00E16DAB" w:rsidP="00E16DAB">
      <w:pPr>
        <w:adjustRightInd w:val="0"/>
        <w:rPr>
          <w:rFonts w:eastAsia="Myriad Pro" w:cs="Myriad Pro"/>
        </w:rPr>
      </w:pPr>
      <w:r w:rsidRPr="00EF6037">
        <w:rPr>
          <w:rFonts w:eastAsia="Myriad Pro" w:cs="Myriad Pro"/>
        </w:rPr>
        <w:t>The Government of Alberta</w:t>
      </w:r>
      <w:r w:rsidR="00751497">
        <w:rPr>
          <w:rFonts w:eastAsia="Myriad Pro" w:cs="Myriad Pro"/>
        </w:rPr>
        <w:t>’</w:t>
      </w:r>
      <w:r w:rsidRPr="00EF6037">
        <w:rPr>
          <w:rFonts w:eastAsia="Myriad Pro" w:cs="Myriad Pro"/>
        </w:rPr>
        <w:t>s June 2026 transfer of FCSS to the Ministry of Arts, Culture and Status of Women has created uncertainty about how these discussions and FCSS connections to Alberta</w:t>
      </w:r>
      <w:r w:rsidR="00FC4AE5">
        <w:rPr>
          <w:rFonts w:eastAsia="Myriad Pro" w:cs="Myriad Pro"/>
        </w:rPr>
        <w:t>’</w:t>
      </w:r>
      <w:r w:rsidRPr="00EF6037">
        <w:rPr>
          <w:rFonts w:eastAsia="Myriad Pro" w:cs="Myriad Pro"/>
        </w:rPr>
        <w:t>s broader prevention and social service systems will continue. Municipalities remain committed to FCSS</w:t>
      </w:r>
      <w:r w:rsidR="00751497">
        <w:rPr>
          <w:rFonts w:eastAsia="Myriad Pro" w:cs="Myriad Pro"/>
        </w:rPr>
        <w:t>’</w:t>
      </w:r>
      <w:r w:rsidRPr="00EF6037">
        <w:rPr>
          <w:rFonts w:eastAsia="Myriad Pro" w:cs="Myriad Pro"/>
        </w:rPr>
        <w:t>s locally driven prevention model and believe continued collaboration across ministries, service systems, municipalities, and community organizations is essential to ensure Albertans can access the right support at the right time.</w:t>
      </w:r>
    </w:p>
    <w:p w14:paraId="0CA84613" w14:textId="77777777" w:rsidR="00E16DAB" w:rsidRPr="00EF6037" w:rsidRDefault="00E16DAB" w:rsidP="00E16DAB">
      <w:pPr>
        <w:adjustRightInd w:val="0"/>
        <w:rPr>
          <w:rFonts w:eastAsia="Myriad Pro" w:cs="Myriad Pro"/>
        </w:rPr>
      </w:pPr>
    </w:p>
    <w:p w14:paraId="2E95077E" w14:textId="789B92FC" w:rsidR="00E16DAB" w:rsidRPr="00BB195E" w:rsidRDefault="00E16DAB" w:rsidP="00E16DAB">
      <w:r w:rsidRPr="00EF6037">
        <w:t xml:space="preserve">This issue is being raised as an emergent resolution because the transfer of FCSS occurred after the </w:t>
      </w:r>
      <w:proofErr w:type="gramStart"/>
      <w:r w:rsidRPr="00EF6037">
        <w:t>resolutions</w:t>
      </w:r>
      <w:proofErr w:type="gramEnd"/>
      <w:r w:rsidRPr="00EF6037">
        <w:t xml:space="preserve"> deadline. There is a risk that momentum toward increased FCSS funding, recognition of FCSS</w:t>
      </w:r>
      <w:r w:rsidR="00751497">
        <w:t>’</w:t>
      </w:r>
      <w:r w:rsidRPr="00EF6037">
        <w:t>s role within Alberta</w:t>
      </w:r>
      <w:r w:rsidR="00106FBF">
        <w:t>’</w:t>
      </w:r>
      <w:r w:rsidRPr="00EF6037">
        <w:t>s continuum of care, and exploration of complementary prevention programming could be lost if this issue is not addressed urgently.</w:t>
      </w:r>
    </w:p>
    <w:p w14:paraId="264D3648" w14:textId="77777777" w:rsidR="00E16DAB" w:rsidRPr="00075C04" w:rsidRDefault="00E16DAB" w:rsidP="00E16DAB"/>
    <w:p w14:paraId="40625CC2" w14:textId="77777777" w:rsidR="005D4482" w:rsidRDefault="005D4482">
      <w:pPr>
        <w:rPr>
          <w:rFonts w:ascii="Franklin Gothic Book" w:hAnsi="Franklin Gothic Book"/>
          <w:b/>
          <w:bCs/>
        </w:rPr>
      </w:pPr>
      <w:r>
        <w:rPr>
          <w:rFonts w:ascii="Franklin Gothic Book" w:hAnsi="Franklin Gothic Book"/>
          <w:b/>
          <w:bCs/>
        </w:rPr>
        <w:br w:type="page"/>
      </w:r>
    </w:p>
    <w:p w14:paraId="1FAD159A" w14:textId="7FC19447" w:rsidR="000E6E10" w:rsidRPr="00643914" w:rsidRDefault="000E6E10" w:rsidP="000E6E10">
      <w:pPr>
        <w:rPr>
          <w:rFonts w:ascii="Franklin Gothic Book" w:hAnsi="Franklin Gothic Book"/>
          <w:b/>
          <w:bCs/>
        </w:rPr>
      </w:pPr>
      <w:r w:rsidRPr="00643914">
        <w:rPr>
          <w:rFonts w:ascii="Franklin Gothic Book" w:hAnsi="Franklin Gothic Book"/>
          <w:b/>
          <w:bCs/>
        </w:rPr>
        <w:lastRenderedPageBreak/>
        <w:t xml:space="preserve">RESOLUTION CONTACT: </w:t>
      </w:r>
    </w:p>
    <w:p w14:paraId="4E2284BE" w14:textId="77777777" w:rsidR="000E6E10" w:rsidRPr="00643914" w:rsidRDefault="000E6E10" w:rsidP="000E6E10">
      <w:pPr>
        <w:rPr>
          <w:rFonts w:ascii="Franklin Gothic Book" w:hAnsi="Franklin Gothic Book"/>
        </w:rPr>
      </w:pPr>
      <w:r w:rsidRPr="00643914">
        <w:rPr>
          <w:rFonts w:ascii="Franklin Gothic Book" w:hAnsi="Franklin Gothic Book"/>
        </w:rPr>
        <w:t xml:space="preserve">Prior to the vote at ABmunis’ Convention, any questions about this resolution may be directed to:  </w:t>
      </w:r>
    </w:p>
    <w:p w14:paraId="1D4B5806" w14:textId="77777777" w:rsidR="000E6E10" w:rsidRPr="00643914" w:rsidRDefault="000E6E10" w:rsidP="000E6E10">
      <w:pPr>
        <w:rPr>
          <w:rFonts w:ascii="Franklin Gothic Book" w:eastAsia="Myriad Pro" w:hAnsi="Franklin Gothic Book" w:cs="Myriad Pro"/>
        </w:rPr>
      </w:pPr>
    </w:p>
    <w:p w14:paraId="6E7CA057" w14:textId="44786ADC" w:rsidR="000E6E10" w:rsidRDefault="0049193F" w:rsidP="000E6E10">
      <w:pPr>
        <w:ind w:left="360"/>
        <w:rPr>
          <w:rFonts w:ascii="Franklin Gothic Book" w:eastAsia="Myriad Pro" w:hAnsi="Franklin Gothic Book" w:cs="Myriad Pro"/>
        </w:rPr>
      </w:pPr>
      <w:r>
        <w:rPr>
          <w:rFonts w:ascii="Franklin Gothic Book" w:eastAsia="Myriad Pro" w:hAnsi="Franklin Gothic Book" w:cs="Myriad Pro"/>
        </w:rPr>
        <w:t>Ryan Veldkamp</w:t>
      </w:r>
      <w:r w:rsidR="000E6E10">
        <w:rPr>
          <w:rFonts w:ascii="Franklin Gothic Book" w:eastAsia="Myriad Pro" w:hAnsi="Franklin Gothic Book" w:cs="Myriad Pro"/>
        </w:rPr>
        <w:tab/>
      </w:r>
      <w:r w:rsidR="000E6E10">
        <w:rPr>
          <w:rFonts w:ascii="Franklin Gothic Book" w:eastAsia="Myriad Pro" w:hAnsi="Franklin Gothic Book" w:cs="Myriad Pro"/>
        </w:rPr>
        <w:tab/>
      </w:r>
      <w:r w:rsidR="000E6E10">
        <w:rPr>
          <w:rFonts w:ascii="Franklin Gothic Book" w:eastAsia="Myriad Pro" w:hAnsi="Franklin Gothic Book" w:cs="Myriad Pro"/>
        </w:rPr>
        <w:tab/>
      </w:r>
      <w:r w:rsidR="000E6E10">
        <w:rPr>
          <w:rFonts w:ascii="Franklin Gothic Book" w:eastAsia="Myriad Pro" w:hAnsi="Franklin Gothic Book" w:cs="Myriad Pro"/>
        </w:rPr>
        <w:tab/>
      </w:r>
      <w:r w:rsidR="000E6E10">
        <w:rPr>
          <w:rFonts w:ascii="Franklin Gothic Book" w:eastAsia="Myriad Pro" w:hAnsi="Franklin Gothic Book" w:cs="Myriad Pro"/>
        </w:rPr>
        <w:tab/>
        <w:t>Policy and Advocacy</w:t>
      </w:r>
    </w:p>
    <w:p w14:paraId="2BE4156D" w14:textId="6FAFB321" w:rsidR="00E303C2" w:rsidRDefault="0049193F" w:rsidP="000E6E10">
      <w:pPr>
        <w:ind w:left="360"/>
        <w:rPr>
          <w:rFonts w:ascii="Franklin Gothic Book" w:eastAsia="Myriad Pro" w:hAnsi="Franklin Gothic Book" w:cs="Myriad Pro"/>
        </w:rPr>
      </w:pPr>
      <w:r>
        <w:rPr>
          <w:rFonts w:ascii="Franklin Gothic Book" w:eastAsia="Myriad Pro" w:hAnsi="Franklin Gothic Book" w:cs="Myriad Pro"/>
        </w:rPr>
        <w:t>Executive Advisor, Enterprise Strategy</w:t>
      </w:r>
      <w:r w:rsidR="0057235D">
        <w:rPr>
          <w:rFonts w:ascii="Franklin Gothic Book" w:eastAsia="Myriad Pro" w:hAnsi="Franklin Gothic Book" w:cs="Myriad Pro"/>
        </w:rPr>
        <w:t xml:space="preserve">, </w:t>
      </w:r>
      <w:r w:rsidR="001E7D7D">
        <w:rPr>
          <w:rFonts w:ascii="Franklin Gothic Book" w:eastAsia="Myriad Pro" w:hAnsi="Franklin Gothic Book" w:cs="Myriad Pro"/>
        </w:rPr>
        <w:tab/>
      </w:r>
      <w:r w:rsidR="001E7D7D">
        <w:rPr>
          <w:rFonts w:ascii="Franklin Gothic Book" w:eastAsia="Myriad Pro" w:hAnsi="Franklin Gothic Book" w:cs="Myriad Pro"/>
        </w:rPr>
        <w:tab/>
        <w:t>Alberta Municipalities</w:t>
      </w:r>
    </w:p>
    <w:p w14:paraId="3E20125B" w14:textId="626417D4" w:rsidR="000E6E10" w:rsidRDefault="00E303C2" w:rsidP="000E6E10">
      <w:pPr>
        <w:ind w:left="360"/>
        <w:rPr>
          <w:rFonts w:ascii="Franklin Gothic Book" w:eastAsia="Myriad Pro" w:hAnsi="Franklin Gothic Book" w:cs="Myriad Pro"/>
        </w:rPr>
      </w:pPr>
      <w:r>
        <w:rPr>
          <w:rFonts w:ascii="Franklin Gothic Book" w:eastAsia="Myriad Pro" w:hAnsi="Franklin Gothic Book" w:cs="Myriad Pro"/>
        </w:rPr>
        <w:t>Alignment &amp; Governance</w:t>
      </w:r>
      <w:r w:rsidR="000E6E10">
        <w:rPr>
          <w:rFonts w:ascii="Franklin Gothic Book" w:eastAsia="Myriad Pro" w:hAnsi="Franklin Gothic Book" w:cs="Myriad Pro"/>
        </w:rPr>
        <w:tab/>
      </w:r>
      <w:r w:rsidR="000E6E10">
        <w:rPr>
          <w:rFonts w:ascii="Franklin Gothic Book" w:eastAsia="Myriad Pro" w:hAnsi="Franklin Gothic Book" w:cs="Myriad Pro"/>
        </w:rPr>
        <w:tab/>
      </w:r>
      <w:r w:rsidR="00994FAB">
        <w:rPr>
          <w:rFonts w:ascii="Franklin Gothic Book" w:eastAsia="Myriad Pro" w:hAnsi="Franklin Gothic Book" w:cs="Myriad Pro"/>
        </w:rPr>
        <w:tab/>
      </w:r>
      <w:r w:rsidR="00994FAB">
        <w:rPr>
          <w:rFonts w:ascii="Franklin Gothic Book" w:eastAsia="Myriad Pro" w:hAnsi="Franklin Gothic Book" w:cs="Myriad Pro"/>
        </w:rPr>
        <w:tab/>
      </w:r>
      <w:hyperlink r:id="rId93" w:history="1">
        <w:r w:rsidR="001E7D7D" w:rsidRPr="00BA1DE5">
          <w:rPr>
            <w:rStyle w:val="Hyperlink"/>
            <w:rFonts w:ascii="Franklin Gothic Book" w:eastAsia="Myriad Pro" w:hAnsi="Franklin Gothic Book" w:cs="Myriad Pro"/>
          </w:rPr>
          <w:t>INT-Advocacy@abmunis.ca</w:t>
        </w:r>
      </w:hyperlink>
      <w:r w:rsidR="00994FAB">
        <w:rPr>
          <w:rFonts w:ascii="Franklin Gothic Book" w:eastAsia="Myriad Pro" w:hAnsi="Franklin Gothic Book" w:cs="Myriad Pro"/>
        </w:rPr>
        <w:tab/>
      </w:r>
      <w:r w:rsidR="00994FAB">
        <w:rPr>
          <w:rFonts w:ascii="Franklin Gothic Book" w:eastAsia="Myriad Pro" w:hAnsi="Franklin Gothic Book" w:cs="Myriad Pro"/>
        </w:rPr>
        <w:tab/>
      </w:r>
      <w:r w:rsidR="000E6E10">
        <w:rPr>
          <w:rFonts w:ascii="Franklin Gothic Book" w:eastAsia="Myriad Pro" w:hAnsi="Franklin Gothic Book" w:cs="Myriad Pro"/>
        </w:rPr>
        <w:t xml:space="preserve"> </w:t>
      </w:r>
    </w:p>
    <w:p w14:paraId="6F6D047F" w14:textId="1E9C0477" w:rsidR="000E6E10" w:rsidRDefault="000E6E10" w:rsidP="000E6E10">
      <w:pPr>
        <w:ind w:left="360"/>
        <w:rPr>
          <w:rFonts w:ascii="Franklin Gothic Book" w:eastAsia="Myriad Pro" w:hAnsi="Franklin Gothic Book" w:cs="Myriad Pro"/>
        </w:rPr>
      </w:pPr>
      <w:r>
        <w:rPr>
          <w:rFonts w:ascii="Franklin Gothic Book" w:eastAsia="Myriad Pro" w:hAnsi="Franklin Gothic Book" w:cs="Myriad Pro"/>
        </w:rPr>
        <w:t xml:space="preserve">City of </w:t>
      </w:r>
      <w:r w:rsidR="00994FAB">
        <w:rPr>
          <w:rFonts w:ascii="Franklin Gothic Book" w:eastAsia="Myriad Pro" w:hAnsi="Franklin Gothic Book" w:cs="Myriad Pro"/>
        </w:rPr>
        <w:t>Red Deer</w:t>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Pr>
          <w:rFonts w:ascii="Franklin Gothic Book" w:eastAsia="Myriad Pro" w:hAnsi="Franklin Gothic Book" w:cs="Myriad Pro"/>
        </w:rPr>
        <w:tab/>
      </w:r>
      <w:r w:rsidR="00994FAB">
        <w:rPr>
          <w:rFonts w:ascii="Franklin Gothic Book" w:eastAsia="Myriad Pro" w:hAnsi="Franklin Gothic Book" w:cs="Myriad Pro"/>
        </w:rPr>
        <w:tab/>
        <w:t xml:space="preserve"> </w:t>
      </w:r>
    </w:p>
    <w:p w14:paraId="7AC92D53" w14:textId="2E19D489" w:rsidR="001E7D7D" w:rsidRPr="001E7D7D" w:rsidRDefault="001E7D7D" w:rsidP="001E7D7D">
      <w:pPr>
        <w:ind w:left="360"/>
      </w:pPr>
      <w:hyperlink r:id="rId94" w:history="1">
        <w:r w:rsidRPr="00F503DF">
          <w:rPr>
            <w:rStyle w:val="Hyperlink"/>
          </w:rPr>
          <w:t>Ryan.veldkamp@reddeer.ca</w:t>
        </w:r>
      </w:hyperlink>
      <w:r>
        <w:t xml:space="preserve"> </w:t>
      </w:r>
    </w:p>
    <w:p w14:paraId="44527B5D" w14:textId="21ACFA0D" w:rsidR="000E6E10" w:rsidRDefault="000E6E10" w:rsidP="000E6E10">
      <w:pPr>
        <w:ind w:left="360"/>
      </w:pPr>
    </w:p>
    <w:p w14:paraId="55EFCE0A" w14:textId="77777777" w:rsidR="00A345CC" w:rsidRDefault="00A345CC" w:rsidP="00A345CC"/>
    <w:p w14:paraId="6BC04127" w14:textId="77777777" w:rsidR="00A345CC" w:rsidRPr="00075C04" w:rsidRDefault="00A345CC" w:rsidP="00A345CC"/>
    <w:p w14:paraId="70754684" w14:textId="43276663" w:rsidR="005E48FC" w:rsidRPr="002160E4" w:rsidRDefault="005E48FC"/>
    <w:p w14:paraId="37A5C9F4" w14:textId="77777777" w:rsidR="00C5228E" w:rsidRDefault="00C5228E"/>
    <w:p w14:paraId="0F4FC084" w14:textId="77777777" w:rsidR="00405F47" w:rsidRPr="002160E4" w:rsidRDefault="00405F47">
      <w:pPr>
        <w:sectPr w:rsidR="00405F47" w:rsidRPr="002160E4" w:rsidSect="00321FED">
          <w:footerReference w:type="default" r:id="rId95"/>
          <w:footerReference w:type="first" r:id="rId96"/>
          <w:footnotePr>
            <w:numRestart w:val="eachPage"/>
          </w:footnotePr>
          <w:pgSz w:w="12240" w:h="15840" w:code="1"/>
          <w:pgMar w:top="720" w:right="720" w:bottom="1080" w:left="720" w:header="709" w:footer="432" w:gutter="0"/>
          <w:cols w:space="708"/>
          <w:titlePg/>
          <w:docGrid w:linePitch="360"/>
        </w:sectPr>
      </w:pPr>
    </w:p>
    <w:tbl>
      <w:tblPr>
        <w:tblW w:w="10665" w:type="dxa"/>
        <w:tblLayout w:type="fixed"/>
        <w:tblLook w:val="0600" w:firstRow="0" w:lastRow="0" w:firstColumn="0" w:lastColumn="0" w:noHBand="1" w:noVBand="1"/>
      </w:tblPr>
      <w:tblGrid>
        <w:gridCol w:w="5529"/>
        <w:gridCol w:w="5136"/>
      </w:tblGrid>
      <w:tr w:rsidR="00414EE9" w:rsidRPr="002160E4" w14:paraId="215251DA" w14:textId="77777777" w:rsidTr="003238C4">
        <w:trPr>
          <w:trHeight w:val="7110"/>
        </w:trPr>
        <w:tc>
          <w:tcPr>
            <w:tcW w:w="10665" w:type="dxa"/>
            <w:gridSpan w:val="2"/>
            <w:shd w:val="clear" w:color="auto" w:fill="FFFFFF" w:themeFill="background1"/>
            <w:vAlign w:val="center"/>
          </w:tcPr>
          <w:p w14:paraId="711081D9" w14:textId="4375055F" w:rsidR="00414EE9" w:rsidRPr="002160E4" w:rsidRDefault="00414EE9" w:rsidP="003238C4">
            <w:pPr>
              <w:jc w:val="center"/>
            </w:pPr>
            <w:r w:rsidRPr="002160E4">
              <w:rPr>
                <w:noProof/>
              </w:rPr>
              <w:lastRenderedPageBreak/>
              <w:drawing>
                <wp:inline distT="0" distB="0" distL="0" distR="0" wp14:anchorId="7B5BDB95" wp14:editId="08EACF0C">
                  <wp:extent cx="5256000" cy="2026188"/>
                  <wp:effectExtent l="0" t="0" r="1905" b="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ALTA-Mun-Logo-RGB.png"/>
                          <pic:cNvPicPr/>
                        </pic:nvPicPr>
                        <pic:blipFill>
                          <a:blip r:embed="rId97" cstate="print">
                            <a:extLst>
                              <a:ext uri="{28A0092B-C50C-407E-A947-70E740481C1C}">
                                <a14:useLocalDpi xmlns:a14="http://schemas.microsoft.com/office/drawing/2010/main" val="0"/>
                              </a:ext>
                            </a:extLst>
                          </a:blip>
                          <a:stretch>
                            <a:fillRect/>
                          </a:stretch>
                        </pic:blipFill>
                        <pic:spPr>
                          <a:xfrm>
                            <a:off x="0" y="0"/>
                            <a:ext cx="5256000" cy="2026188"/>
                          </a:xfrm>
                          <a:prstGeom prst="rect">
                            <a:avLst/>
                          </a:prstGeom>
                        </pic:spPr>
                      </pic:pic>
                    </a:graphicData>
                  </a:graphic>
                </wp:inline>
              </w:drawing>
            </w:r>
          </w:p>
        </w:tc>
      </w:tr>
      <w:tr w:rsidR="00B011E5" w:rsidRPr="002160E4" w14:paraId="2A8F9DBA" w14:textId="77777777" w:rsidTr="00B84C21">
        <w:trPr>
          <w:trHeight w:val="5692"/>
        </w:trPr>
        <w:tc>
          <w:tcPr>
            <w:tcW w:w="5529" w:type="dxa"/>
            <w:tcBorders>
              <w:top w:val="single" w:sz="36" w:space="0" w:color="FDB813" w:themeColor="accent2"/>
              <w:right w:val="single" w:sz="36" w:space="0" w:color="FDB813" w:themeColor="accent2"/>
            </w:tcBorders>
            <w:vAlign w:val="center"/>
          </w:tcPr>
          <w:p w14:paraId="67A4AD9F" w14:textId="543DC97B" w:rsidR="00D6586D" w:rsidRPr="002160E4" w:rsidRDefault="00D6586D" w:rsidP="00B84C21">
            <w:pPr>
              <w:ind w:left="600"/>
              <w:rPr>
                <w:rFonts w:ascii="Franklin Gothic Heavy" w:hAnsi="Franklin Gothic Heavy"/>
                <w:color w:val="414141" w:themeColor="accent4"/>
                <w:sz w:val="32"/>
                <w:szCs w:val="32"/>
              </w:rPr>
            </w:pPr>
            <w:r w:rsidRPr="002160E4">
              <w:rPr>
                <w:rFonts w:ascii="Franklin Gothic Heavy" w:hAnsi="Franklin Gothic Heavy"/>
                <w:color w:val="414141" w:themeColor="accent4"/>
                <w:sz w:val="32"/>
                <w:szCs w:val="32"/>
              </w:rPr>
              <w:t>Connect</w:t>
            </w:r>
          </w:p>
          <w:p w14:paraId="61674940" w14:textId="672911DD" w:rsidR="00D6586D" w:rsidRPr="002160E4" w:rsidRDefault="00D6586D" w:rsidP="00B84C21">
            <w:pPr>
              <w:ind w:left="600"/>
              <w:rPr>
                <w:rFonts w:ascii="Franklin Gothic Medium" w:hAnsi="Franklin Gothic Medium"/>
                <w:color w:val="414141" w:themeColor="accent4"/>
                <w:sz w:val="32"/>
                <w:szCs w:val="32"/>
              </w:rPr>
            </w:pPr>
          </w:p>
          <w:p w14:paraId="0482A148" w14:textId="395E09A4" w:rsidR="00B011E5" w:rsidRPr="002160E4" w:rsidRDefault="006C6818" w:rsidP="00B84C21">
            <w:pPr>
              <w:ind w:left="600"/>
              <w:rPr>
                <w:rFonts w:ascii="Franklin Gothic Medium" w:hAnsi="Franklin Gothic Medium"/>
                <w:color w:val="414141" w:themeColor="accent4"/>
                <w:sz w:val="32"/>
                <w:szCs w:val="32"/>
              </w:rPr>
            </w:pPr>
            <w:r w:rsidRPr="002160E4">
              <w:rPr>
                <w:rFonts w:ascii="Franklin Gothic Medium" w:hAnsi="Franklin Gothic Medium"/>
                <w:color w:val="414141" w:themeColor="accent4"/>
                <w:sz w:val="32"/>
                <w:szCs w:val="32"/>
              </w:rPr>
              <w:t>300, 8616 51 Avenue</w:t>
            </w:r>
          </w:p>
          <w:p w14:paraId="7136B75C" w14:textId="02A61438" w:rsidR="006C6818" w:rsidRPr="002160E4" w:rsidRDefault="006C6818" w:rsidP="00B84C21">
            <w:pPr>
              <w:ind w:left="600"/>
              <w:rPr>
                <w:rFonts w:ascii="Franklin Gothic Medium" w:hAnsi="Franklin Gothic Medium"/>
                <w:color w:val="414141" w:themeColor="accent4"/>
                <w:sz w:val="32"/>
                <w:szCs w:val="32"/>
              </w:rPr>
            </w:pPr>
            <w:r w:rsidRPr="002160E4">
              <w:rPr>
                <w:rFonts w:ascii="Franklin Gothic Medium" w:hAnsi="Franklin Gothic Medium"/>
                <w:color w:val="414141" w:themeColor="accent4"/>
                <w:sz w:val="32"/>
                <w:szCs w:val="32"/>
              </w:rPr>
              <w:t>Edmonton, AB T6E</w:t>
            </w:r>
            <w:r w:rsidR="00A26DAB" w:rsidRPr="002160E4">
              <w:rPr>
                <w:rFonts w:ascii="Franklin Gothic Medium" w:hAnsi="Franklin Gothic Medium"/>
                <w:color w:val="414141" w:themeColor="accent4"/>
                <w:sz w:val="32"/>
                <w:szCs w:val="32"/>
              </w:rPr>
              <w:t xml:space="preserve"> </w:t>
            </w:r>
            <w:r w:rsidRPr="002160E4">
              <w:rPr>
                <w:rFonts w:ascii="Franklin Gothic Medium" w:hAnsi="Franklin Gothic Medium"/>
                <w:color w:val="414141" w:themeColor="accent4"/>
                <w:sz w:val="32"/>
                <w:szCs w:val="32"/>
              </w:rPr>
              <w:t>6E6</w:t>
            </w:r>
          </w:p>
          <w:p w14:paraId="49AB96F4" w14:textId="0AC294B1" w:rsidR="00D6586D" w:rsidRPr="002160E4" w:rsidRDefault="00D6586D" w:rsidP="00B84C21">
            <w:pPr>
              <w:ind w:left="600"/>
              <w:rPr>
                <w:rFonts w:ascii="Franklin Gothic Medium" w:hAnsi="Franklin Gothic Medium"/>
                <w:color w:val="414141" w:themeColor="accent4"/>
                <w:sz w:val="32"/>
                <w:szCs w:val="32"/>
              </w:rPr>
            </w:pPr>
            <w:r w:rsidRPr="002160E4">
              <w:rPr>
                <w:rFonts w:ascii="Franklin Gothic Medium" w:hAnsi="Franklin Gothic Medium"/>
                <w:color w:val="414141" w:themeColor="accent4"/>
                <w:sz w:val="32"/>
                <w:szCs w:val="32"/>
              </w:rPr>
              <w:t>780.433.4431 ■ 310.MUNI</w:t>
            </w:r>
          </w:p>
          <w:p w14:paraId="42BB378B" w14:textId="3CF57274" w:rsidR="00D6586D" w:rsidRPr="002160E4" w:rsidRDefault="00D6586D" w:rsidP="00B84C21">
            <w:pPr>
              <w:ind w:left="600"/>
              <w:rPr>
                <w:rFonts w:ascii="Franklin Gothic Medium" w:hAnsi="Franklin Gothic Medium"/>
                <w:color w:val="414141" w:themeColor="accent4"/>
                <w:sz w:val="32"/>
                <w:szCs w:val="32"/>
              </w:rPr>
            </w:pPr>
          </w:p>
          <w:p w14:paraId="1E9E3EF9" w14:textId="4514A2CD" w:rsidR="00D6586D" w:rsidRPr="002160E4" w:rsidRDefault="00D6586D" w:rsidP="00B84C21">
            <w:pPr>
              <w:ind w:left="600"/>
              <w:rPr>
                <w:rFonts w:ascii="Franklin Gothic Heavy" w:hAnsi="Franklin Gothic Heavy"/>
              </w:rPr>
            </w:pPr>
            <w:r w:rsidRPr="002160E4">
              <w:rPr>
                <w:rFonts w:ascii="Franklin Gothic Medium" w:hAnsi="Franklin Gothic Medium"/>
                <w:color w:val="414141" w:themeColor="accent4"/>
                <w:sz w:val="32"/>
                <w:szCs w:val="32"/>
              </w:rPr>
              <w:t>abmunis.ca</w:t>
            </w:r>
          </w:p>
        </w:tc>
        <w:tc>
          <w:tcPr>
            <w:tcW w:w="5136" w:type="dxa"/>
            <w:tcBorders>
              <w:left w:val="single" w:sz="36" w:space="0" w:color="FDB813" w:themeColor="accent2"/>
            </w:tcBorders>
            <w:vAlign w:val="center"/>
          </w:tcPr>
          <w:p w14:paraId="6CAFAD13" w14:textId="2D9F3C94" w:rsidR="00B011E5" w:rsidRPr="002160E4" w:rsidRDefault="00930505" w:rsidP="003238C4">
            <w:pPr>
              <w:jc w:val="center"/>
            </w:pPr>
            <w:r w:rsidRPr="002160E4">
              <w:rPr>
                <w:noProof/>
                <w:color w:val="414141" w:themeColor="accent4"/>
                <w:lang w:eastAsia="en-CA"/>
              </w:rPr>
              <mc:AlternateContent>
                <mc:Choice Requires="wpg">
                  <w:drawing>
                    <wp:anchor distT="0" distB="0" distL="114300" distR="114300" simplePos="0" relativeHeight="251658240" behindDoc="0" locked="0" layoutInCell="1" allowOverlap="1" wp14:anchorId="2850FC85" wp14:editId="5DCD3E57">
                      <wp:simplePos x="0" y="0"/>
                      <wp:positionH relativeFrom="column">
                        <wp:posOffset>921385</wp:posOffset>
                      </wp:positionH>
                      <wp:positionV relativeFrom="page">
                        <wp:posOffset>1337310</wp:posOffset>
                      </wp:positionV>
                      <wp:extent cx="2699385" cy="1858645"/>
                      <wp:effectExtent l="1270" t="0" r="6985" b="6985"/>
                      <wp:wrapNone/>
                      <wp:docPr id="10" name="Group 10"/>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rot="16200000">
                                <a:off x="0" y="0"/>
                                <a:ext cx="2699385" cy="1858645"/>
                                <a:chOff x="0" y="0"/>
                                <a:chExt cx="1386223" cy="956313"/>
                              </a:xfrm>
                            </wpg:grpSpPr>
                            <wps:wsp>
                              <wps:cNvPr id="11" name="Rectangle 11"/>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 name="Rectangle 12"/>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 name="Rectangle 13"/>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4" name="Rectangle 14"/>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784D19D7" id="Group 10" o:spid="_x0000_s1026" style="position:absolute;margin-left:72.55pt;margin-top:105.3pt;width:212.55pt;height:146.35pt;rotation:-90;z-index:251659264;mso-position-vertical-relative:page;mso-width-relative:margin;mso-height-relative:margin" coordsize="13862,9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5hQf8AMAANISAAAOAAAAZHJzL2Uyb0RvYy54bWzsWG1v2zYQ/j5g/4Hg98V6tWUhSmGkSzAg&#10;aIOmQz8zFPWCSSRH0pGzX78jKcl24rVD1mHAYBsQSPHueHx4z/Goy3e7vkNPTOlW8AKHFwFGjFNR&#10;trwu8K+fb37KMNKG8JJ0grMCPzON3139+MPlIHMWiUZ0JVMIjHCdD7LAjTEyXyw0bVhP9IWQjMNg&#10;JVRPDHRVvSgVGcB63y2iIFguBqFKqQRlWsPb934QXzn7VcWo+VhVmhnUFRh8M+6p3PPRPhdXlySv&#10;FZFNS0c3yBu86EnLYdLZ1HtiCNqq9pWpvqVKaFGZCyr6haiqljK3BlhNGLxYza0SW+nWUudDLWeY&#10;ANoXOL3ZLP3wdKvkg7xX3nto3gn6m0ZcXDeE12yjJYAIW2uhWgyyzg9VbL/e6+8q1SMlrPgSdgd+&#10;DhRYJto5zJ9nzNnOIAovo+V6HWcpRhTGwizNlknqd4U2sHWv9Gjz86gZxtkyimKvuU6XcRg7H0lu&#10;3RidnZ0bJASY3mOo/xmGDw2RzG2NtoDcK9SW4H+IESc9xPknAA3g6xiCd4CcnR7kLNBjT4+Ye2dJ&#10;fgTSKkvDxMMwAZXE8IcQtjhlq9UyXR2tluRSaXPLRI9so8AKPHDok6c7bezm7UXsXmvRteVN23Wu&#10;Y/nGrjuFnggwxeyi0fiRVMetLBdWyxu0byAodO5X41rmuWNWruOfWAWw2E12jjhS7ychlDJuQj/U&#10;kJL5uVMXNt78rOG8dwat5Qrmn22PBo4XMNn2ZkZ5q8pcTpiVfXzO03gPjpVnDTez4GZW7lsu1KmV&#10;dbCqcWYvP4HkobEoPYryGYLGcQU2VUt608K23RFt7omCFAQvIa2aj/CoOjEUWIwtjBqh/jj13spD&#10;VMMoRgOktALr37dEMYy6XzjE+zpMbAAZ10nSVQQddTjyeDjCt/21gFiAkAbvXNPKm25qVkr0XyD7&#10;buysMEQ4hbkLTI2aOtfGp1rI35RtNk4M8p4k5o4/SGqNW1RtwH7efSFKjrFrIOg/iIljJH8Rwl7W&#10;anKx2RpRtS6+97iOeAPfPfP+feJHJ4jvOGSd+mvi+wBIk1e5chUHUQRZEcgeB0H8XyaDYzqcE8I5&#10;IZwTwkHJOWWpkehTJQB1yatKwNUnb0wIaZAl0dIlhLFq3RcGGZQLvjBIYtf2h89UWXzHwsDngu9b&#10;HExnsKofbQHiTwwoceFImUp0KF1OH/5/T/fb5//X5z4z/sz4bzM+OcF4V8O/kfFhEIZZBoUF1ABR&#10;uAb+H18IoihbwgXLXQiiMExSd28Cqpx5P1Xf/p7wlbr/zPvxUvC/LP3d5wr4cOJuj+NHHvtl5rDv&#10;rgr7T1FXfwIAAP//AwBQSwMEFAAGAAgAAAAhALRKwzvjAAAACwEAAA8AAABkcnMvZG93bnJldi54&#10;bWxMj8FOwzAQRO9I/IO1SFwQdVLcCkKcClGBeqhU0XLh5iRLEmGv09ht079ne4LbjuZpdiZfjM6K&#10;Iw6h86QhnSQgkCpfd9Ro+Ny93T+CCNFQbawn1HDGAIvi+io3We1P9IHHbWwEh1DIjIY2xj6TMlQt&#10;OhMmvkdi79sPzkSWQyPrwZw43Fk5TZK5dKYj/tCaHl9brH62B6ch2uXXerXZdO+7WJ7X+70al3cr&#10;rW9vxpdnEBHH+AfDpT5Xh4I7lf5AdRBWwzRNHxhlQykFgolZonhdycf8aQayyOX/DcUvAAAA//8D&#10;AFBLAQItABQABgAIAAAAIQC2gziS/gAAAOEBAAATAAAAAAAAAAAAAAAAAAAAAABbQ29udGVudF9U&#10;eXBlc10ueG1sUEsBAi0AFAAGAAgAAAAhADj9If/WAAAAlAEAAAsAAAAAAAAAAAAAAAAALwEAAF9y&#10;ZWxzLy5yZWxzUEsBAi0AFAAGAAgAAAAhAITmFB/wAwAA0hIAAA4AAAAAAAAAAAAAAAAALgIAAGRy&#10;cy9lMm9Eb2MueG1sUEsBAi0AFAAGAAgAAAAhALRKwzvjAAAACwEAAA8AAAAAAAAAAAAAAAAASgYA&#10;AGRycy9kb3ducmV2LnhtbFBLBQYAAAAABAAEAPMAAABaBwAAAAA=&#10;">
                      <o:lock v:ext="edit" aspectratio="t"/>
                      <v:rect id="Rectangle 11" o:spid="_x0000_s1027" style="position:absolute;top:785;width:4343;height:8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UbcIwAAAANsAAAAPAAAAZHJzL2Rvd25yZXYueG1sRE9Ni8Iw&#10;EL0v+B/CCN7WVA/SrUYpgqB40l0Eb0MztsVmUpNos/9+s7Cwt3m8z1ltounEi5xvLSuYTTMQxJXV&#10;LdcKvj537zkIH5A1dpZJwTd52KxHbysstB34RK9zqEUKYV+ggiaEvpDSVw0Z9FPbEyfuZp3BkKCr&#10;pXY4pHDTyXmWLaTBllNDgz1tG6ru56dRsD0Ml7LLD9c6Nx/lMcqTKx9Rqck4lksQgWL4F/+59zrN&#10;n8HvL+kAuf4BAAD//wMAUEsBAi0AFAAGAAgAAAAhANvh9svuAAAAhQEAABMAAAAAAAAAAAAAAAAA&#10;AAAAAFtDb250ZW50X1R5cGVzXS54bWxQSwECLQAUAAYACAAAACEAWvQsW78AAAAVAQAACwAAAAAA&#10;AAAAAAAAAAAfAQAAX3JlbHMvLnJlbHNQSwECLQAUAAYACAAAACEAfVG3CMAAAADbAAAADwAAAAAA&#10;AAAAAAAAAAAHAgAAZHJzL2Rvd25yZXYueG1sUEsFBgAAAAADAAMAtwAAAPQCAAAAAA==&#10;" fillcolor="#007ea4 [3215]" stroked="f" strokeweight="2pt"/>
                      <v:rect id="Rectangle 12" o:spid="_x0000_s1028" style="position:absolute;left:7302;top:3002;width:4344;height:877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BErOvQAAANsAAAAPAAAAZHJzL2Rvd25yZXYueG1sRE9LCsIw&#10;EN0L3iGM4M6muhCpRhGl4MaF1QOMzdhWm0lpYq23N4Lgbh7vO6tNb2rRUesqywqmUQyCOLe64kLB&#10;5ZxOFiCcR9ZYWyYFb3KwWQ8HK0y0ffGJuswXIoSwS1BB6X2TSOnykgy6yDbEgbvZ1qAPsC2kbvEV&#10;wk0tZ3E8lwYrDg0lNrQrKX9kT6PgGB/StL6f+Tq9zPdu0WW34/2t1HjUb5cgPPX+L/65DzrMn8H3&#10;l3CAXH8AAAD//wMAUEsBAi0AFAAGAAgAAAAhANvh9svuAAAAhQEAABMAAAAAAAAAAAAAAAAAAAAA&#10;AFtDb250ZW50X1R5cGVzXS54bWxQSwECLQAUAAYACAAAACEAWvQsW78AAAAVAQAACwAAAAAAAAAA&#10;AAAAAAAfAQAAX3JlbHMvLnJlbHNQSwECLQAUAAYACAAAACEAdgRKzr0AAADbAAAADwAAAAAAAAAA&#10;AAAAAAAHAgAAZHJzL2Rvd25yZXYueG1sUEsFBgAAAAADAAMAtwAAAPECAAAAAA==&#10;" fillcolor="#009ebf [3204]" stroked="f" strokeweight="2pt"/>
                      <v:rect id="Rectangle 13" o:spid="_x0000_s1029" style="position:absolute;left:5084;width:4387;height:438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4XWwvgAAANsAAAAPAAAAZHJzL2Rvd25yZXYueG1sRE/NisIw&#10;EL4v+A5hBG9rWsUi1Sgiiu5x1QcYm7EpNpPSxFrf3iwIe5uP73eW697WoqPWV44VpOMEBHHhdMWl&#10;gst5/z0H4QOyxtoxKXiRh/Vq8LXEXLsn/1J3CqWIIexzVGBCaHIpfWHIoh+7hjhyN9daDBG2pdQt&#10;PmO4reUkSTJpseLYYLChraHifnpYBZvDfTJLtyUfsove/Vyz/ct0qVKjYb9ZgAjUh3/xx33Ucf4U&#10;/n6JB8jVGwAA//8DAFBLAQItABQABgAIAAAAIQDb4fbL7gAAAIUBAAATAAAAAAAAAAAAAAAAAAAA&#10;AABbQ29udGVudF9UeXBlc10ueG1sUEsBAi0AFAAGAAgAAAAhAFr0LFu/AAAAFQEAAAsAAAAAAAAA&#10;AAAAAAAAHwEAAF9yZWxzLy5yZWxzUEsBAi0AFAAGAAgAAAAhACPhdbC+AAAA2wAAAA8AAAAAAAAA&#10;AAAAAAAABwIAAGRycy9kb3ducmV2LnhtbFBLBQYAAAAAAwADALcAAADyAgAAAAA=&#10;" fillcolor="#fdb813 [3205]" stroked="f"/>
                      <v:rect id="Rectangle 14" o:spid="_x0000_s1030" style="position:absolute;left:10119;top:2190;width:2286;height:2115;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CO3EvgAAANsAAAAPAAAAZHJzL2Rvd25yZXYueG1sRE/NisIw&#10;EL4v+A5hBG9rWtEi1Sgiiu5x1QcYm7EpNpPSxFrf3iwIe5uP73eW697WoqPWV44VpOMEBHHhdMWl&#10;gst5/z0H4QOyxtoxKXiRh/Vq8LXEXLsn/1J3CqWIIexzVGBCaHIpfWHIoh+7hjhyN9daDBG2pdQt&#10;PmO4reUkSTJpseLYYLChraHifnpYBZvDfTJLtyUfsove/Vyz/ct0qVKjYb9ZgAjUh3/xx33Ucf4U&#10;/n6JB8jVGwAA//8DAFBLAQItABQABgAIAAAAIQDb4fbL7gAAAIUBAAATAAAAAAAAAAAAAAAAAAAA&#10;AABbQ29udGVudF9UeXBlc10ueG1sUEsBAi0AFAAGAAgAAAAhAFr0LFu/AAAAFQEAAAsAAAAAAAAA&#10;AAAAAAAAHwEAAF9yZWxzLy5yZWxzUEsBAi0AFAAGAAgAAAAhAKwI7cS+AAAA2wAAAA8AAAAAAAAA&#10;AAAAAAAABwIAAGRycy9kb3ducmV2LnhtbFBLBQYAAAAAAwADALcAAADyAgAAAAA=&#10;" fillcolor="#fdb813 [3205]" stroked="f"/>
                      <w10:wrap anchory="page"/>
                    </v:group>
                  </w:pict>
                </mc:Fallback>
              </mc:AlternateContent>
            </w:r>
          </w:p>
        </w:tc>
      </w:tr>
    </w:tbl>
    <w:p w14:paraId="220812C6" w14:textId="096D2B0A" w:rsidR="00E53E16" w:rsidRPr="003A798E" w:rsidRDefault="00E53E16" w:rsidP="00B84C21"/>
    <w:sectPr w:rsidR="00E53E16" w:rsidRPr="003A798E" w:rsidSect="00B84C21">
      <w:headerReference w:type="first" r:id="rId98"/>
      <w:footerReference w:type="first" r:id="rId99"/>
      <w:footnotePr>
        <w:numRestart w:val="eachPage"/>
      </w:footnotePr>
      <w:pgSz w:w="12240" w:h="15840" w:code="1"/>
      <w:pgMar w:top="1276" w:right="720" w:bottom="1080" w:left="720" w:header="709" w:footer="432"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B60CA2A" w14:textId="77777777" w:rsidR="00EE46D8" w:rsidRPr="002160E4" w:rsidRDefault="00EE46D8" w:rsidP="001205A1">
      <w:r w:rsidRPr="002160E4">
        <w:separator/>
      </w:r>
    </w:p>
  </w:endnote>
  <w:endnote w:type="continuationSeparator" w:id="0">
    <w:p w14:paraId="471028E0" w14:textId="77777777" w:rsidR="00EE46D8" w:rsidRPr="002160E4" w:rsidRDefault="00EE46D8" w:rsidP="001205A1">
      <w:r w:rsidRPr="002160E4">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Franklin Gothic Medium">
    <w:panose1 w:val="020B0603020102020204"/>
    <w:charset w:val="00"/>
    <w:family w:val="swiss"/>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Franklin Gothic Heavy">
    <w:panose1 w:val="020B0903020102020204"/>
    <w:charset w:val="00"/>
    <w:family w:val="swiss"/>
    <w:pitch w:val="variable"/>
    <w:sig w:usb0="00000287" w:usb1="00000000" w:usb2="00000000" w:usb3="00000000" w:csb0="0000009F" w:csb1="00000000"/>
  </w:font>
  <w:font w:name="BMBEM E+ Myriad Pro">
    <w:altName w:val="Calibri"/>
    <w:panose1 w:val="00000000000000000000"/>
    <w:charset w:val="00"/>
    <w:family w:val="swiss"/>
    <w:notTrueType/>
    <w:pitch w:val="default"/>
    <w:sig w:usb0="00000003" w:usb1="00000000" w:usb2="00000000" w:usb3="00000000" w:csb0="00000001" w:csb1="00000000"/>
  </w:font>
  <w:font w:name="Calibri">
    <w:panose1 w:val="020F0502020204030204"/>
    <w:charset w:val="00"/>
    <w:family w:val="swiss"/>
    <w:pitch w:val="variable"/>
    <w:sig w:usb0="E4002EFF" w:usb1="C200247B" w:usb2="00000009" w:usb3="00000000" w:csb0="000001FF" w:csb1="00000000"/>
  </w:font>
  <w:font w:name="Libre Franklin Medium">
    <w:charset w:val="00"/>
    <w:family w:val="auto"/>
    <w:pitch w:val="variable"/>
    <w:sig w:usb0="A00000FF" w:usb1="4000205B" w:usb2="00000000" w:usb3="00000000" w:csb0="00000193" w:csb1="00000000"/>
  </w:font>
  <w:font w:name="Tahoma">
    <w:panose1 w:val="020B0604030504040204"/>
    <w:charset w:val="00"/>
    <w:family w:val="swiss"/>
    <w:pitch w:val="variable"/>
    <w:sig w:usb0="E1002EFF" w:usb1="C000605B" w:usb2="00000029" w:usb3="00000000" w:csb0="000101FF" w:csb1="00000000"/>
  </w:font>
  <w:font w:name="Wingdings 2">
    <w:panose1 w:val="05020102010507070707"/>
    <w:charset w:val="02"/>
    <w:family w:val="roman"/>
    <w:pitch w:val="variable"/>
    <w:sig w:usb0="00000000" w:usb1="10000000" w:usb2="00000000" w:usb3="00000000" w:csb0="80000000" w:csb1="00000000"/>
  </w:font>
  <w:font w:name="Myriad Pro">
    <w:altName w:val="Segoe UI"/>
    <w:panose1 w:val="00000000000000000000"/>
    <w:charset w:val="00"/>
    <w:family w:val="swiss"/>
    <w:notTrueType/>
    <w:pitch w:val="variable"/>
    <w:sig w:usb0="20000287" w:usb1="00000001"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Bold">
    <w:panose1 w:val="00000000000000000000"/>
    <w:charset w:val="00"/>
    <w:family w:val="swiss"/>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rStyle w:val="PageNumber"/>
      </w:rPr>
      <w:id w:val="1697884697"/>
      <w:docPartObj>
        <w:docPartGallery w:val="Page Numbers (Bottom of Page)"/>
        <w:docPartUnique/>
      </w:docPartObj>
    </w:sdtPr>
    <w:sdtContent>
      <w:p w14:paraId="56DA65F5" w14:textId="0659FD7D" w:rsidR="001205A1" w:rsidRPr="002160E4" w:rsidRDefault="001205A1">
        <w:pPr>
          <w:pStyle w:val="Footer"/>
          <w:framePr w:wrap="none" w:vAnchor="text" w:hAnchor="margin" w:xAlign="right" w:y="1"/>
          <w:rPr>
            <w:rStyle w:val="PageNumber"/>
          </w:rPr>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007B0740" w:rsidRPr="002160E4">
          <w:rPr>
            <w:rStyle w:val="PageNumber"/>
          </w:rPr>
          <w:t>2</w:t>
        </w:r>
        <w:r w:rsidRPr="002160E4">
          <w:rPr>
            <w:rStyle w:val="PageNumber"/>
          </w:rPr>
          <w:fldChar w:fldCharType="end"/>
        </w:r>
      </w:p>
    </w:sdtContent>
  </w:sdt>
  <w:p w14:paraId="59CF96CC" w14:textId="77777777" w:rsidR="001205A1" w:rsidRPr="002160E4" w:rsidRDefault="001205A1" w:rsidP="001205A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7D895C1" w14:textId="6C5D1672" w:rsidR="001205A1" w:rsidRPr="002160E4" w:rsidRDefault="001205A1" w:rsidP="00E452AE">
    <w:pPr>
      <w:pStyle w:val="Footer"/>
      <w:framePr w:w="247" w:wrap="none" w:vAnchor="text" w:hAnchor="page" w:x="11197" w:y="307"/>
      <w:jc w:val="right"/>
      <w:rPr>
        <w:rStyle w:val="PageNumber"/>
      </w:rPr>
    </w:pPr>
  </w:p>
  <w:p w14:paraId="01005CF2" w14:textId="7A0BF2A8" w:rsidR="001205A1" w:rsidRPr="002160E4" w:rsidRDefault="001205A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7DFEB2" w14:textId="77777777" w:rsidR="004321BC" w:rsidRPr="002160E4" w:rsidRDefault="004321BC" w:rsidP="00E452AE">
    <w:pPr>
      <w:pStyle w:val="Footer"/>
      <w:framePr w:w="247" w:wrap="none" w:vAnchor="text" w:hAnchor="page" w:x="11197" w:y="307"/>
      <w:jc w:val="right"/>
      <w:rPr>
        <w:rStyle w:val="PageNumber"/>
      </w:rPr>
    </w:pPr>
  </w:p>
  <w:tbl>
    <w:tblPr>
      <w:tblW w:w="0" w:type="auto"/>
      <w:tblLayout w:type="fixed"/>
      <w:tblCellMar>
        <w:left w:w="0" w:type="dxa"/>
        <w:right w:w="0" w:type="dxa"/>
      </w:tblCellMar>
      <w:tblLook w:val="0600" w:firstRow="0" w:lastRow="0" w:firstColumn="0" w:lastColumn="0" w:noHBand="1" w:noVBand="1"/>
    </w:tblPr>
    <w:tblGrid>
      <w:gridCol w:w="5395"/>
      <w:gridCol w:w="5378"/>
    </w:tblGrid>
    <w:tr w:rsidR="004321BC" w:rsidRPr="002160E4" w14:paraId="77E72838" w14:textId="77777777" w:rsidTr="00345C3E">
      <w:trPr>
        <w:trHeight w:val="568"/>
      </w:trPr>
      <w:tc>
        <w:tcPr>
          <w:tcW w:w="5395" w:type="dxa"/>
          <w:vAlign w:val="bottom"/>
        </w:tcPr>
        <w:p w14:paraId="19A0D4AC" w14:textId="77777777" w:rsidR="004321BC" w:rsidRPr="002160E4" w:rsidRDefault="004321BC" w:rsidP="00630420">
          <w:pPr>
            <w:pStyle w:val="Footer"/>
            <w:tabs>
              <w:tab w:val="clear" w:pos="4680"/>
              <w:tab w:val="clear" w:pos="9360"/>
              <w:tab w:val="left" w:pos="864"/>
              <w:tab w:val="left" w:pos="7570"/>
            </w:tabs>
            <w:ind w:right="-278"/>
            <w:rPr>
              <w:b w:val="0"/>
              <w:bCs/>
              <w:color w:val="414141" w:themeColor="accent4"/>
              <w:sz w:val="22"/>
            </w:rPr>
          </w:pPr>
        </w:p>
        <w:p w14:paraId="4A0B9470" w14:textId="77777777" w:rsidR="004321BC" w:rsidRPr="002160E4" w:rsidRDefault="004321BC" w:rsidP="00A4152D">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0" behindDoc="0" locked="0" layoutInCell="1" allowOverlap="1" wp14:anchorId="52E2087E" wp14:editId="446CA9E8">
                    <wp:simplePos x="0" y="0"/>
                    <wp:positionH relativeFrom="column">
                      <wp:posOffset>29540</wp:posOffset>
                    </wp:positionH>
                    <wp:positionV relativeFrom="page">
                      <wp:posOffset>9200515</wp:posOffset>
                    </wp:positionV>
                    <wp:extent cx="626745" cy="431800"/>
                    <wp:effectExtent l="0" t="0" r="1905" b="6350"/>
                    <wp:wrapNone/>
                    <wp:docPr id="809879840" name="Group 809879840"/>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1582774115" name="Rectangle 1582774115"/>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47580800" name="Rectangle 1947580800"/>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6332686" name="Rectangle 186332686"/>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71328276" name="Rectangle 671328276"/>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3E1C9193">
                  <v:group id="Group 1" style="position:absolute;margin-left:2.35pt;margin-top:724.45pt;width:49.35pt;height:34pt;z-index:251674624;mso-position-vertical-relative:page;mso-width-relative:margin;mso-height-relative:margin" coordsize="13862,9563" o:spid="_x0000_s1026" w14:anchorId="3982C5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AjL5wMAALkSAAAOAAAAZHJzL2Uyb0RvYy54bWzsWFtv2zYUfh/Q/yDwvbGutiJEKYy0CQYE&#10;bdB06DNDURdUIjmSjpz9+h1eJDuO1w5ZhwGDbUAgRZ4LP57z8VAX77ZDHzxSqTrOShSdhSigjPCq&#10;Y02Jfvty/TZHgdKYVbjnjJboiSr07vLNLxejKGjMW95XVAaghKliFCVqtRbFYqFISweszrigDAZr&#10;LgesoSubRSXxCNqHfhGH4XIxclkJyQlVCt6+d4Po0uqva0r0p7pWVAd9icA3bZ/SPh/Mc3F5gYtG&#10;YtF2xLuBX+HFgDsGRmdV77HGwUZ2L1QNHZFc8VqfET4seF13hNo1wGqi8GA1N5JvhF1LU4yNmGEC&#10;aA9werVa8vHxRop7cSed99C85eSbChi/ajFr6FoJABG21kC1GEVT7IuYfrOT39ZyMHpgXcHWgvw0&#10;g0y3OiDwchkvV2mGAgJDaRLlod8E0sJOvZAi7QcvFyX5Mo4TJ3ieLZMosS7hwlm1vs2+jALiSe0g&#10;U/8MsvsWC2p3Qpn138mgq0oUo4DhAaL6M0AEYPU0iI1PxjjMMqj6nvIAHwVolWdRauRwMYGUJvCH&#10;eDUg5avVMls9WysuhFT6hvIhMI0SSXDAxh9+vFXa7NRuitGreN9V113f245JLnrVy+ARQ1rorXUa&#10;JJ7N6pmZy7iRcgrNG0BZFW41tqWfemrm9ewzrQEU2ODYOmIzeGcEE0KZjtxQiyvqbGch/PzSZgnr&#10;vVVoNNdgf9btFTxfwKTbeennG1FqCWAWDr/nmBOeJaxlzvQsPHSMy2MKeliVt+zmTyA5aAxKD7x6&#10;gpCR3NGPEuS6g227xUrfYQl8AzsNHKo/waPu+Vgi7lsoaLn849h7Mx9iGkZRMAJ/lUj9vsGSoqD/&#10;lUG0n0epCSBtO2m2iqEj90ce9kfYZrjiEAsRsLUgtmnm635q1pIPX4Fq18YqDGFGwHaJiJZT50o7&#10;XgWyJnS9ttOA5ATWt+xeEKPcoGoC9sv2K5bCx66GoP/IpwzDxUEIu7lGkvH1RvO6s/G9w9XjDdnu&#10;Mu9fT3vgoMO0t1RkXPrrtHfbn6Um4l0kepZcJWEcAyFCqidhmPyXVPA8k050cKKDEx3sVZcTR/lE&#10;91VA+pIO7Gn+SjrIwjyNl5YOfGW0KwpyKBWmysm23cEzVRU/sShwTPBzC4Pp/JXNgyk+3GkBtSwc&#10;J1MtDkXI8YP/78n++Oz/vu1Tvp/y/Yf5Dhl4ePxnpgJ8Zb5HYRTlOVwl4PyPo3PIfqNsdxWI43wJ&#10;BYO9CsRRlGbWGCTKKeunutvdECxoxyv+U9b768D/sui3N3/4PmLvjf5bjvkAs9+3l4TdF6fLPwEA&#10;AP//AwBQSwMEFAAGAAgAAAAhAIrhflvhAAAACwEAAA8AAABkcnMvZG93bnJldi54bWxMj01PwkAQ&#10;hu8m/ofNmHiTbaUg1G4JIeqJkAgmxtvSHdqG7mzTXdry7x1OepuPJ+88k61G24geO187UhBPIhBI&#10;hTM1lQq+Du9PCxA+aDK6cYQKruhhld/fZTo1bqBP7PehFBxCPtUKqhDaVEpfVGi1n7gWiXcn11kd&#10;uO1KaTo9cLht5HMUzaXVNfGFSre4qbA47y9Wwcegh/U0fuu359Pm+nOY7b63MSr1+DCuX0EEHMMf&#10;DDd9VoecnY7uQsaLRkHywiCPk2SxBHEDomkC4sjFLJ4vQeaZ/P9D/gsAAP//AwBQSwECLQAUAAYA&#10;CAAAACEAtoM4kv4AAADhAQAAEwAAAAAAAAAAAAAAAAAAAAAAW0NvbnRlbnRfVHlwZXNdLnhtbFBL&#10;AQItABQABgAIAAAAIQA4/SH/1gAAAJQBAAALAAAAAAAAAAAAAAAAAC8BAABfcmVscy8ucmVsc1BL&#10;AQItABQABgAIAAAAIQCLeAjL5wMAALkSAAAOAAAAAAAAAAAAAAAAAC4CAABkcnMvZTJvRG9jLnht&#10;bFBLAQItABQABgAIAAAAIQCK4X5b4QAAAAsBAAAPAAAAAAAAAAAAAAAAAEEGAABkcnMvZG93bnJl&#10;di54bWxQSwUGAAAAAAQABADzAAAATwcAAAAA&#10;">
                    <o:lock v:ext="edit" aspectratio="t"/>
                    <v:rect id="Rectangle 2"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xBfwgAAANoAAAAPAAAAZHJzL2Rvd25yZXYueG1sRI9Pi8Iw&#10;FMTvC36H8ARva6oH6VajFGFhZU/+QfD2aJ5tsXmpSdZmv/1GEPY4zMxvmNUmmk48yPnWsoLZNANB&#10;XFndcq3gdPx8z0H4gKyxs0wKfsnDZj16W2Gh7cB7ehxCLRKEfYEKmhD6QkpfNWTQT21PnLyrdQZD&#10;kq6W2uGQ4KaT8yxbSIMtp4UGe9o2VN0OP0bBdjecyy7fXercfJTfUe5deY9KTcaxXIIIFMN/+NX+&#10;0grm8LySboBc/wEAAP//AwBQSwECLQAUAAYACAAAACEA2+H2y+4AAACFAQAAEwAAAAAAAAAAAAAA&#10;AAAAAAAAW0NvbnRlbnRfVHlwZXNdLnhtbFBLAQItABQABgAIAAAAIQBa9CxbvwAAABUBAAALAAAA&#10;AAAAAAAAAAAAAB8BAABfcmVscy8ucmVsc1BLAQItABQABgAIAAAAIQArLxBfwgAAANoAAAAPAAAA&#10;AAAAAAAAAAAAAAcCAABkcnMvZG93bnJldi54bWxQSwUGAAAAAAMAAwC3AAAA9gIAAAAA&#10;"/>
                    <v:rect id="Rectangle 3"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usvgAAANoAAAAPAAAAZHJzL2Rvd25yZXYueG1sRI/BCsIw&#10;EETvgv8QVvCmqQoi1SiiFLx4sPoBa7O21WZTmljr3xtB8DjMzBtmtelMJVpqXGlZwWQcgSDOrC45&#10;V3A5J6MFCOeRNVaWScGbHGzW/d4KY21ffKI29bkIEHYxKii8r2MpXVaQQTe2NXHwbrYx6INscqkb&#10;fAW4qeQ0iubSYMlhocCadgVlj/RpFByjQ5JU9zNfJ5f53i3a9Ha8v5UaDrrtEoSnzv/Dv/ZBK5jB&#10;90q4AXL9AQAA//8DAFBLAQItABQABgAIAAAAIQDb4fbL7gAAAIUBAAATAAAAAAAAAAAAAAAAAAAA&#10;AABbQ29udGVudF9UeXBlc10ueG1sUEsBAi0AFAAGAAgAAAAhAFr0LFu/AAAAFQEAAAsAAAAAAAAA&#10;AAAAAAAAHwEAAF9yZWxzLy5yZWxzUEsBAi0AFAAGAAgAAAAhAH+826y+AAAA2gAAAA8AAAAAAAAA&#10;AAAAAAAABwIAAGRycy9kb3ducmV2LnhtbFBLBQYAAAAAAwADALcAAADyAgAAAAA=&#10;"/>
                    <v:rect id="Rectangle 4"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lSXwAAAANoAAAAPAAAAZHJzL2Rvd25yZXYueG1sRI/RisIw&#10;FETfF/yHcAXf1rSiRapRRBTdx1U/4Npcm2JzU5pY69+bBWEfh5k5wyzXva1FR62vHCtIxwkI4sLp&#10;iksFl/P+ew7CB2SNtWNS8CIP69Xga4m5dk/+pe4UShEh7HNUYEJocil9YciiH7uGOHo311oMUbal&#10;1C0+I9zWcpIkmbRYcVww2NDWUHE/PayCzeE+maXbkg/ZRe9+rtn+ZbpUqdGw3yxABOrDf/jTPmoF&#10;U/i7Em+AXL0BAAD//wMAUEsBAi0AFAAGAAgAAAAhANvh9svuAAAAhQEAABMAAAAAAAAAAAAAAAAA&#10;AAAAAFtDb250ZW50X1R5cGVzXS54bWxQSwECLQAUAAYACAAAACEAWvQsW78AAAAVAQAACwAAAAAA&#10;AAAAAAAAAAAfAQAAX3JlbHMvLnJlbHNQSwECLQAUAAYACAAAACEAPWJUl8AAAADaAAAADwAAAAAA&#10;AAAAAAAAAAAHAgAAZHJzL2Rvd25yZXYueG1sUEsFBgAAAAADAAMAtwAAAPQCAAAAAA==&#10;"/>
                    <v:rect id="Rectangle 5"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vEMwAAAANoAAAAPAAAAZHJzL2Rvd25yZXYueG1sRI/disIw&#10;FITvF3yHcATv1rSCRapRRBT10p8HODbHpticlCbW+vZmYcHLYWa+YRar3taio9ZXjhWk4wQEceF0&#10;xaWC62X3OwPhA7LG2jEpeJOH1XLws8BcuxefqDuHUkQI+xwVmBCaXEpfGLLox64hjt7dtRZDlG0p&#10;dYuvCLe1nCRJJi1WHBcMNrQxVDzOT6tgvX9Mpumm5H121dvjLdu9TZcqNRr26zmIQH34hv/bB61g&#10;Cn9X4g2Qyw8AAAD//wMAUEsBAi0AFAAGAAgAAAAhANvh9svuAAAAhQEAABMAAAAAAAAAAAAAAAAA&#10;AAAAAFtDb250ZW50X1R5cGVzXS54bWxQSwECLQAUAAYACAAAACEAWvQsW78AAAAVAQAACwAAAAAA&#10;AAAAAAAAAAAfAQAAX3JlbHMvLnJlbHNQSwECLQAUAAYACAAAACEAUi7xDMAAAADaAAAADwAAAAAA&#10;AAAAAAAAAAAHAgAAZHJzL2Rvd25yZXYueG1sUEsFBgAAAAADAAMAtwAAAPQCAAAAAA==&#10;"/>
                    <w10:wrap anchory="page"/>
                  </v:group>
                </w:pict>
              </mc:Fallback>
            </mc:AlternateContent>
          </w:r>
          <w:r w:rsidRPr="002160E4">
            <w:rPr>
              <w:b w:val="0"/>
              <w:bCs/>
              <w:color w:val="414141" w:themeColor="accent4"/>
              <w:sz w:val="22"/>
            </w:rPr>
            <w:t>Alberta Municipalities ■ Strength in Members</w:t>
          </w:r>
        </w:p>
      </w:tc>
      <w:tc>
        <w:tcPr>
          <w:tcW w:w="5378" w:type="dxa"/>
          <w:vAlign w:val="bottom"/>
        </w:tcPr>
        <w:p w14:paraId="394A713E" w14:textId="77777777" w:rsidR="004321BC" w:rsidRPr="002160E4" w:rsidRDefault="004321BC" w:rsidP="00927FEF">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79FEDE3B" w14:textId="77777777" w:rsidR="004321BC" w:rsidRPr="002160E4" w:rsidRDefault="004321B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right w:w="0" w:type="dxa"/>
      </w:tblCellMar>
      <w:tblLook w:val="0600" w:firstRow="0" w:lastRow="0" w:firstColumn="0" w:lastColumn="0" w:noHBand="1" w:noVBand="1"/>
    </w:tblPr>
    <w:tblGrid>
      <w:gridCol w:w="6521"/>
      <w:gridCol w:w="3969"/>
    </w:tblGrid>
    <w:tr w:rsidR="00F440EF" w:rsidRPr="002160E4" w14:paraId="6BC1EAAC" w14:textId="77777777" w:rsidTr="002F6E73">
      <w:trPr>
        <w:trHeight w:val="568"/>
      </w:trPr>
      <w:tc>
        <w:tcPr>
          <w:tcW w:w="6521" w:type="dxa"/>
          <w:vAlign w:val="bottom"/>
        </w:tcPr>
        <w:p w14:paraId="5CCE3BA8" w14:textId="77777777" w:rsidR="00F440EF" w:rsidRPr="002160E4" w:rsidRDefault="00F440EF" w:rsidP="00345C3E">
          <w:pPr>
            <w:pStyle w:val="Footer"/>
            <w:tabs>
              <w:tab w:val="clear" w:pos="4680"/>
              <w:tab w:val="clear" w:pos="9360"/>
              <w:tab w:val="left" w:pos="864"/>
              <w:tab w:val="left" w:pos="7570"/>
            </w:tabs>
            <w:ind w:right="-278"/>
            <w:rPr>
              <w:b w:val="0"/>
              <w:bCs/>
              <w:color w:val="414141" w:themeColor="accent4"/>
              <w:sz w:val="22"/>
            </w:rPr>
          </w:pPr>
        </w:p>
        <w:p w14:paraId="6ED3715F" w14:textId="77777777" w:rsidR="00F440EF" w:rsidRPr="002160E4" w:rsidRDefault="00F440EF" w:rsidP="005906C3">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1" behindDoc="0" locked="0" layoutInCell="1" allowOverlap="1" wp14:anchorId="35FA9BA5" wp14:editId="0E11A668">
                    <wp:simplePos x="0" y="0"/>
                    <wp:positionH relativeFrom="column">
                      <wp:posOffset>29540</wp:posOffset>
                    </wp:positionH>
                    <wp:positionV relativeFrom="page">
                      <wp:posOffset>9200515</wp:posOffset>
                    </wp:positionV>
                    <wp:extent cx="626745" cy="431800"/>
                    <wp:effectExtent l="0" t="0" r="1905" b="6350"/>
                    <wp:wrapNone/>
                    <wp:docPr id="113614112" name="Group 113614112"/>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772273694" name="Rectangle 772273694"/>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19949442" name="Rectangle 619949442"/>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7825102" name="Rectangle 37825102"/>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85658488" name="Rectangle 1285658488"/>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7FE05BAC">
                  <v:group id="Group 223" style="position:absolute;margin-left:2.35pt;margin-top:724.45pt;width:49.35pt;height:34pt;z-index:251672576;mso-position-vertical-relative:page;mso-width-relative:margin;mso-height-relative:margin" coordsize="13862,9563" o:spid="_x0000_s1026" w14:anchorId="5265F06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Inu5QMAAMkSAAAOAAAAZHJzL2Uyb0RvYy54bWzsWNtu2zgQfV+g/yDwvbFEXawIUQoj3QQL&#10;BG3QtOgzQ1EXrERySTp29us7JCXZSdwL0qILLGwDAinODIeHM0dDnr3ZDn1wz5TuBC9RdBKigHEq&#10;qo43Jfr08fJ1jgJtCK9ILzgr0QPT6M35qz/ONrJgWLSir5gKwAjXxUaWqDVGFouFpi0biD4RknEY&#10;rIUaiIGuahaVIhuwPvQLHIbZYiNUJZWgTGt4+9YPonNnv64ZNe/rWjMT9CUC34x7Kve8s8/F+Rkp&#10;GkVk29HRDfICLwbScZh0NvWWGBKsVffM1NBRJbSozQkVw0LUdUeZWwOsJgqfrOZKibV0a2mKTSNn&#10;mADaJzi92Cx9d3+l5K28Ud57aF4L+rcOuLhoCW/YSksAEbbWQrXYyKbYV7H9Zqe/rdVg7cC6gq0D&#10;+WEGmW1NQOFlhrNlkqKAwlASR3k4bgJtYaeeadH2z1EvivMM49grnqZZHMXOJVL4WZ1vsy8bCfGk&#10;d5Dpn4PstiWSuZ3Qdv03KuiqEmGcoICTAeL6A4AEcPUssC8BKusASFpkx54eQT4I0jJPI6dHigmo&#10;JIY/xKwFKl8us3T5aL2kkEqbKyaGwDZKpMAFF4Pk/lobu1s7EbspWvRdddn1vevYBGMXvQruCaSG&#10;2eLR+COpnltZLqyWN2jfANK68KtxLfPQMyvX8w+sBmBgk7FzxGXxbhJCKeMm8kMtqZifOw3hN80+&#10;ueW8dwat5Rrmn22PBiZJb2Sy7b0c5a0qcyQwK4ffcswrzxpuZsHNrDx0XKhDBnpY1Tizl59A8tBY&#10;lO5E9QBho4SnIC3pZQfbdk20uSEKOAd2GnjUvIdH3YtNicTYQkEr1L+H3lt5iGsYRcEGOKxE+p81&#10;UQwF/V8cIv40SmwAGddJ0iWGjtofudsf4evhQkAsRMDYkrqmlTf91KyVGD4D3a7srDBEOIW5S0SN&#10;mjoXxnMrEDZlq5UTA6KTxFzzW0mtcYuqDdiP289EyTF2DQT9OzFlGSmehLCXtZpcrNZG1J2L7x2u&#10;I96Q8T7zfkPqA4U9T/3UhoF16+up70MgTWzU+2gc2XIZhxiDVUj3OAzj/5IOHmfTkRKOlHCkhL0q&#10;c+KpMdHnaiA7RAnZT1BCGuYJBqvPq6gkzqFkmKoo1/YfoKm6+IXFgWeDX1sgTN9h1dzZIsR/NaCu&#10;hc/KVJdD+XK4APgx3e/XAN+e+5jzx5z/gZxfHsp5V6m/sAyIwijKc+ySHkenwACWQHbHAozzDAoH&#10;dyzAUZSkruaAZDlm/lSD+9OCA+1w9X/M/PFo8L88ALibALgvcWfI8W7HXsjs992BYXcDdf4FAAD/&#10;/wMAUEsDBBQABgAIAAAAIQCK4X5b4QAAAAsBAAAPAAAAZHJzL2Rvd25yZXYueG1sTI9NT8JAEIbv&#10;Jv6HzZh4k22lINRuCSHqiZAIJsbb0h3ahu5s013a8u8dTnqbjyfvPJOtRtuIHjtfO1IQTyIQSIUz&#10;NZUKvg7vTwsQPmgyunGECq7oYZXf32U6NW6gT+z3oRQcQj7VCqoQ2lRKX1RotZ+4Fol3J9dZHbjt&#10;Smk6PXC4beRzFM2l1TXxhUq3uKmwOO8vVsHHoIf1NH7rt+fT5vpzmO2+tzEq9fgwrl9BBBzDHww3&#10;fVaHnJ2O7kLGi0ZB8sIgj5NksQRxA6JpAuLIxSyeL0Hmmfz/Q/4LAAD//wMAUEsBAi0AFAAGAAgA&#10;AAAhALaDOJL+AAAA4QEAABMAAAAAAAAAAAAAAAAAAAAAAFtDb250ZW50X1R5cGVzXS54bWxQSwEC&#10;LQAUAAYACAAAACEAOP0h/9YAAACUAQAACwAAAAAAAAAAAAAAAAAvAQAAX3JlbHMvLnJlbHNQSwEC&#10;LQAUAAYACAAAACEA0wSJ7uUDAADJEgAADgAAAAAAAAAAAAAAAAAuAgAAZHJzL2Uyb0RvYy54bWxQ&#10;SwECLQAUAAYACAAAACEAiuF+W+EAAAALAQAADwAAAAAAAAAAAAAAAAA/BgAAZHJzL2Rvd25yZXYu&#10;eG1sUEsFBgAAAAAEAAQA8wAAAE0HAAAAAA==&#10;">
                    <o:lock v:ext="edit" aspectratio="t"/>
                    <v:rect id="Rectangle 224"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CpuxAAAANwAAAAPAAAAZHJzL2Rvd25yZXYueG1sRI9Ba8JA&#10;FITvBf/D8gRvddMgJaauEgSh0pNaCt4e2dckNPs27m7N9t93BcHjMDPfMKtNNL24kvOdZQUv8wwE&#10;cW11x42Cz9PuuQDhA7LG3jIp+CMPm/XkaYWltiMf6HoMjUgQ9iUqaEMYSil93ZJBP7cDcfK+rTMY&#10;knSN1A7HBDe9zLPsVRrsOC20ONC2pfrn+GsUbPfjV9UX+3NTmGX1EeXBVZeo1GwaqzcQgWJ4hO/t&#10;d60gzxdwO5OOgFz/AwAA//8DAFBLAQItABQABgAIAAAAIQDb4fbL7gAAAIUBAAATAAAAAAAAAAAA&#10;AAAAAAAAAABbQ29udGVudF9UeXBlc10ueG1sUEsBAi0AFAAGAAgAAAAhAFr0LFu/AAAAFQEAAAsA&#10;AAAAAAAAAAAAAAAAHwEAAF9yZWxzLy5yZWxzUEsBAi0AFAAGAAgAAAAhAAlQKm7EAAAA3AAAAA8A&#10;AAAAAAAAAAAAAAAABwIAAGRycy9kb3ducmV2LnhtbFBLBQYAAAAAAwADALcAAAD4AgAAAAA=&#10;"/>
                    <v:rect id="Rectangle 225"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FHfwwAAANwAAAAPAAAAZHJzL2Rvd25yZXYueG1sRI/NisJA&#10;EITvwr7D0At7MxMDisSMsuwS8OLB6AO0mTY/m+kJmTHGt98RBI9FVX1FZbvJdGKkwTWWFSyiGARx&#10;aXXDlYLzKZ+vQTiPrLGzTAoe5GC3/ZhlmGp75yONha9EgLBLUUHtfZ9K6cqaDLrI9sTBu9rBoA9y&#10;qKQe8B7gppNJHK+kwYbDQo09/dRU/hU3o+AQ7/O8a098WZxXv249FtdD+1Dq63P63oDwNPl3+NXe&#10;awVJsoTnmXAE5PYfAAD//wMAUEsBAi0AFAAGAAgAAAAhANvh9svuAAAAhQEAABMAAAAAAAAAAAAA&#10;AAAAAAAAAFtDb250ZW50X1R5cGVzXS54bWxQSwECLQAUAAYACAAAACEAWvQsW78AAAAVAQAACwAA&#10;AAAAAAAAAAAAAAAfAQAAX3JlbHMvLnJlbHNQSwECLQAUAAYACAAAACEAdVRR38MAAADcAAAADwAA&#10;AAAAAAAAAAAAAAAHAgAAZHJzL2Rvd25yZXYueG1sUEsFBgAAAAADAAMAtwAAAPcCAAAAAA==&#10;"/>
                    <v:rect id="Rectangle 226"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SZuwgAAANwAAAAPAAAAZHJzL2Rvd25yZXYueG1sRI/RisIw&#10;FETfF/yHcAXf1rQFi3SNIqLoPqr9gLvNtSk2N6WJtf79ZmHBx2FmzjCrzWhbMVDvG8cK0nkCgrhy&#10;uuFaQXk9fC5B+ICssXVMCl7kYbOefKyw0O7JZxouoRYRwr5ABSaErpDSV4Ys+rnriKN3c73FEGVf&#10;S93jM8JtK7MkyaXFhuOCwY52hqr75WEVbI/3bJHuaj7mpd5//+SHlxlSpWbTcfsFItAY3uH/9kkr&#10;yLIc/s7EIyDXvwAAAP//AwBQSwECLQAUAAYACAAAACEA2+H2y+4AAACFAQAAEwAAAAAAAAAAAAAA&#10;AAAAAAAAW0NvbnRlbnRfVHlwZXNdLnhtbFBLAQItABQABgAIAAAAIQBa9CxbvwAAABUBAAALAAAA&#10;AAAAAAAAAAAAAB8BAABfcmVscy8ucmVsc1BLAQItABQABgAIAAAAIQCexSZuwgAAANwAAAAPAAAA&#10;AAAAAAAAAAAAAAcCAABkcnMvZG93bnJldi54bWxQSwUGAAAAAAMAAwC3AAAA9gIAAAAA&#10;"/>
                    <v:rect id="Rectangle 227"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YP1wgAAANwAAAAPAAAAZHJzL2Rvd25yZXYueG1sRI/disIw&#10;FITvhX2HcBa807QFq3SNIrLieunPAxybs02xOSlNtta33wiCl8PMfMMs14NtRE+drx0rSKcJCOLS&#10;6ZorBZfzbrIA4QOyxsYxKXiQh/XqY7TEQrs7H6k/hUpECPsCFZgQ2kJKXxqy6KeuJY7er+sshii7&#10;SuoO7xFuG5klSS4t1hwXDLa0NVTeTn9WwWZ/y2bptuJ9ftHfh2u+e5g+VWr8OWy+QAQawjv8av9o&#10;BVk2h+eZeATk6h8AAP//AwBQSwECLQAUAAYACAAAACEA2+H2y+4AAACFAQAAEwAAAAAAAAAAAAAA&#10;AAAAAAAAW0NvbnRlbnRfVHlwZXNdLnhtbFBLAQItABQABgAIAAAAIQBa9CxbvwAAABUBAAALAAAA&#10;AAAAAAAAAAAAAB8BAABfcmVscy8ucmVsc1BLAQItABQABgAIAAAAIQDxiYP1wgAAANwAAAAPAAAA&#10;AAAAAAAAAAAAAAcCAABkcnMvZG93bnJldi54bWxQSwUGAAAAAAMAAwC3AAAA9gIAAAAA&#10;"/>
                    <w10:wrap anchory="page"/>
                  </v:group>
                </w:pict>
              </mc:Fallback>
            </mc:AlternateContent>
          </w:r>
          <w:r w:rsidRPr="002160E4">
            <w:rPr>
              <w:b w:val="0"/>
              <w:bCs/>
              <w:color w:val="414141" w:themeColor="accent4"/>
              <w:sz w:val="22"/>
            </w:rPr>
            <w:t>Alberta Municipalities ■ Strength in Members</w:t>
          </w:r>
        </w:p>
      </w:tc>
      <w:tc>
        <w:tcPr>
          <w:tcW w:w="3969" w:type="dxa"/>
          <w:vAlign w:val="bottom"/>
        </w:tcPr>
        <w:p w14:paraId="40B14572" w14:textId="77777777" w:rsidR="00F440EF" w:rsidRPr="002160E4" w:rsidRDefault="00F440EF" w:rsidP="00345C3E">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0954B489" w14:textId="77777777" w:rsidR="00F440EF" w:rsidRPr="002160E4" w:rsidRDefault="00F440EF" w:rsidP="00345C3E">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2CD488E" w14:textId="77777777" w:rsidR="004321BC" w:rsidRPr="002160E4" w:rsidRDefault="004321BC" w:rsidP="00E452AE">
    <w:pPr>
      <w:pStyle w:val="Footer"/>
      <w:framePr w:w="247" w:wrap="none" w:vAnchor="text" w:hAnchor="page" w:x="11197" w:y="307"/>
      <w:jc w:val="right"/>
      <w:rPr>
        <w:rStyle w:val="PageNumber"/>
      </w:rPr>
    </w:pPr>
  </w:p>
  <w:tbl>
    <w:tblPr>
      <w:tblW w:w="0" w:type="auto"/>
      <w:tblLayout w:type="fixed"/>
      <w:tblCellMar>
        <w:left w:w="0" w:type="dxa"/>
        <w:right w:w="0" w:type="dxa"/>
      </w:tblCellMar>
      <w:tblLook w:val="0600" w:firstRow="0" w:lastRow="0" w:firstColumn="0" w:lastColumn="0" w:noHBand="1" w:noVBand="1"/>
    </w:tblPr>
    <w:tblGrid>
      <w:gridCol w:w="5395"/>
      <w:gridCol w:w="5378"/>
    </w:tblGrid>
    <w:tr w:rsidR="004321BC" w:rsidRPr="002160E4" w14:paraId="2A8B5447" w14:textId="77777777" w:rsidTr="00345C3E">
      <w:trPr>
        <w:trHeight w:val="568"/>
      </w:trPr>
      <w:tc>
        <w:tcPr>
          <w:tcW w:w="5395" w:type="dxa"/>
          <w:vAlign w:val="bottom"/>
        </w:tcPr>
        <w:p w14:paraId="68653258" w14:textId="77777777" w:rsidR="004321BC" w:rsidRPr="002160E4" w:rsidRDefault="004321BC" w:rsidP="00630420">
          <w:pPr>
            <w:pStyle w:val="Footer"/>
            <w:tabs>
              <w:tab w:val="clear" w:pos="4680"/>
              <w:tab w:val="clear" w:pos="9360"/>
              <w:tab w:val="left" w:pos="864"/>
              <w:tab w:val="left" w:pos="7570"/>
            </w:tabs>
            <w:ind w:right="-278"/>
            <w:rPr>
              <w:b w:val="0"/>
              <w:bCs/>
              <w:color w:val="414141" w:themeColor="accent4"/>
              <w:sz w:val="22"/>
            </w:rPr>
          </w:pPr>
        </w:p>
        <w:p w14:paraId="0D49541B" w14:textId="77777777" w:rsidR="004321BC" w:rsidRPr="002160E4" w:rsidRDefault="004321BC" w:rsidP="00A4152D">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3" behindDoc="0" locked="0" layoutInCell="1" allowOverlap="1" wp14:anchorId="52E2087E" wp14:editId="446CA9E8">
                    <wp:simplePos x="0" y="0"/>
                    <wp:positionH relativeFrom="column">
                      <wp:posOffset>29540</wp:posOffset>
                    </wp:positionH>
                    <wp:positionV relativeFrom="page">
                      <wp:posOffset>9200515</wp:posOffset>
                    </wp:positionV>
                    <wp:extent cx="626745" cy="431800"/>
                    <wp:effectExtent l="0" t="0" r="1905" b="6350"/>
                    <wp:wrapNone/>
                    <wp:docPr id="10979527" name="Group 10979527"/>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936940418" name="Rectangle 936940418"/>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79174228" name="Rectangle 779174228"/>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89483330" name="Rectangle 889483330"/>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48119263" name="Rectangle 748119263"/>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7144254E">
                  <v:group id="Group 1" style="position:absolute;margin-left:2.35pt;margin-top:724.45pt;width:49.35pt;height:34pt;z-index:251674624;mso-position-vertical-relative:page;mso-width-relative:margin;mso-height-relative:margin" coordsize="13862,9563" o:spid="_x0000_s1026" w14:anchorId="3982C5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AjL5wMAALkSAAAOAAAAZHJzL2Uyb0RvYy54bWzsWFtv2zYUfh/Q/yDwvbGutiJEKYy0CQYE&#10;bdB06DNDURdUIjmSjpz9+h1eJDuO1w5ZhwGDbUAgRZ4LP57z8VAX77ZDHzxSqTrOShSdhSigjPCq&#10;Y02Jfvty/TZHgdKYVbjnjJboiSr07vLNLxejKGjMW95XVAaghKliFCVqtRbFYqFISweszrigDAZr&#10;LgesoSubRSXxCNqHfhGH4XIxclkJyQlVCt6+d4Po0uqva0r0p7pWVAd9icA3bZ/SPh/Mc3F5gYtG&#10;YtF2xLuBX+HFgDsGRmdV77HGwUZ2L1QNHZFc8VqfET4seF13hNo1wGqi8GA1N5JvhF1LU4yNmGEC&#10;aA9werVa8vHxRop7cSed99C85eSbChi/ajFr6FoJABG21kC1GEVT7IuYfrOT39ZyMHpgXcHWgvw0&#10;g0y3OiDwchkvV2mGAgJDaRLlod8E0sJOvZAi7QcvFyX5Mo4TJ3ieLZMosS7hwlm1vs2+jALiSe0g&#10;U/8MsvsWC2p3Qpn138mgq0oUo4DhAaL6M0AEYPU0iI1PxjjMMqj6nvIAHwVolWdRauRwMYGUJvCH&#10;eDUg5avVMls9WysuhFT6hvIhMI0SSXDAxh9+vFXa7NRuitGreN9V113f245JLnrVy+ARQ1rorXUa&#10;JJ7N6pmZy7iRcgrNG0BZFW41tqWfemrm9ewzrQEU2ODYOmIzeGcEE0KZjtxQiyvqbGch/PzSZgnr&#10;vVVoNNdgf9btFTxfwKTbeennG1FqCWAWDr/nmBOeJaxlzvQsPHSMy2MKeliVt+zmTyA5aAxKD7x6&#10;gpCR3NGPEuS6g227xUrfYQl8AzsNHKo/waPu+Vgi7lsoaLn849h7Mx9iGkZRMAJ/lUj9vsGSoqD/&#10;lUG0n0epCSBtO2m2iqEj90ce9kfYZrjiEAsRsLUgtmnm635q1pIPX4Fq18YqDGFGwHaJiJZT50o7&#10;XgWyJnS9ttOA5ATWt+xeEKPcoGoC9sv2K5bCx66GoP/IpwzDxUEIu7lGkvH1RvO6s/G9w9XjDdnu&#10;Mu9fT3vgoMO0t1RkXPrrtHfbn6Um4l0kepZcJWEcAyFCqidhmPyXVPA8k050cKKDEx3sVZcTR/lE&#10;91VA+pIO7Gn+SjrIwjyNl5YOfGW0KwpyKBWmysm23cEzVRU/sShwTPBzC4Pp/JXNgyk+3GkBtSwc&#10;J1MtDkXI8YP/78n++Oz/vu1Tvp/y/Yf5Dhl4ePxnpgJ8Zb5HYRTlOVwl4PyPo3PIfqNsdxWI43wJ&#10;BYO9CsRRlGbWGCTKKeunutvdECxoxyv+U9b768D/sui3N3/4PmLvjf5bjvkAs9+3l4TdF6fLPwEA&#10;AP//AwBQSwMEFAAGAAgAAAAhAIrhflvhAAAACwEAAA8AAABkcnMvZG93bnJldi54bWxMj01PwkAQ&#10;hu8m/ofNmHiTbaUg1G4JIeqJkAgmxtvSHdqG7mzTXdry7x1OepuPJ+88k61G24geO187UhBPIhBI&#10;hTM1lQq+Du9PCxA+aDK6cYQKruhhld/fZTo1bqBP7PehFBxCPtUKqhDaVEpfVGi1n7gWiXcn11kd&#10;uO1KaTo9cLht5HMUzaXVNfGFSre4qbA47y9Wwcegh/U0fuu359Pm+nOY7b63MSr1+DCuX0EEHMMf&#10;DDd9VoecnY7uQsaLRkHywiCPk2SxBHEDomkC4sjFLJ4vQeaZ/P9D/gsAAP//AwBQSwECLQAUAAYA&#10;CAAAACEAtoM4kv4AAADhAQAAEwAAAAAAAAAAAAAAAAAAAAAAW0NvbnRlbnRfVHlwZXNdLnhtbFBL&#10;AQItABQABgAIAAAAIQA4/SH/1gAAAJQBAAALAAAAAAAAAAAAAAAAAC8BAABfcmVscy8ucmVsc1BL&#10;AQItABQABgAIAAAAIQCLeAjL5wMAALkSAAAOAAAAAAAAAAAAAAAAAC4CAABkcnMvZTJvRG9jLnht&#10;bFBLAQItABQABgAIAAAAIQCK4X5b4QAAAAsBAAAPAAAAAAAAAAAAAAAAAEEGAABkcnMvZG93bnJl&#10;di54bWxQSwUGAAAAAAQABADzAAAATwcAAAAA&#10;">
                    <o:lock v:ext="edit" aspectratio="t"/>
                    <v:rect id="Rectangle 2"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xBfwgAAANoAAAAPAAAAZHJzL2Rvd25yZXYueG1sRI9Pi8Iw&#10;FMTvC36H8ARva6oH6VajFGFhZU/+QfD2aJ5tsXmpSdZmv/1GEPY4zMxvmNUmmk48yPnWsoLZNANB&#10;XFndcq3gdPx8z0H4gKyxs0wKfsnDZj16W2Gh7cB7ehxCLRKEfYEKmhD6QkpfNWTQT21PnLyrdQZD&#10;kq6W2uGQ4KaT8yxbSIMtp4UGe9o2VN0OP0bBdjecyy7fXercfJTfUe5deY9KTcaxXIIIFMN/+NX+&#10;0grm8LySboBc/wEAAP//AwBQSwECLQAUAAYACAAAACEA2+H2y+4AAACFAQAAEwAAAAAAAAAAAAAA&#10;AAAAAAAAW0NvbnRlbnRfVHlwZXNdLnhtbFBLAQItABQABgAIAAAAIQBa9CxbvwAAABUBAAALAAAA&#10;AAAAAAAAAAAAAB8BAABfcmVscy8ucmVsc1BLAQItABQABgAIAAAAIQArLxBfwgAAANoAAAAPAAAA&#10;AAAAAAAAAAAAAAcCAABkcnMvZG93bnJldi54bWxQSwUGAAAAAAMAAwC3AAAA9gIAAAAA&#10;"/>
                    <v:rect id="Rectangle 3"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usvgAAANoAAAAPAAAAZHJzL2Rvd25yZXYueG1sRI/BCsIw&#10;EETvgv8QVvCmqQoi1SiiFLx4sPoBa7O21WZTmljr3xtB8DjMzBtmtelMJVpqXGlZwWQcgSDOrC45&#10;V3A5J6MFCOeRNVaWScGbHGzW/d4KY21ffKI29bkIEHYxKii8r2MpXVaQQTe2NXHwbrYx6INscqkb&#10;fAW4qeQ0iubSYMlhocCadgVlj/RpFByjQ5JU9zNfJ5f53i3a9Ha8v5UaDrrtEoSnzv/Dv/ZBK5jB&#10;90q4AXL9AQAA//8DAFBLAQItABQABgAIAAAAIQDb4fbL7gAAAIUBAAATAAAAAAAAAAAAAAAAAAAA&#10;AABbQ29udGVudF9UeXBlc10ueG1sUEsBAi0AFAAGAAgAAAAhAFr0LFu/AAAAFQEAAAsAAAAAAAAA&#10;AAAAAAAAHwEAAF9yZWxzLy5yZWxzUEsBAi0AFAAGAAgAAAAhAH+826y+AAAA2gAAAA8AAAAAAAAA&#10;AAAAAAAABwIAAGRycy9kb3ducmV2LnhtbFBLBQYAAAAAAwADALcAAADyAgAAAAA=&#10;"/>
                    <v:rect id="Rectangle 4"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lSXwAAAANoAAAAPAAAAZHJzL2Rvd25yZXYueG1sRI/RisIw&#10;FETfF/yHcAXf1rSiRapRRBTdx1U/4Npcm2JzU5pY69+bBWEfh5k5wyzXva1FR62vHCtIxwkI4sLp&#10;iksFl/P+ew7CB2SNtWNS8CIP69Xga4m5dk/+pe4UShEh7HNUYEJocil9YciiH7uGOHo311oMUbal&#10;1C0+I9zWcpIkmbRYcVww2NDWUHE/PayCzeE+maXbkg/ZRe9+rtn+ZbpUqdGw3yxABOrDf/jTPmoF&#10;U/i7Em+AXL0BAAD//wMAUEsBAi0AFAAGAAgAAAAhANvh9svuAAAAhQEAABMAAAAAAAAAAAAAAAAA&#10;AAAAAFtDb250ZW50X1R5cGVzXS54bWxQSwECLQAUAAYACAAAACEAWvQsW78AAAAVAQAACwAAAAAA&#10;AAAAAAAAAAAfAQAAX3JlbHMvLnJlbHNQSwECLQAUAAYACAAAACEAPWJUl8AAAADaAAAADwAAAAAA&#10;AAAAAAAAAAAHAgAAZHJzL2Rvd25yZXYueG1sUEsFBgAAAAADAAMAtwAAAPQCAAAAAA==&#10;"/>
                    <v:rect id="Rectangle 5"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vEMwAAAANoAAAAPAAAAZHJzL2Rvd25yZXYueG1sRI/disIw&#10;FITvF3yHcATv1rSCRapRRBT10p8HODbHpticlCbW+vZmYcHLYWa+YRar3taio9ZXjhWk4wQEceF0&#10;xaWC62X3OwPhA7LG2jEpeJOH1XLws8BcuxefqDuHUkQI+xwVmBCaXEpfGLLox64hjt7dtRZDlG0p&#10;dYuvCLe1nCRJJi1WHBcMNrQxVDzOT6tgvX9Mpumm5H121dvjLdu9TZcqNRr26zmIQH34hv/bB61g&#10;Cn9X4g2Qyw8AAAD//wMAUEsBAi0AFAAGAAgAAAAhANvh9svuAAAAhQEAABMAAAAAAAAAAAAAAAAA&#10;AAAAAFtDb250ZW50X1R5cGVzXS54bWxQSwECLQAUAAYACAAAACEAWvQsW78AAAAVAQAACwAAAAAA&#10;AAAAAAAAAAAfAQAAX3JlbHMvLnJlbHNQSwECLQAUAAYACAAAACEAUi7xDMAAAADaAAAADwAAAAAA&#10;AAAAAAAAAAAHAgAAZHJzL2Rvd25yZXYueG1sUEsFBgAAAAADAAMAtwAAAPQCAAAAAA==&#10;"/>
                    <w10:wrap anchory="page"/>
                  </v:group>
                </w:pict>
              </mc:Fallback>
            </mc:AlternateContent>
          </w:r>
          <w:r w:rsidRPr="002160E4">
            <w:rPr>
              <w:b w:val="0"/>
              <w:bCs/>
              <w:color w:val="414141" w:themeColor="accent4"/>
              <w:sz w:val="22"/>
            </w:rPr>
            <w:t>Alberta Municipalities ■ Strength in Members</w:t>
          </w:r>
        </w:p>
      </w:tc>
      <w:tc>
        <w:tcPr>
          <w:tcW w:w="5378" w:type="dxa"/>
          <w:vAlign w:val="bottom"/>
        </w:tcPr>
        <w:p w14:paraId="512C4622" w14:textId="77777777" w:rsidR="004321BC" w:rsidRPr="002160E4" w:rsidRDefault="004321BC" w:rsidP="00927FEF">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3E2CFE09" w14:textId="77777777" w:rsidR="004321BC" w:rsidRPr="002160E4" w:rsidRDefault="004321BC">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right w:w="0" w:type="dxa"/>
      </w:tblCellMar>
      <w:tblLook w:val="0600" w:firstRow="0" w:lastRow="0" w:firstColumn="0" w:lastColumn="0" w:noHBand="1" w:noVBand="1"/>
    </w:tblPr>
    <w:tblGrid>
      <w:gridCol w:w="6521"/>
      <w:gridCol w:w="3969"/>
    </w:tblGrid>
    <w:tr w:rsidR="00F440EF" w:rsidRPr="002160E4" w14:paraId="75D2703E" w14:textId="77777777" w:rsidTr="002F6E73">
      <w:trPr>
        <w:trHeight w:val="568"/>
      </w:trPr>
      <w:tc>
        <w:tcPr>
          <w:tcW w:w="6521" w:type="dxa"/>
          <w:vAlign w:val="bottom"/>
        </w:tcPr>
        <w:p w14:paraId="5F1A7BBB" w14:textId="77777777" w:rsidR="00F440EF" w:rsidRPr="002160E4" w:rsidRDefault="00F440EF" w:rsidP="00345C3E">
          <w:pPr>
            <w:pStyle w:val="Footer"/>
            <w:tabs>
              <w:tab w:val="clear" w:pos="4680"/>
              <w:tab w:val="clear" w:pos="9360"/>
              <w:tab w:val="left" w:pos="864"/>
              <w:tab w:val="left" w:pos="7570"/>
            </w:tabs>
            <w:ind w:right="-278"/>
            <w:rPr>
              <w:b w:val="0"/>
              <w:bCs/>
              <w:color w:val="414141" w:themeColor="accent4"/>
              <w:sz w:val="22"/>
            </w:rPr>
          </w:pPr>
        </w:p>
        <w:p w14:paraId="16099452" w14:textId="77777777" w:rsidR="00F440EF" w:rsidRPr="002160E4" w:rsidRDefault="00F440EF" w:rsidP="005906C3">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2" behindDoc="0" locked="0" layoutInCell="1" allowOverlap="1" wp14:anchorId="35FA9BA5" wp14:editId="0E11A668">
                    <wp:simplePos x="0" y="0"/>
                    <wp:positionH relativeFrom="column">
                      <wp:posOffset>29540</wp:posOffset>
                    </wp:positionH>
                    <wp:positionV relativeFrom="page">
                      <wp:posOffset>9200515</wp:posOffset>
                    </wp:positionV>
                    <wp:extent cx="626745" cy="431800"/>
                    <wp:effectExtent l="0" t="0" r="1905" b="6350"/>
                    <wp:wrapNone/>
                    <wp:docPr id="581471692" name="Group 581471692"/>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719460332" name="Rectangle 719460332"/>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747747274" name="Rectangle 747747274"/>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358362005" name="Rectangle 1358362005"/>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19228093" name="Rectangle 419228093"/>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http://schemas.openxmlformats.org/drawingml/2006/main" xmlns:arto="http://schemas.microsoft.com/office/word/2006/arto">
                <w:pict w14:anchorId="7038716A">
                  <v:group id="Group 223" style="position:absolute;margin-left:2.35pt;margin-top:724.45pt;width:49.35pt;height:34pt;z-index:251672576;mso-position-vertical-relative:page;mso-width-relative:margin;mso-height-relative:margin" coordsize="13862,9563" o:spid="_x0000_s1026" w14:anchorId="5265F06B"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Inu5QMAAMkSAAAOAAAAZHJzL2Uyb0RvYy54bWzsWNtu2zgQfV+g/yDwvbFEXawIUQoj3QQL&#10;BG3QtOgzQ1EXrERySTp29us7JCXZSdwL0qILLGwDAinODIeHM0dDnr3ZDn1wz5TuBC9RdBKigHEq&#10;qo43Jfr08fJ1jgJtCK9ILzgr0QPT6M35qz/ONrJgWLSir5gKwAjXxUaWqDVGFouFpi0biD4RknEY&#10;rIUaiIGuahaVIhuwPvQLHIbZYiNUJZWgTGt4+9YPonNnv64ZNe/rWjMT9CUC34x7Kve8s8/F+Rkp&#10;GkVk29HRDfICLwbScZh0NvWWGBKsVffM1NBRJbSozQkVw0LUdUeZWwOsJgqfrOZKibV0a2mKTSNn&#10;mADaJzi92Cx9d3+l5K28Ud57aF4L+rcOuLhoCW/YSksAEbbWQrXYyKbYV7H9Zqe/rdVg7cC6gq0D&#10;+WEGmW1NQOFlhrNlkqKAwlASR3k4bgJtYaeeadH2z1EvivMM49grnqZZHMXOJVL4WZ1vsy8bCfGk&#10;d5Dpn4PstiWSuZ3Qdv03KuiqEmGcoICTAeL6A4AEcPUssC8BKusASFpkx54eQT4I0jJPI6dHigmo&#10;JIY/xKwFKl8us3T5aL2kkEqbKyaGwDZKpMAFF4Pk/lobu1s7EbspWvRdddn1vevYBGMXvQruCaSG&#10;2eLR+COpnltZLqyWN2jfANK68KtxLfPQMyvX8w+sBmBgk7FzxGXxbhJCKeMm8kMtqZifOw3hN80+&#10;ueW8dwat5Rrmn22PBiZJb2Sy7b0c5a0qcyQwK4ffcswrzxpuZsHNrDx0XKhDBnpY1Tizl59A8tBY&#10;lO5E9QBho4SnIC3pZQfbdk20uSEKOAd2GnjUvIdH3YtNicTYQkEr1L+H3lt5iGsYRcEGOKxE+p81&#10;UQwF/V8cIv40SmwAGddJ0iWGjtofudsf4evhQkAsRMDYkrqmlTf91KyVGD4D3a7srDBEOIW5S0SN&#10;mjoXxnMrEDZlq5UTA6KTxFzzW0mtcYuqDdiP289EyTF2DQT9OzFlGSmehLCXtZpcrNZG1J2L7x2u&#10;I96Q8T7zfkPqA4U9T/3UhoF16+up70MgTWzU+2gc2XIZhxiDVUj3OAzj/5IOHmfTkRKOlHCkhL0q&#10;c+KpMdHnaiA7RAnZT1BCGuYJBqvPq6gkzqFkmKoo1/YfoKm6+IXFgWeDX1sgTN9h1dzZIsR/NaCu&#10;hc/KVJdD+XK4APgx3e/XAN+e+5jzx5z/gZxfHsp5V6m/sAyIwijKc+ySHkenwACWQHbHAozzDAoH&#10;dyzAUZSkruaAZDlm/lSD+9OCA+1w9X/M/PFo8L88ALibALgvcWfI8W7HXsjs992BYXcDdf4FAAD/&#10;/wMAUEsDBBQABgAIAAAAIQCK4X5b4QAAAAsBAAAPAAAAZHJzL2Rvd25yZXYueG1sTI9NT8JAEIbv&#10;Jv6HzZh4k22lINRuCSHqiZAIJsbb0h3ahu5s013a8u8dTnqbjyfvPJOtRtuIHjtfO1IQTyIQSIUz&#10;NZUKvg7vTwsQPmgyunGECq7oYZXf32U6NW6gT+z3oRQcQj7VCqoQ2lRKX1RotZ+4Fol3J9dZHbjt&#10;Smk6PXC4beRzFM2l1TXxhUq3uKmwOO8vVsHHoIf1NH7rt+fT5vpzmO2+tzEq9fgwrl9BBBzDHww3&#10;fVaHnJ2O7kLGi0ZB8sIgj5NksQRxA6JpAuLIxSyeL0Hmmfz/Q/4LAAD//wMAUEsBAi0AFAAGAAgA&#10;AAAhALaDOJL+AAAA4QEAABMAAAAAAAAAAAAAAAAAAAAAAFtDb250ZW50X1R5cGVzXS54bWxQSwEC&#10;LQAUAAYACAAAACEAOP0h/9YAAACUAQAACwAAAAAAAAAAAAAAAAAvAQAAX3JlbHMvLnJlbHNQSwEC&#10;LQAUAAYACAAAACEA0wSJ7uUDAADJEgAADgAAAAAAAAAAAAAAAAAuAgAAZHJzL2Uyb0RvYy54bWxQ&#10;SwECLQAUAAYACAAAACEAiuF+W+EAAAALAQAADwAAAAAAAAAAAAAAAAA/BgAAZHJzL2Rvd25yZXYu&#10;eG1sUEsFBgAAAAAEAAQA8wAAAE0HAAAAAA==&#10;">
                    <o:lock v:ext="edit" aspectratio="t"/>
                    <v:rect id="Rectangle 224" style="position:absolute;top:785;width:4343;height:8776;visibility:visible;mso-wrap-style:square;v-text-anchor:middle" o:spid="_x0000_s1027" fillcolor="#007ea4 [3215]"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CpuxAAAANwAAAAPAAAAZHJzL2Rvd25yZXYueG1sRI9Ba8JA&#10;FITvBf/D8gRvddMgJaauEgSh0pNaCt4e2dckNPs27m7N9t93BcHjMDPfMKtNNL24kvOdZQUv8wwE&#10;cW11x42Cz9PuuQDhA7LG3jIp+CMPm/XkaYWltiMf6HoMjUgQ9iUqaEMYSil93ZJBP7cDcfK+rTMY&#10;knSN1A7HBDe9zLPsVRrsOC20ONC2pfrn+GsUbPfjV9UX+3NTmGX1EeXBVZeo1GwaqzcQgWJ4hO/t&#10;d60gzxdwO5OOgFz/AwAA//8DAFBLAQItABQABgAIAAAAIQDb4fbL7gAAAIUBAAATAAAAAAAAAAAA&#10;AAAAAAAAAABbQ29udGVudF9UeXBlc10ueG1sUEsBAi0AFAAGAAgAAAAhAFr0LFu/AAAAFQEAAAsA&#10;AAAAAAAAAAAAAAAAHwEAAF9yZWxzLy5yZWxzUEsBAi0AFAAGAAgAAAAhAAlQKm7EAAAA3AAAAA8A&#10;AAAAAAAAAAAAAAAABwIAAGRycy9kb3ducmV2LnhtbFBLBQYAAAAAAwADALcAAAD4AgAAAAA=&#10;"/>
                    <v:rect id="Rectangle 225" style="position:absolute;left:7302;top:3002;width:4344;height:8777;rotation:90;visibility:visible;mso-wrap-style:square;v-text-anchor:middle" o:spid="_x0000_s1028" fillcolor="#009ebf [3204]" stroked="f" strokeweight="2p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FHfwwAAANwAAAAPAAAAZHJzL2Rvd25yZXYueG1sRI/NisJA&#10;EITvwr7D0At7MxMDisSMsuwS8OLB6AO0mTY/m+kJmTHGt98RBI9FVX1FZbvJdGKkwTWWFSyiGARx&#10;aXXDlYLzKZ+vQTiPrLGzTAoe5GC3/ZhlmGp75yONha9EgLBLUUHtfZ9K6cqaDLrI9sTBu9rBoA9y&#10;qKQe8B7gppNJHK+kwYbDQo09/dRU/hU3o+AQ7/O8a098WZxXv249FtdD+1Dq63P63oDwNPl3+NXe&#10;awVJsoTnmXAE5PYfAAD//wMAUEsBAi0AFAAGAAgAAAAhANvh9svuAAAAhQEAABMAAAAAAAAAAAAA&#10;AAAAAAAAAFtDb250ZW50X1R5cGVzXS54bWxQSwECLQAUAAYACAAAACEAWvQsW78AAAAVAQAACwAA&#10;AAAAAAAAAAAAAAAfAQAAX3JlbHMvLnJlbHNQSwECLQAUAAYACAAAACEAdVRR38MAAADcAAAADwAA&#10;AAAAAAAAAAAAAAAHAgAAZHJzL2Rvd25yZXYueG1sUEsFBgAAAAADAAMAtwAAAPcCAAAAAA==&#10;"/>
                    <v:rect id="Rectangle 226" style="position:absolute;left:5084;width:4387;height:4388;rotation:90;visibility:visible;mso-wrap-style:square;v-text-anchor:middle" o:spid="_x0000_s1029"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SZuwgAAANwAAAAPAAAAZHJzL2Rvd25yZXYueG1sRI/RisIw&#10;FETfF/yHcAXf1rQFi3SNIqLoPqr9gLvNtSk2N6WJtf79ZmHBx2FmzjCrzWhbMVDvG8cK0nkCgrhy&#10;uuFaQXk9fC5B+ICssXVMCl7kYbOefKyw0O7JZxouoRYRwr5ABSaErpDSV4Ys+rnriKN3c73FEGVf&#10;S93jM8JtK7MkyaXFhuOCwY52hqr75WEVbI/3bJHuaj7mpd5//+SHlxlSpWbTcfsFItAY3uH/9kkr&#10;yLIc/s7EIyDXvwAAAP//AwBQSwECLQAUAAYACAAAACEA2+H2y+4AAACFAQAAEwAAAAAAAAAAAAAA&#10;AAAAAAAAW0NvbnRlbnRfVHlwZXNdLnhtbFBLAQItABQABgAIAAAAIQBa9CxbvwAAABUBAAALAAAA&#10;AAAAAAAAAAAAAB8BAABfcmVscy8ucmVsc1BLAQItABQABgAIAAAAIQCexSZuwgAAANwAAAAPAAAA&#10;AAAAAAAAAAAAAAcCAABkcnMvZG93bnJldi54bWxQSwUGAAAAAAMAAwC3AAAA9gIAAAAA&#10;"/>
                    <v:rect id="Rectangle 227" style="position:absolute;left:10119;top:2190;width:2286;height:2115;rotation:90;visibility:visible;mso-wrap-style:square;v-text-anchor:middle" o:spid="_x0000_s1030" fillcolor="#fdb813 [3205]" stroked="f"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YP1wgAAANwAAAAPAAAAZHJzL2Rvd25yZXYueG1sRI/disIw&#10;FITvhX2HcBa807QFq3SNIrLieunPAxybs02xOSlNtta33wiCl8PMfMMs14NtRE+drx0rSKcJCOLS&#10;6ZorBZfzbrIA4QOyxsYxKXiQh/XqY7TEQrs7H6k/hUpECPsCFZgQ2kJKXxqy6KeuJY7er+sshii7&#10;SuoO7xFuG5klSS4t1hwXDLa0NVTeTn9WwWZ/y2bptuJ9ftHfh2u+e5g+VWr8OWy+QAQawjv8av9o&#10;BVk2h+eZeATk6h8AAP//AwBQSwECLQAUAAYACAAAACEA2+H2y+4AAACFAQAAEwAAAAAAAAAAAAAA&#10;AAAAAAAAW0NvbnRlbnRfVHlwZXNdLnhtbFBLAQItABQABgAIAAAAIQBa9CxbvwAAABUBAAALAAAA&#10;AAAAAAAAAAAAAB8BAABfcmVscy8ucmVsc1BLAQItABQABgAIAAAAIQDxiYP1wgAAANwAAAAPAAAA&#10;AAAAAAAAAAAAAAcCAABkcnMvZG93bnJldi54bWxQSwUGAAAAAAMAAwC3AAAA9gIAAAAA&#10;"/>
                    <w10:wrap anchory="page"/>
                  </v:group>
                </w:pict>
              </mc:Fallback>
            </mc:AlternateContent>
          </w:r>
          <w:r w:rsidRPr="002160E4">
            <w:rPr>
              <w:b w:val="0"/>
              <w:bCs/>
              <w:color w:val="414141" w:themeColor="accent4"/>
              <w:sz w:val="22"/>
            </w:rPr>
            <w:t>Alberta Municipalities ■ Strength in Members</w:t>
          </w:r>
        </w:p>
      </w:tc>
      <w:tc>
        <w:tcPr>
          <w:tcW w:w="3969" w:type="dxa"/>
          <w:vAlign w:val="bottom"/>
        </w:tcPr>
        <w:p w14:paraId="088BCA09" w14:textId="77777777" w:rsidR="00F440EF" w:rsidRPr="002160E4" w:rsidRDefault="00F440EF" w:rsidP="00345C3E">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2528E479" w14:textId="77777777" w:rsidR="00F440EF" w:rsidRPr="002160E4" w:rsidRDefault="00F440EF" w:rsidP="00345C3E">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CC91BF" w14:textId="77777777" w:rsidR="004321BC" w:rsidRPr="002160E4" w:rsidRDefault="004321BC" w:rsidP="00E452AE">
    <w:pPr>
      <w:pStyle w:val="Footer"/>
      <w:framePr w:w="247" w:wrap="none" w:vAnchor="text" w:hAnchor="page" w:x="11197" w:y="307"/>
      <w:jc w:val="right"/>
      <w:rPr>
        <w:rStyle w:val="PageNumber"/>
      </w:rPr>
    </w:pPr>
  </w:p>
  <w:tbl>
    <w:tblPr>
      <w:tblW w:w="0" w:type="auto"/>
      <w:tblLayout w:type="fixed"/>
      <w:tblCellMar>
        <w:left w:w="0" w:type="dxa"/>
        <w:right w:w="0" w:type="dxa"/>
      </w:tblCellMar>
      <w:tblLook w:val="0600" w:firstRow="0" w:lastRow="0" w:firstColumn="0" w:lastColumn="0" w:noHBand="1" w:noVBand="1"/>
    </w:tblPr>
    <w:tblGrid>
      <w:gridCol w:w="5395"/>
      <w:gridCol w:w="5378"/>
    </w:tblGrid>
    <w:tr w:rsidR="004321BC" w:rsidRPr="002160E4" w14:paraId="72C4A8AA" w14:textId="77777777" w:rsidTr="00345C3E">
      <w:trPr>
        <w:trHeight w:val="568"/>
      </w:trPr>
      <w:tc>
        <w:tcPr>
          <w:tcW w:w="5395" w:type="dxa"/>
          <w:vAlign w:val="bottom"/>
        </w:tcPr>
        <w:p w14:paraId="630019A3" w14:textId="77777777" w:rsidR="004321BC" w:rsidRPr="002160E4" w:rsidRDefault="004321BC" w:rsidP="00630420">
          <w:pPr>
            <w:pStyle w:val="Footer"/>
            <w:tabs>
              <w:tab w:val="clear" w:pos="4680"/>
              <w:tab w:val="clear" w:pos="9360"/>
              <w:tab w:val="left" w:pos="864"/>
              <w:tab w:val="left" w:pos="7570"/>
            </w:tabs>
            <w:ind w:right="-278"/>
            <w:rPr>
              <w:b w:val="0"/>
              <w:bCs/>
              <w:color w:val="414141" w:themeColor="accent4"/>
              <w:sz w:val="22"/>
            </w:rPr>
          </w:pPr>
        </w:p>
        <w:p w14:paraId="15E46679" w14:textId="77777777" w:rsidR="004321BC" w:rsidRPr="002160E4" w:rsidRDefault="004321BC" w:rsidP="00A4152D">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5" behindDoc="0" locked="0" layoutInCell="1" allowOverlap="1" wp14:anchorId="52E2087E" wp14:editId="446CA9E8">
                    <wp:simplePos x="0" y="0"/>
                    <wp:positionH relativeFrom="column">
                      <wp:posOffset>29540</wp:posOffset>
                    </wp:positionH>
                    <wp:positionV relativeFrom="page">
                      <wp:posOffset>9200515</wp:posOffset>
                    </wp:positionV>
                    <wp:extent cx="626745" cy="431800"/>
                    <wp:effectExtent l="0" t="0" r="1905" b="6350"/>
                    <wp:wrapNone/>
                    <wp:docPr id="1" name="Group 1"/>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2" name="Rectangle 2"/>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 name="Rectangle 3"/>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 name="Rectangle 4"/>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 name="Rectangle 5"/>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3982C543" id="Group 1" o:spid="_x0000_s1026" style="position:absolute;margin-left:2.35pt;margin-top:724.45pt;width:49.35pt;height:34pt;z-index:251674624;mso-position-vertical-relative:page;mso-width-relative:margin;mso-height-relative:margin" coordsize="13862,9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eAjL5wMAALkSAAAOAAAAZHJzL2Uyb0RvYy54bWzsWFtv2zYUfh/Q/yDwvbGutiJEKYy0CQYE&#10;bdB06DNDURdUIjmSjpz9+h1eJDuO1w5ZhwGDbUAgRZ4LP57z8VAX77ZDHzxSqTrOShSdhSigjPCq&#10;Y02Jfvty/TZHgdKYVbjnjJboiSr07vLNLxejKGjMW95XVAaghKliFCVqtRbFYqFISweszrigDAZr&#10;LgesoSubRSXxCNqHfhGH4XIxclkJyQlVCt6+d4Po0uqva0r0p7pWVAd9icA3bZ/SPh/Mc3F5gYtG&#10;YtF2xLuBX+HFgDsGRmdV77HGwUZ2L1QNHZFc8VqfET4seF13hNo1wGqi8GA1N5JvhF1LU4yNmGEC&#10;aA9werVa8vHxRop7cSed99C85eSbChi/ajFr6FoJABG21kC1GEVT7IuYfrOT39ZyMHpgXcHWgvw0&#10;g0y3OiDwchkvV2mGAgJDaRLlod8E0sJOvZAi7QcvFyX5Mo4TJ3ieLZMosS7hwlm1vs2+jALiSe0g&#10;U/8MsvsWC2p3Qpn138mgq0oUo4DhAaL6M0AEYPU0iI1PxjjMMqj6nvIAHwVolWdRauRwMYGUJvCH&#10;eDUg5avVMls9WysuhFT6hvIhMI0SSXDAxh9+vFXa7NRuitGreN9V113f245JLnrVy+ARQ1rorXUa&#10;JJ7N6pmZy7iRcgrNG0BZFW41tqWfemrm9ewzrQEU2ODYOmIzeGcEE0KZjtxQiyvqbGch/PzSZgnr&#10;vVVoNNdgf9btFTxfwKTbeennG1FqCWAWDr/nmBOeJaxlzvQsPHSMy2MKeliVt+zmTyA5aAxKD7x6&#10;gpCR3NGPEuS6g227xUrfYQl8AzsNHKo/waPu+Vgi7lsoaLn849h7Mx9iGkZRMAJ/lUj9vsGSoqD/&#10;lUG0n0epCSBtO2m2iqEj90ce9kfYZrjiEAsRsLUgtmnm635q1pIPX4Fq18YqDGFGwHaJiJZT50o7&#10;XgWyJnS9ttOA5ATWt+xeEKPcoGoC9sv2K5bCx66GoP/IpwzDxUEIu7lGkvH1RvO6s/G9w9XjDdnu&#10;Mu9fT3vgoMO0t1RkXPrrtHfbn6Um4l0kepZcJWEcAyFCqidhmPyXVPA8k050cKKDEx3sVZcTR/lE&#10;91VA+pIO7Gn+SjrIwjyNl5YOfGW0KwpyKBWmysm23cEzVRU/sShwTPBzC4Pp/JXNgyk+3GkBtSwc&#10;J1MtDkXI8YP/78n++Oz/vu1Tvp/y/Yf5Dhl4ePxnpgJ8Zb5HYRTlOVwl4PyPo3PIfqNsdxWI43wJ&#10;BYO9CsRRlGbWGCTKKeunutvdECxoxyv+U9b768D/sui3N3/4PmLvjf5bjvkAs9+3l4TdF6fLPwEA&#10;AP//AwBQSwMEFAAGAAgAAAAhAIrhflvhAAAACwEAAA8AAABkcnMvZG93bnJldi54bWxMj01PwkAQ&#10;hu8m/ofNmHiTbaUg1G4JIeqJkAgmxtvSHdqG7mzTXdry7x1OepuPJ+88k61G24geO187UhBPIhBI&#10;hTM1lQq+Du9PCxA+aDK6cYQKruhhld/fZTo1bqBP7PehFBxCPtUKqhDaVEpfVGi1n7gWiXcn11kd&#10;uO1KaTo9cLht5HMUzaXVNfGFSre4qbA47y9Wwcegh/U0fuu359Pm+nOY7b63MSr1+DCuX0EEHMMf&#10;DDd9VoecnY7uQsaLRkHywiCPk2SxBHEDomkC4sjFLJ4vQeaZ/P9D/gsAAP//AwBQSwECLQAUAAYA&#10;CAAAACEAtoM4kv4AAADhAQAAEwAAAAAAAAAAAAAAAAAAAAAAW0NvbnRlbnRfVHlwZXNdLnhtbFBL&#10;AQItABQABgAIAAAAIQA4/SH/1gAAAJQBAAALAAAAAAAAAAAAAAAAAC8BAABfcmVscy8ucmVsc1BL&#10;AQItABQABgAIAAAAIQCLeAjL5wMAALkSAAAOAAAAAAAAAAAAAAAAAC4CAABkcnMvZTJvRG9jLnht&#10;bFBLAQItABQABgAIAAAAIQCK4X5b4QAAAAsBAAAPAAAAAAAAAAAAAAAAAEEGAABkcnMvZG93bnJl&#10;di54bWxQSwUGAAAAAAQABADzAAAATwcAAAAA&#10;">
                    <o:lock v:ext="edit" aspectratio="t"/>
                    <v:rect id="Rectangle 2" o:spid="_x0000_s1027" style="position:absolute;top:785;width:4343;height:8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LxBfwgAAANoAAAAPAAAAZHJzL2Rvd25yZXYueG1sRI9Pi8Iw&#10;FMTvC36H8ARva6oH6VajFGFhZU/+QfD2aJ5tsXmpSdZmv/1GEPY4zMxvmNUmmk48yPnWsoLZNANB&#10;XFndcq3gdPx8z0H4gKyxs0wKfsnDZj16W2Gh7cB7ehxCLRKEfYEKmhD6QkpfNWTQT21PnLyrdQZD&#10;kq6W2uGQ4KaT8yxbSIMtp4UGe9o2VN0OP0bBdjecyy7fXercfJTfUe5deY9KTcaxXIIIFMN/+NX+&#10;0grm8LySboBc/wEAAP//AwBQSwECLQAUAAYACAAAACEA2+H2y+4AAACFAQAAEwAAAAAAAAAAAAAA&#10;AAAAAAAAW0NvbnRlbnRfVHlwZXNdLnhtbFBLAQItABQABgAIAAAAIQBa9CxbvwAAABUBAAALAAAA&#10;AAAAAAAAAAAAAB8BAABfcmVscy8ucmVsc1BLAQItABQABgAIAAAAIQArLxBfwgAAANoAAAAPAAAA&#10;AAAAAAAAAAAAAAcCAABkcnMvZG93bnJldi54bWxQSwUGAAAAAAMAAwC3AAAA9gIAAAAA&#10;" fillcolor="#007ea4 [3215]" stroked="f" strokeweight="2pt"/>
                    <v:rect id="Rectangle 3" o:spid="_x0000_s1028" style="position:absolute;left:7302;top:3002;width:4344;height:877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NusvgAAANoAAAAPAAAAZHJzL2Rvd25yZXYueG1sRI/BCsIw&#10;EETvgv8QVvCmqQoi1SiiFLx4sPoBa7O21WZTmljr3xtB8DjMzBtmtelMJVpqXGlZwWQcgSDOrC45&#10;V3A5J6MFCOeRNVaWScGbHGzW/d4KY21ffKI29bkIEHYxKii8r2MpXVaQQTe2NXHwbrYx6INscqkb&#10;fAW4qeQ0iubSYMlhocCadgVlj/RpFByjQ5JU9zNfJ5f53i3a9Ha8v5UaDrrtEoSnzv/Dv/ZBK5jB&#10;90q4AXL9AQAA//8DAFBLAQItABQABgAIAAAAIQDb4fbL7gAAAIUBAAATAAAAAAAAAAAAAAAAAAAA&#10;AABbQ29udGVudF9UeXBlc10ueG1sUEsBAi0AFAAGAAgAAAAhAFr0LFu/AAAAFQEAAAsAAAAAAAAA&#10;AAAAAAAAHwEAAF9yZWxzLy5yZWxzUEsBAi0AFAAGAAgAAAAhAH+826y+AAAA2gAAAA8AAAAAAAAA&#10;AAAAAAAABwIAAGRycy9kb3ducmV2LnhtbFBLBQYAAAAAAwADALcAAADyAgAAAAA=&#10;" fillcolor="#009ebf [3204]" stroked="f" strokeweight="2pt"/>
                    <v:rect id="Rectangle 4" o:spid="_x0000_s1029" style="position:absolute;left:5084;width:4387;height:438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YlSXwAAAANoAAAAPAAAAZHJzL2Rvd25yZXYueG1sRI/RisIw&#10;FETfF/yHcAXf1rSiRapRRBTdx1U/4Npcm2JzU5pY69+bBWEfh5k5wyzXva1FR62vHCtIxwkI4sLp&#10;iksFl/P+ew7CB2SNtWNS8CIP69Xga4m5dk/+pe4UShEh7HNUYEJocil9YciiH7uGOHo311oMUbal&#10;1C0+I9zWcpIkmbRYcVww2NDWUHE/PayCzeE+maXbkg/ZRe9+rtn+ZbpUqdGw3yxABOrDf/jTPmoF&#10;U/i7Em+AXL0BAAD//wMAUEsBAi0AFAAGAAgAAAAhANvh9svuAAAAhQEAABMAAAAAAAAAAAAAAAAA&#10;AAAAAFtDb250ZW50X1R5cGVzXS54bWxQSwECLQAUAAYACAAAACEAWvQsW78AAAAVAQAACwAAAAAA&#10;AAAAAAAAAAAfAQAAX3JlbHMvLnJlbHNQSwECLQAUAAYACAAAACEAPWJUl8AAAADaAAAADwAAAAAA&#10;AAAAAAAAAAAHAgAAZHJzL2Rvd25yZXYueG1sUEsFBgAAAAADAAMAtwAAAPQCAAAAAA==&#10;" fillcolor="#fdb813 [3205]" stroked="f"/>
                    <v:rect id="Rectangle 5" o:spid="_x0000_s1030" style="position:absolute;left:10119;top:2190;width:2286;height:2115;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SLvEMwAAAANoAAAAPAAAAZHJzL2Rvd25yZXYueG1sRI/disIw&#10;FITvF3yHcATv1rSCRapRRBT10p8HODbHpticlCbW+vZmYcHLYWa+YRar3taio9ZXjhWk4wQEceF0&#10;xaWC62X3OwPhA7LG2jEpeJOH1XLws8BcuxefqDuHUkQI+xwVmBCaXEpfGLLox64hjt7dtRZDlG0p&#10;dYuvCLe1nCRJJi1WHBcMNrQxVDzOT6tgvX9Mpumm5H121dvjLdu9TZcqNRr26zmIQH34hv/bB61g&#10;Cn9X4g2Qyw8AAAD//wMAUEsBAi0AFAAGAAgAAAAhANvh9svuAAAAhQEAABMAAAAAAAAAAAAAAAAA&#10;AAAAAFtDb250ZW50X1R5cGVzXS54bWxQSwECLQAUAAYACAAAACEAWvQsW78AAAAVAQAACwAAAAAA&#10;AAAAAAAAAAAfAQAAX3JlbHMvLnJlbHNQSwECLQAUAAYACAAAACEAUi7xDMAAAADaAAAADwAAAAAA&#10;AAAAAAAAAAAHAgAAZHJzL2Rvd25yZXYueG1sUEsFBgAAAAADAAMAtwAAAPQCAAAAAA==&#10;" fillcolor="#fdb813 [3205]" stroked="f"/>
                    <w10:wrap anchory="page"/>
                  </v:group>
                </w:pict>
              </mc:Fallback>
            </mc:AlternateContent>
          </w:r>
          <w:r w:rsidRPr="002160E4">
            <w:rPr>
              <w:b w:val="0"/>
              <w:bCs/>
              <w:color w:val="414141" w:themeColor="accent4"/>
              <w:sz w:val="22"/>
            </w:rPr>
            <w:t>Alberta Municipalities ■ Strength in Members</w:t>
          </w:r>
        </w:p>
      </w:tc>
      <w:tc>
        <w:tcPr>
          <w:tcW w:w="5378" w:type="dxa"/>
          <w:vAlign w:val="bottom"/>
        </w:tcPr>
        <w:p w14:paraId="763BE4C7" w14:textId="77777777" w:rsidR="004321BC" w:rsidRPr="002160E4" w:rsidRDefault="004321BC" w:rsidP="00927FEF">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11D0BE92" w14:textId="77777777" w:rsidR="003C426C" w:rsidRDefault="003C426C">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CellMar>
        <w:left w:w="0" w:type="dxa"/>
        <w:right w:w="0" w:type="dxa"/>
      </w:tblCellMar>
      <w:tblLook w:val="0600" w:firstRow="0" w:lastRow="0" w:firstColumn="0" w:lastColumn="0" w:noHBand="1" w:noVBand="1"/>
    </w:tblPr>
    <w:tblGrid>
      <w:gridCol w:w="6521"/>
      <w:gridCol w:w="3969"/>
    </w:tblGrid>
    <w:tr w:rsidR="00F440EF" w:rsidRPr="002160E4" w14:paraId="05A7346D" w14:textId="77777777" w:rsidTr="002F6E73">
      <w:trPr>
        <w:trHeight w:val="568"/>
      </w:trPr>
      <w:tc>
        <w:tcPr>
          <w:tcW w:w="6521" w:type="dxa"/>
          <w:vAlign w:val="bottom"/>
        </w:tcPr>
        <w:p w14:paraId="080740C4" w14:textId="77777777" w:rsidR="00F440EF" w:rsidRPr="002160E4" w:rsidRDefault="00F440EF" w:rsidP="00345C3E">
          <w:pPr>
            <w:pStyle w:val="Footer"/>
            <w:tabs>
              <w:tab w:val="clear" w:pos="4680"/>
              <w:tab w:val="clear" w:pos="9360"/>
              <w:tab w:val="left" w:pos="864"/>
              <w:tab w:val="left" w:pos="7570"/>
            </w:tabs>
            <w:ind w:right="-278"/>
            <w:rPr>
              <w:b w:val="0"/>
              <w:bCs/>
              <w:color w:val="414141" w:themeColor="accent4"/>
              <w:sz w:val="22"/>
            </w:rPr>
          </w:pPr>
        </w:p>
        <w:p w14:paraId="194C627E" w14:textId="4E04BF08" w:rsidR="00F440EF" w:rsidRPr="002160E4" w:rsidRDefault="00F440EF" w:rsidP="005906C3">
          <w:pPr>
            <w:pStyle w:val="Footer"/>
            <w:tabs>
              <w:tab w:val="clear" w:pos="4680"/>
              <w:tab w:val="clear" w:pos="9360"/>
              <w:tab w:val="left" w:pos="864"/>
              <w:tab w:val="left" w:pos="7570"/>
            </w:tabs>
            <w:ind w:right="-278"/>
          </w:pPr>
          <w:r w:rsidRPr="002160E4">
            <w:rPr>
              <w:noProof/>
              <w:color w:val="414141" w:themeColor="accent4"/>
              <w:sz w:val="22"/>
              <w:lang w:eastAsia="en-CA"/>
            </w:rPr>
            <mc:AlternateContent>
              <mc:Choice Requires="wpg">
                <w:drawing>
                  <wp:anchor distT="0" distB="0" distL="114300" distR="114300" simplePos="0" relativeHeight="251658244" behindDoc="0" locked="0" layoutInCell="1" allowOverlap="1" wp14:anchorId="35FA9BA5" wp14:editId="0E11A668">
                    <wp:simplePos x="0" y="0"/>
                    <wp:positionH relativeFrom="column">
                      <wp:posOffset>29540</wp:posOffset>
                    </wp:positionH>
                    <wp:positionV relativeFrom="page">
                      <wp:posOffset>9200515</wp:posOffset>
                    </wp:positionV>
                    <wp:extent cx="626745" cy="431800"/>
                    <wp:effectExtent l="0" t="0" r="1905" b="6350"/>
                    <wp:wrapNone/>
                    <wp:docPr id="223" name="Group 223"/>
                    <wp:cNvGraphicFramePr>
                      <a:graphicFrameLocks xmlns:a="http://schemas.openxmlformats.org/drawingml/2006/main" noChangeAspect="1"/>
                    </wp:cNvGraphicFramePr>
                    <a:graphic xmlns:a="http://schemas.openxmlformats.org/drawingml/2006/main">
                      <a:graphicData uri="http://schemas.microsoft.com/office/word/2010/wordprocessingGroup">
                        <wpg:wgp>
                          <wpg:cNvGrpSpPr>
                            <a:grpSpLocks noChangeAspect="1"/>
                          </wpg:cNvGrpSpPr>
                          <wpg:grpSpPr>
                            <a:xfrm>
                              <a:off x="0" y="0"/>
                              <a:ext cx="626745" cy="431800"/>
                              <a:chOff x="0" y="0"/>
                              <a:chExt cx="1386223" cy="956313"/>
                            </a:xfrm>
                          </wpg:grpSpPr>
                          <wps:wsp>
                            <wps:cNvPr id="224" name="Rectangle 224"/>
                            <wps:cNvSpPr/>
                            <wps:spPr>
                              <a:xfrm>
                                <a:off x="0" y="78514"/>
                                <a:ext cx="434340" cy="87765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5" name="Rectangle 225"/>
                            <wps:cNvSpPr/>
                            <wps:spPr>
                              <a:xfrm rot="5400000">
                                <a:off x="730225" y="300314"/>
                                <a:ext cx="434340" cy="877657"/>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6" name="Rectangle 226"/>
                            <wps:cNvSpPr/>
                            <wps:spPr>
                              <a:xfrm rot="5400000">
                                <a:off x="508426" y="0"/>
                                <a:ext cx="438785" cy="43878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27" name="Rectangle 227"/>
                            <wps:cNvSpPr/>
                            <wps:spPr>
                              <a:xfrm rot="5400000">
                                <a:off x="1011882" y="219084"/>
                                <a:ext cx="228600" cy="211455"/>
                              </a:xfrm>
                              <a:prstGeom prst="rect">
                                <a:avLst/>
                              </a:prstGeom>
                              <a:solidFill>
                                <a:schemeClr val="accent2"/>
                              </a:solidFill>
                              <a:ln>
                                <a:noFill/>
                              </a:ln>
                            </wps:spPr>
                            <wps:style>
                              <a:lnRef idx="0">
                                <a:scrgbClr r="0" g="0" b="0"/>
                              </a:lnRef>
                              <a:fillRef idx="0">
                                <a:scrgbClr r="0" g="0" b="0"/>
                              </a:fillRef>
                              <a:effectRef idx="0">
                                <a:scrgbClr r="0" g="0" b="0"/>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xmlns:arto="http://schemas.microsoft.com/office/word/2006/arto">
                <w:pict>
                  <v:group w14:anchorId="5265F06B" id="Group 223" o:spid="_x0000_s1026" style="position:absolute;margin-left:2.35pt;margin-top:724.45pt;width:49.35pt;height:34pt;z-index:251672576;mso-position-vertical-relative:page;mso-width-relative:margin;mso-height-relative:margin" coordsize="13862,95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BInu5QMAAMkSAAAOAAAAZHJzL2Uyb0RvYy54bWzsWNtu2zgQfV+g/yDwvbFEXawIUQoj3QQL&#10;BG3QtOgzQ1EXrERySTp29us7JCXZSdwL0qILLGwDAinODIeHM0dDnr3ZDn1wz5TuBC9RdBKigHEq&#10;qo43Jfr08fJ1jgJtCK9ILzgr0QPT6M35qz/ONrJgWLSir5gKwAjXxUaWqDVGFouFpi0biD4RknEY&#10;rIUaiIGuahaVIhuwPvQLHIbZYiNUJZWgTGt4+9YPonNnv64ZNe/rWjMT9CUC34x7Kve8s8/F+Rkp&#10;GkVk29HRDfICLwbScZh0NvWWGBKsVffM1NBRJbSozQkVw0LUdUeZWwOsJgqfrOZKibV0a2mKTSNn&#10;mADaJzi92Cx9d3+l5K28Ud57aF4L+rcOuLhoCW/YSksAEbbWQrXYyKbYV7H9Zqe/rdVg7cC6gq0D&#10;+WEGmW1NQOFlhrNlkqKAwlASR3k4bgJtYaeeadH2z1EvivMM49grnqZZHMXOJVL4WZ1vsy8bCfGk&#10;d5Dpn4PstiWSuZ3Qdv03KuiqEmGcoICTAeL6A4AEcPUssC8BKusASFpkx54eQT4I0jJPI6dHigmo&#10;JIY/xKwFKl8us3T5aL2kkEqbKyaGwDZKpMAFF4Pk/lobu1s7EbspWvRdddn1vevYBGMXvQruCaSG&#10;2eLR+COpnltZLqyWN2jfANK68KtxLfPQMyvX8w+sBmBgk7FzxGXxbhJCKeMm8kMtqZifOw3hN80+&#10;ueW8dwat5Rrmn22PBiZJb2Sy7b0c5a0qcyQwK4ffcswrzxpuZsHNrDx0XKhDBnpY1Tizl59A8tBY&#10;lO5E9QBho4SnIC3pZQfbdk20uSEKOAd2GnjUvIdH3YtNicTYQkEr1L+H3lt5iGsYRcEGOKxE+p81&#10;UQwF/V8cIv40SmwAGddJ0iWGjtofudsf4evhQkAsRMDYkrqmlTf91KyVGD4D3a7srDBEOIW5S0SN&#10;mjoXxnMrEDZlq5UTA6KTxFzzW0mtcYuqDdiP289EyTF2DQT9OzFlGSmehLCXtZpcrNZG1J2L7x2u&#10;I96Q8T7zfkPqA4U9T/3UhoF16+up70MgTWzU+2gc2XIZhxiDVUj3OAzj/5IOHmfTkRKOlHCkhL0q&#10;c+KpMdHnaiA7RAnZT1BCGuYJBqvPq6gkzqFkmKoo1/YfoKm6+IXFgWeDX1sgTN9h1dzZIsR/NaCu&#10;hc/KVJdD+XK4APgx3e/XAN+e+5jzx5z/gZxfHsp5V6m/sAyIwijKc+ySHkenwACWQHbHAozzDAoH&#10;dyzAUZSkruaAZDlm/lSD+9OCA+1w9X/M/PFo8L88ALibALgvcWfI8W7HXsjs992BYXcDdf4FAAD/&#10;/wMAUEsDBBQABgAIAAAAIQCK4X5b4QAAAAsBAAAPAAAAZHJzL2Rvd25yZXYueG1sTI9NT8JAEIbv&#10;Jv6HzZh4k22lINRuCSHqiZAIJsbb0h3ahu5s013a8u8dTnqbjyfvPJOtRtuIHjtfO1IQTyIQSIUz&#10;NZUKvg7vTwsQPmgyunGECq7oYZXf32U6NW6gT+z3oRQcQj7VCqoQ2lRKX1RotZ+4Fol3J9dZHbjt&#10;Smk6PXC4beRzFM2l1TXxhUq3uKmwOO8vVsHHoIf1NH7rt+fT5vpzmO2+tzEq9fgwrl9BBBzDHww3&#10;fVaHnJ2O7kLGi0ZB8sIgj5NksQRxA6JpAuLIxSyeL0Hmmfz/Q/4LAAD//wMAUEsBAi0AFAAGAAgA&#10;AAAhALaDOJL+AAAA4QEAABMAAAAAAAAAAAAAAAAAAAAAAFtDb250ZW50X1R5cGVzXS54bWxQSwEC&#10;LQAUAAYACAAAACEAOP0h/9YAAACUAQAACwAAAAAAAAAAAAAAAAAvAQAAX3JlbHMvLnJlbHNQSwEC&#10;LQAUAAYACAAAACEA0wSJ7uUDAADJEgAADgAAAAAAAAAAAAAAAAAuAgAAZHJzL2Uyb0RvYy54bWxQ&#10;SwECLQAUAAYACAAAACEAiuF+W+EAAAALAQAADwAAAAAAAAAAAAAAAAA/BgAAZHJzL2Rvd25yZXYu&#10;eG1sUEsFBgAAAAAEAAQA8wAAAE0HAAAAAA==&#10;">
                    <o:lock v:ext="edit" aspectratio="t"/>
                    <v:rect id="Rectangle 224" o:spid="_x0000_s1027" style="position:absolute;top:785;width:4343;height:877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JUCpuxAAAANwAAAAPAAAAZHJzL2Rvd25yZXYueG1sRI9Ba8JA&#10;FITvBf/D8gRvddMgJaauEgSh0pNaCt4e2dckNPs27m7N9t93BcHjMDPfMKtNNL24kvOdZQUv8wwE&#10;cW11x42Cz9PuuQDhA7LG3jIp+CMPm/XkaYWltiMf6HoMjUgQ9iUqaEMYSil93ZJBP7cDcfK+rTMY&#10;knSN1A7HBDe9zLPsVRrsOC20ONC2pfrn+GsUbPfjV9UX+3NTmGX1EeXBVZeo1GwaqzcQgWJ4hO/t&#10;d60gzxdwO5OOgFz/AwAA//8DAFBLAQItABQABgAIAAAAIQDb4fbL7gAAAIUBAAATAAAAAAAAAAAA&#10;AAAAAAAAAABbQ29udGVudF9UeXBlc10ueG1sUEsBAi0AFAAGAAgAAAAhAFr0LFu/AAAAFQEAAAsA&#10;AAAAAAAAAAAAAAAAHwEAAF9yZWxzLy5yZWxzUEsBAi0AFAAGAAgAAAAhAAlQKm7EAAAA3AAAAA8A&#10;AAAAAAAAAAAAAAAABwIAAGRycy9kb3ducmV2LnhtbFBLBQYAAAAAAwADALcAAAD4AgAAAAA=&#10;" fillcolor="#007ea4 [3215]" stroked="f" strokeweight="2pt"/>
                    <v:rect id="Rectangle 225" o:spid="_x0000_s1028" style="position:absolute;left:7302;top:3002;width:4344;height:8777;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VFHfwwAAANwAAAAPAAAAZHJzL2Rvd25yZXYueG1sRI/NisJA&#10;EITvwr7D0At7MxMDisSMsuwS8OLB6AO0mTY/m+kJmTHGt98RBI9FVX1FZbvJdGKkwTWWFSyiGARx&#10;aXXDlYLzKZ+vQTiPrLGzTAoe5GC3/ZhlmGp75yONha9EgLBLUUHtfZ9K6cqaDLrI9sTBu9rBoA9y&#10;qKQe8B7gppNJHK+kwYbDQo09/dRU/hU3o+AQ7/O8a098WZxXv249FtdD+1Dq63P63oDwNPl3+NXe&#10;awVJsoTnmXAE5PYfAAD//wMAUEsBAi0AFAAGAAgAAAAhANvh9svuAAAAhQEAABMAAAAAAAAAAAAA&#10;AAAAAAAAAFtDb250ZW50X1R5cGVzXS54bWxQSwECLQAUAAYACAAAACEAWvQsW78AAAAVAQAACwAA&#10;AAAAAAAAAAAAAAAfAQAAX3JlbHMvLnJlbHNQSwECLQAUAAYACAAAACEAdVRR38MAAADcAAAADwAA&#10;AAAAAAAAAAAAAAAHAgAAZHJzL2Rvd25yZXYueG1sUEsFBgAAAAADAAMAtwAAAPcCAAAAAA==&#10;" fillcolor="#009ebf [3204]" stroked="f" strokeweight="2pt"/>
                    <v:rect id="Rectangle 226" o:spid="_x0000_s1029" style="position:absolute;left:5084;width:4387;height:438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exSZuwgAAANwAAAAPAAAAZHJzL2Rvd25yZXYueG1sRI/RisIw&#10;FETfF/yHcAXf1rQFi3SNIqLoPqr9gLvNtSk2N6WJtf79ZmHBx2FmzjCrzWhbMVDvG8cK0nkCgrhy&#10;uuFaQXk9fC5B+ICssXVMCl7kYbOefKyw0O7JZxouoRYRwr5ABSaErpDSV4Ys+rnriKN3c73FEGVf&#10;S93jM8JtK7MkyaXFhuOCwY52hqr75WEVbI/3bJHuaj7mpd5//+SHlxlSpWbTcfsFItAY3uH/9kkr&#10;yLIc/s7EIyDXvwAAAP//AwBQSwECLQAUAAYACAAAACEA2+H2y+4AAACFAQAAEwAAAAAAAAAAAAAA&#10;AAAAAAAAW0NvbnRlbnRfVHlwZXNdLnhtbFBLAQItABQABgAIAAAAIQBa9CxbvwAAABUBAAALAAAA&#10;AAAAAAAAAAAAAB8BAABfcmVscy8ucmVsc1BLAQItABQABgAIAAAAIQCexSZuwgAAANwAAAAPAAAA&#10;AAAAAAAAAAAAAAcCAABkcnMvZG93bnJldi54bWxQSwUGAAAAAAMAAwC3AAAA9gIAAAAA&#10;" fillcolor="#fdb813 [3205]" stroked="f"/>
                    <v:rect id="Rectangle 227" o:spid="_x0000_s1030" style="position:absolute;left:10119;top:2190;width:2286;height:2115;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iYP1wgAAANwAAAAPAAAAZHJzL2Rvd25yZXYueG1sRI/disIw&#10;FITvhX2HcBa807QFq3SNIrLieunPAxybs02xOSlNtta33wiCl8PMfMMs14NtRE+drx0rSKcJCOLS&#10;6ZorBZfzbrIA4QOyxsYxKXiQh/XqY7TEQrs7H6k/hUpECPsCFZgQ2kJKXxqy6KeuJY7er+sshii7&#10;SuoO7xFuG5klSS4t1hwXDLa0NVTeTn9WwWZ/y2bptuJ9ftHfh2u+e5g+VWr8OWy+QAQawjv8av9o&#10;BVk2h+eZeATk6h8AAP//AwBQSwECLQAUAAYACAAAACEA2+H2y+4AAACFAQAAEwAAAAAAAAAAAAAA&#10;AAAAAAAAW0NvbnRlbnRfVHlwZXNdLnhtbFBLAQItABQABgAIAAAAIQBa9CxbvwAAABUBAAALAAAA&#10;AAAAAAAAAAAAAB8BAABfcmVscy8ucmVsc1BLAQItABQABgAIAAAAIQDxiYP1wgAAANwAAAAPAAAA&#10;AAAAAAAAAAAAAAcCAABkcnMvZG93bnJldi54bWxQSwUGAAAAAAMAAwC3AAAA9gIAAAAA&#10;" fillcolor="#fdb813 [3205]" stroked="f"/>
                    <w10:wrap anchory="page"/>
                  </v:group>
                </w:pict>
              </mc:Fallback>
            </mc:AlternateContent>
          </w:r>
          <w:r w:rsidRPr="002160E4">
            <w:rPr>
              <w:b w:val="0"/>
              <w:bCs/>
              <w:color w:val="414141" w:themeColor="accent4"/>
              <w:sz w:val="22"/>
            </w:rPr>
            <w:t>Alberta Municipalities ■ Strength in Members</w:t>
          </w:r>
        </w:p>
      </w:tc>
      <w:tc>
        <w:tcPr>
          <w:tcW w:w="3969" w:type="dxa"/>
          <w:vAlign w:val="bottom"/>
        </w:tcPr>
        <w:p w14:paraId="226B3399" w14:textId="77777777" w:rsidR="00F440EF" w:rsidRPr="002160E4" w:rsidRDefault="00F440EF" w:rsidP="00345C3E">
          <w:pPr>
            <w:pStyle w:val="Footer"/>
            <w:jc w:val="right"/>
          </w:pPr>
          <w:r w:rsidRPr="002160E4">
            <w:rPr>
              <w:rStyle w:val="PageNumber"/>
            </w:rPr>
            <w:fldChar w:fldCharType="begin"/>
          </w:r>
          <w:r w:rsidRPr="002160E4">
            <w:rPr>
              <w:rStyle w:val="PageNumber"/>
            </w:rPr>
            <w:instrText xml:space="preserve"> PAGE </w:instrText>
          </w:r>
          <w:r w:rsidRPr="002160E4">
            <w:rPr>
              <w:rStyle w:val="PageNumber"/>
            </w:rPr>
            <w:fldChar w:fldCharType="separate"/>
          </w:r>
          <w:r w:rsidRPr="002160E4">
            <w:rPr>
              <w:rStyle w:val="PageNumber"/>
            </w:rPr>
            <w:t>4</w:t>
          </w:r>
          <w:r w:rsidRPr="002160E4">
            <w:rPr>
              <w:rStyle w:val="PageNumber"/>
            </w:rPr>
            <w:fldChar w:fldCharType="end"/>
          </w:r>
        </w:p>
      </w:tc>
    </w:tr>
  </w:tbl>
  <w:p w14:paraId="76C7899C" w14:textId="77777777" w:rsidR="003C426C" w:rsidRDefault="003C426C">
    <w:pPr>
      <w:pStyle w:val="Foo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A6D74C" w14:textId="77777777" w:rsidR="0019335A" w:rsidRPr="002160E4" w:rsidRDefault="0019335A" w:rsidP="00345C3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07E8918" w14:textId="77777777" w:rsidR="00EE46D8" w:rsidRPr="002160E4" w:rsidRDefault="00EE46D8" w:rsidP="001205A1">
      <w:r w:rsidRPr="002160E4">
        <w:separator/>
      </w:r>
    </w:p>
  </w:footnote>
  <w:footnote w:type="continuationSeparator" w:id="0">
    <w:p w14:paraId="04CB8E8B" w14:textId="77777777" w:rsidR="00EE46D8" w:rsidRPr="002160E4" w:rsidRDefault="00EE46D8" w:rsidP="001205A1">
      <w:r w:rsidRPr="002160E4">
        <w:continuationSeparator/>
      </w:r>
    </w:p>
  </w:footnote>
  <w:footnote w:id="1">
    <w:p w14:paraId="3883D509" w14:textId="77777777" w:rsidR="001435FD" w:rsidRPr="00FE1C1E" w:rsidRDefault="001435FD" w:rsidP="001435FD">
      <w:pPr>
        <w:pStyle w:val="FootnoteText"/>
        <w:rPr>
          <w:lang w:val="en-CA"/>
        </w:rPr>
      </w:pPr>
      <w:r>
        <w:rPr>
          <w:rStyle w:val="FootnoteReference"/>
        </w:rPr>
        <w:footnoteRef/>
      </w:r>
      <w:r>
        <w:t xml:space="preserve"> </w:t>
      </w:r>
      <w:r>
        <w:rPr>
          <w:lang w:val="en-CA"/>
        </w:rPr>
        <w:t xml:space="preserve">A </w:t>
      </w:r>
      <w:hyperlink r:id="rId1" w:history="1">
        <w:r w:rsidRPr="00FE1C1E">
          <w:rPr>
            <w:rStyle w:val="Hyperlink"/>
            <w:lang w:val="en-CA"/>
          </w:rPr>
          <w:t>Regular Member</w:t>
        </w:r>
      </w:hyperlink>
      <w:r>
        <w:rPr>
          <w:lang w:val="en-CA"/>
        </w:rPr>
        <w:t xml:space="preserve"> is any city, town, village, summer village, specialized municipality, or other designated municipality in Alberta that has an active membership with </w:t>
      </w:r>
      <w:proofErr w:type="spellStart"/>
      <w:r>
        <w:rPr>
          <w:lang w:val="en-CA"/>
        </w:rPr>
        <w:t>ABmunis</w:t>
      </w:r>
      <w:proofErr w:type="spellEnd"/>
      <w:r>
        <w:rPr>
          <w:lang w:val="en-CA"/>
        </w:rPr>
        <w:t xml:space="preserve">. References to ‘member’ generally refers to Regular Members.  </w:t>
      </w:r>
    </w:p>
  </w:footnote>
  <w:footnote w:id="2">
    <w:p w14:paraId="022A60B5" w14:textId="77777777" w:rsidR="00D02F44" w:rsidRPr="00DE77E8" w:rsidRDefault="00D02F44" w:rsidP="00D02F44">
      <w:pPr>
        <w:pStyle w:val="FootnoteText"/>
        <w:rPr>
          <w:lang w:val="en-CA"/>
        </w:rPr>
      </w:pPr>
      <w:r>
        <w:rPr>
          <w:rStyle w:val="FootnoteReference"/>
        </w:rPr>
        <w:footnoteRef/>
      </w:r>
      <w:r>
        <w:t xml:space="preserve"> </w:t>
      </w:r>
      <w:r>
        <w:rPr>
          <w:lang w:val="en-CA"/>
        </w:rPr>
        <w:t xml:space="preserve">The contact information for the moving municipality is listed at the end of each resolution in this Resolutions Book. </w:t>
      </w:r>
    </w:p>
  </w:footnote>
  <w:footnote w:id="3">
    <w:p w14:paraId="2ECCA272" w14:textId="77777777" w:rsidR="00D02F44" w:rsidRPr="00801877" w:rsidRDefault="00D02F44" w:rsidP="00D02F44">
      <w:pPr>
        <w:pStyle w:val="FootnoteText"/>
        <w:rPr>
          <w:lang w:val="en-CA"/>
        </w:rPr>
      </w:pPr>
      <w:r>
        <w:rPr>
          <w:rStyle w:val="FootnoteReference"/>
        </w:rPr>
        <w:footnoteRef/>
      </w:r>
      <w:r>
        <w:t xml:space="preserve"> Per section 4 of </w:t>
      </w:r>
      <w:proofErr w:type="spellStart"/>
      <w:r>
        <w:t>ABmunis</w:t>
      </w:r>
      <w:proofErr w:type="spellEnd"/>
      <w:r>
        <w:t>’ Resolutions Policy, a</w:t>
      </w:r>
      <w:r>
        <w:rPr>
          <w:lang w:val="en-CA"/>
        </w:rPr>
        <w:t xml:space="preserve"> “friendly amendment” is defined as an amendment that is so simple or uniformly acceptable that it can be adopted by unanimous consent during debate. This eliminates the necessity for a formal amendment process including seconding, debating, and voting. </w:t>
      </w:r>
    </w:p>
  </w:footnote>
  <w:footnote w:id="4">
    <w:p w14:paraId="2D82E605" w14:textId="28221B3E" w:rsidR="00161468" w:rsidRPr="000F51C2" w:rsidRDefault="008E62DD">
      <w:pPr>
        <w:pStyle w:val="FootnoteText"/>
      </w:pPr>
      <w:r>
        <w:rPr>
          <w:rStyle w:val="FootnoteReference"/>
        </w:rPr>
        <w:t>1</w:t>
      </w:r>
      <w:r w:rsidR="00161468">
        <w:t xml:space="preserve"> </w:t>
      </w:r>
      <w:r w:rsidR="00161468" w:rsidRPr="00007F8C">
        <w:t>Alberta Medical Associatio</w:t>
      </w:r>
      <w:r w:rsidR="00161468" w:rsidRPr="000F51C2">
        <w:t xml:space="preserve">n, </w:t>
      </w:r>
      <w:hyperlink r:id="rId2" w:history="1">
        <w:r w:rsidR="00161468" w:rsidRPr="000F51C2">
          <w:rPr>
            <w:rStyle w:val="Hyperlink"/>
          </w:rPr>
          <w:t>AB’s Family Medicine Crisis</w:t>
        </w:r>
      </w:hyperlink>
    </w:p>
  </w:footnote>
  <w:footnote w:id="5">
    <w:p w14:paraId="11BF2303" w14:textId="107EF09C" w:rsidR="00161468" w:rsidRPr="00007F8C" w:rsidRDefault="008E62DD">
      <w:pPr>
        <w:pStyle w:val="FootnoteText"/>
      </w:pPr>
      <w:r>
        <w:rPr>
          <w:rStyle w:val="FootnoteReference"/>
        </w:rPr>
        <w:t>2</w:t>
      </w:r>
      <w:r w:rsidR="00161468" w:rsidRPr="000F51C2">
        <w:t xml:space="preserve"> Alberta Municipalities, </w:t>
      </w:r>
      <w:hyperlink r:id="rId3" w:history="1">
        <w:r w:rsidR="00161468" w:rsidRPr="000F51C2">
          <w:rPr>
            <w:rStyle w:val="Hyperlink"/>
          </w:rPr>
          <w:t>Attraction and Retention Strategy for Rural Health Care Professionals (2024)</w:t>
        </w:r>
      </w:hyperlink>
    </w:p>
  </w:footnote>
  <w:footnote w:id="6">
    <w:p w14:paraId="4E864CCC" w14:textId="254DA84D" w:rsidR="00161468" w:rsidRPr="0042395D" w:rsidRDefault="0042395D">
      <w:pPr>
        <w:pStyle w:val="FootnoteText"/>
        <w:rPr>
          <w:lang w:val="en-CA"/>
        </w:rPr>
      </w:pPr>
      <w:r>
        <w:rPr>
          <w:rStyle w:val="FootnoteReference"/>
        </w:rPr>
        <w:footnoteRef/>
      </w:r>
      <w:r>
        <w:t xml:space="preserve"> </w:t>
      </w:r>
      <w:r w:rsidR="00C309C9" w:rsidRPr="000F51C2">
        <w:t xml:space="preserve">Alberta Medical Association, </w:t>
      </w:r>
      <w:hyperlink r:id="rId4" w:history="1">
        <w:r w:rsidR="00161468" w:rsidRPr="000F51C2">
          <w:rPr>
            <w:rStyle w:val="Hyperlink"/>
          </w:rPr>
          <w:t>Information for Locum Physicians</w:t>
        </w:r>
      </w:hyperlink>
    </w:p>
  </w:footnote>
  <w:footnote w:id="7">
    <w:p w14:paraId="4A6A7D07" w14:textId="01974BD2" w:rsidR="00161468" w:rsidRPr="00D1345D" w:rsidRDefault="00D1345D">
      <w:pPr>
        <w:pStyle w:val="FootnoteText"/>
        <w:rPr>
          <w:lang w:val="en-CA"/>
        </w:rPr>
      </w:pPr>
      <w:r>
        <w:rPr>
          <w:rStyle w:val="FootnoteReference"/>
        </w:rPr>
        <w:footnoteRef/>
      </w:r>
      <w:r>
        <w:t xml:space="preserve"> </w:t>
      </w:r>
      <w:proofErr w:type="spellStart"/>
      <w:r w:rsidR="00193A05" w:rsidRPr="000F51C2">
        <w:t>Okpalauwaekwe</w:t>
      </w:r>
      <w:proofErr w:type="spellEnd"/>
      <w:r w:rsidR="00193A05" w:rsidRPr="000F51C2">
        <w:t xml:space="preserve"> et al. BMC Primary Care, </w:t>
      </w:r>
      <w:hyperlink r:id="rId5" w:history="1">
        <w:r w:rsidR="00161468" w:rsidRPr="000F51C2">
          <w:rPr>
            <w:rStyle w:val="Hyperlink"/>
          </w:rPr>
          <w:t>To stay or leave: an integrative review of factors, personas, and recommendations for retaining family physicians in Canada</w:t>
        </w:r>
      </w:hyperlink>
    </w:p>
  </w:footnote>
  <w:footnote w:id="8">
    <w:p w14:paraId="7A9243D1" w14:textId="1C400069" w:rsidR="00A223DD" w:rsidRPr="007B2FAA" w:rsidRDefault="00997F72">
      <w:r w:rsidRPr="000F51C2">
        <w:rPr>
          <w:rStyle w:val="FootnoteReference"/>
        </w:rPr>
        <w:footnoteRef/>
      </w:r>
      <w:r w:rsidRPr="000F51C2">
        <w:t xml:space="preserve"> </w:t>
      </w:r>
      <w:r w:rsidRPr="000F51C2">
        <w:rPr>
          <w:lang w:val="en-US"/>
        </w:rPr>
        <w:t xml:space="preserve">CBC, </w:t>
      </w:r>
      <w:hyperlink r:id="rId6" w:history="1">
        <w:r w:rsidRPr="007B2FAA">
          <w:rPr>
            <w:rStyle w:val="Hyperlink"/>
            <w:lang w:val="en-US"/>
          </w:rPr>
          <w:t>Hinton ER doctor shortage puts strain on region, local leaders say</w:t>
        </w:r>
      </w:hyperlink>
    </w:p>
  </w:footnote>
  <w:footnote w:id="9">
    <w:p w14:paraId="7466FDD8" w14:textId="43B86A9E" w:rsidR="00161468" w:rsidRPr="000F51C2" w:rsidRDefault="008E62DD">
      <w:pPr>
        <w:pStyle w:val="FootnoteText"/>
      </w:pPr>
      <w:r>
        <w:rPr>
          <w:rStyle w:val="FootnoteReference"/>
        </w:rPr>
        <w:t>6</w:t>
      </w:r>
      <w:r>
        <w:t xml:space="preserve"> </w:t>
      </w:r>
      <w:r w:rsidR="00161468" w:rsidRPr="000F51C2">
        <w:t xml:space="preserve">CTV, </w:t>
      </w:r>
      <w:hyperlink r:id="rId7" w:history="1">
        <w:r w:rsidR="00161468" w:rsidRPr="000F51C2">
          <w:rPr>
            <w:rStyle w:val="Hyperlink"/>
          </w:rPr>
          <w:t>Alberta government announces $7.7B investment into physician recruitment in 2026-27 budget</w:t>
        </w:r>
      </w:hyperlink>
    </w:p>
  </w:footnote>
  <w:footnote w:id="10">
    <w:p w14:paraId="2E25413B" w14:textId="3D8A15DE" w:rsidR="00161468" w:rsidRPr="003C70C7" w:rsidRDefault="008E62DD">
      <w:pPr>
        <w:pStyle w:val="FootnoteText"/>
      </w:pPr>
      <w:r>
        <w:rPr>
          <w:rStyle w:val="FootnoteReference"/>
        </w:rPr>
        <w:t>7</w:t>
      </w:r>
      <w:r>
        <w:t xml:space="preserve"> </w:t>
      </w:r>
      <w:r w:rsidR="00161468" w:rsidRPr="000F51C2">
        <w:t xml:space="preserve">Rural and Remote Family Medicine Resident Physician Bursary, </w:t>
      </w:r>
      <w:hyperlink r:id="rId8" w:history="1">
        <w:r w:rsidR="00161468" w:rsidRPr="000F51C2">
          <w:rPr>
            <w:rStyle w:val="Hyperlink"/>
          </w:rPr>
          <w:t>Rural and Remote Family Medicine Resident Physician Bursary</w:t>
        </w:r>
      </w:hyperlink>
    </w:p>
  </w:footnote>
  <w:footnote w:id="11">
    <w:p w14:paraId="59E5B887" w14:textId="566949B0" w:rsidR="00161468" w:rsidRPr="00705FCF" w:rsidRDefault="00705FCF">
      <w:pPr>
        <w:pStyle w:val="FootnoteText"/>
        <w:rPr>
          <w:lang w:val="en-CA"/>
        </w:rPr>
      </w:pPr>
      <w:r>
        <w:rPr>
          <w:rStyle w:val="FootnoteReference"/>
        </w:rPr>
        <w:footnoteRef/>
      </w:r>
      <w:r>
        <w:t xml:space="preserve"> </w:t>
      </w:r>
      <w:r w:rsidR="007D2D19">
        <w:t xml:space="preserve">Alberta Municipalities, </w:t>
      </w:r>
      <w:hyperlink r:id="rId9" w:history="1">
        <w:proofErr w:type="spellStart"/>
        <w:r w:rsidR="00161468" w:rsidRPr="000F51C2">
          <w:rPr>
            <w:rStyle w:val="Hyperlink"/>
          </w:rPr>
          <w:t>ABmunis</w:t>
        </w:r>
        <w:proofErr w:type="spellEnd"/>
        <w:r w:rsidR="00161468" w:rsidRPr="000F51C2">
          <w:rPr>
            <w:rStyle w:val="Hyperlink"/>
          </w:rPr>
          <w:t xml:space="preserve"> in the News: Q3, 2024</w:t>
        </w:r>
      </w:hyperlink>
      <w:r w:rsidR="007D2D19">
        <w:t>,</w:t>
      </w:r>
    </w:p>
  </w:footnote>
  <w:footnote w:id="12">
    <w:p w14:paraId="3EA11CAA" w14:textId="7D0776BA" w:rsidR="00161468" w:rsidRPr="004038DD" w:rsidRDefault="004038DD">
      <w:pPr>
        <w:pStyle w:val="FootnoteText"/>
        <w:rPr>
          <w:lang w:val="en-CA"/>
        </w:rPr>
      </w:pPr>
      <w:r>
        <w:rPr>
          <w:rStyle w:val="FootnoteReference"/>
        </w:rPr>
        <w:footnoteRef/>
      </w:r>
      <w:r>
        <w:t xml:space="preserve"> </w:t>
      </w:r>
      <w:r w:rsidR="00C75278" w:rsidRPr="00007F8C">
        <w:t>Alberta Medical Association,</w:t>
      </w:r>
      <w:r w:rsidR="00C75278">
        <w:t xml:space="preserve"> </w:t>
      </w:r>
      <w:hyperlink r:id="rId10" w:history="1">
        <w:r w:rsidR="00161468" w:rsidRPr="000F51C2">
          <w:rPr>
            <w:rStyle w:val="Hyperlink"/>
          </w:rPr>
          <w:t>Information for Locum Physicians</w:t>
        </w:r>
      </w:hyperlink>
    </w:p>
  </w:footnote>
  <w:footnote w:id="13">
    <w:p w14:paraId="71A311CA" w14:textId="3D98A5D2" w:rsidR="0072785A" w:rsidRDefault="007B4F9F">
      <w:r>
        <w:rPr>
          <w:rStyle w:val="FootnoteReference"/>
        </w:rPr>
        <w:footnoteRef/>
      </w:r>
      <w:r>
        <w:t xml:space="preserve"> </w:t>
      </w:r>
      <w:r w:rsidRPr="000F51C2">
        <w:t>Canadian Academy of Health Sciences</w:t>
      </w:r>
      <w:r>
        <w:t>,</w:t>
      </w:r>
      <w:r w:rsidRPr="000F51C2">
        <w:t xml:space="preserve"> </w:t>
      </w:r>
      <w:hyperlink r:id="rId11" w:history="1">
        <w:r w:rsidR="00161468" w:rsidRPr="000F51C2">
          <w:rPr>
            <w:rStyle w:val="Hyperlink"/>
          </w:rPr>
          <w:t>Canada's Health Workforce: Pathways Forward</w:t>
        </w:r>
      </w:hyperlink>
    </w:p>
    <w:p w14:paraId="34E168A8" w14:textId="77777777" w:rsidR="00161468" w:rsidRPr="00B57A22" w:rsidRDefault="00161468"/>
  </w:footnote>
  <w:footnote w:id="14">
    <w:p w14:paraId="2C079F79" w14:textId="77777777" w:rsidR="00292137" w:rsidRPr="0001730C" w:rsidRDefault="00292137">
      <w:pPr>
        <w:pStyle w:val="FootnoteText"/>
      </w:pPr>
      <w:r>
        <w:rPr>
          <w:rStyle w:val="FootnoteReference"/>
        </w:rPr>
        <w:footnoteRef/>
      </w:r>
      <w:r>
        <w:t xml:space="preserve"> </w:t>
      </w:r>
      <w:hyperlink r:id="rId12" w:history="1">
        <w:r w:rsidRPr="0001730C">
          <w:rPr>
            <w:rStyle w:val="Hyperlink"/>
          </w:rPr>
          <w:t>Alberta Regulation 149/2022 – Municipal Investment Regulation</w:t>
        </w:r>
      </w:hyperlink>
    </w:p>
  </w:footnote>
  <w:footnote w:id="15">
    <w:p w14:paraId="3B7DB462" w14:textId="77777777" w:rsidR="00292137" w:rsidRDefault="00292137">
      <w:pPr>
        <w:pStyle w:val="FootnoteText"/>
      </w:pPr>
      <w:r w:rsidRPr="0001730C">
        <w:rPr>
          <w:rStyle w:val="FootnoteReference"/>
        </w:rPr>
        <w:footnoteRef/>
      </w:r>
      <w:r w:rsidRPr="0001730C">
        <w:t xml:space="preserve"> </w:t>
      </w:r>
      <w:hyperlink r:id="rId13" w:history="1">
        <w:r w:rsidRPr="0001730C">
          <w:rPr>
            <w:rStyle w:val="Hyperlink"/>
          </w:rPr>
          <w:t>Municipal Government Act Section 250 – Investments</w:t>
        </w:r>
      </w:hyperlink>
    </w:p>
  </w:footnote>
  <w:footnote w:id="16">
    <w:p w14:paraId="758038E8" w14:textId="0CD22354" w:rsidR="00C71D81" w:rsidRPr="00C71D81" w:rsidRDefault="00C71D81">
      <w:pPr>
        <w:pStyle w:val="FootnoteText"/>
        <w:rPr>
          <w:lang w:val="en-CA"/>
        </w:rPr>
      </w:pPr>
      <w:r>
        <w:rPr>
          <w:rStyle w:val="FootnoteReference"/>
        </w:rPr>
        <w:t>3</w:t>
      </w:r>
      <w:r>
        <w:t xml:space="preserve"> </w:t>
      </w:r>
      <w:hyperlink r:id="rId14" w:history="1">
        <w:r w:rsidRPr="0001730C">
          <w:rPr>
            <w:rStyle w:val="Hyperlink"/>
          </w:rPr>
          <w:t>Alberta Regulation 149/2022 – Municipal Investment Regulation</w:t>
        </w:r>
      </w:hyperlink>
    </w:p>
  </w:footnote>
  <w:footnote w:id="17">
    <w:p w14:paraId="42180A91" w14:textId="06F35597" w:rsidR="00C71D81" w:rsidRPr="00C71D81" w:rsidRDefault="00C71D81">
      <w:pPr>
        <w:pStyle w:val="FootnoteText"/>
        <w:rPr>
          <w:lang w:val="en-CA"/>
        </w:rPr>
      </w:pPr>
      <w:r>
        <w:rPr>
          <w:rStyle w:val="FootnoteReference"/>
        </w:rPr>
        <w:t>4</w:t>
      </w:r>
      <w:r>
        <w:t xml:space="preserve"> </w:t>
      </w:r>
      <w:hyperlink r:id="rId15" w:history="1">
        <w:proofErr w:type="spellStart"/>
        <w:r w:rsidR="008C5963" w:rsidRPr="0001730C">
          <w:rPr>
            <w:rStyle w:val="Hyperlink"/>
          </w:rPr>
          <w:t>CESifo</w:t>
        </w:r>
        <w:proofErr w:type="spellEnd"/>
        <w:r w:rsidR="008C5963" w:rsidRPr="0001730C">
          <w:rPr>
            <w:rStyle w:val="Hyperlink"/>
          </w:rPr>
          <w:t xml:space="preserve"> Working Papers 11634-2025 January 2025 (Private Investment and Public Investment: Total Rates of Return and Global Balances in the OECD)</w:t>
        </w:r>
      </w:hyperlink>
    </w:p>
  </w:footnote>
  <w:footnote w:id="18">
    <w:p w14:paraId="52DD7FB1" w14:textId="342F2E5A" w:rsidR="00DC097F" w:rsidRPr="006D1F31" w:rsidRDefault="00DC097F" w:rsidP="006D1F31">
      <w:pPr>
        <w:contextualSpacing/>
        <w:rPr>
          <w:lang w:val="en-US"/>
        </w:rPr>
      </w:pPr>
      <w:r>
        <w:rPr>
          <w:rStyle w:val="FootnoteReference"/>
        </w:rPr>
        <w:t>5</w:t>
      </w:r>
      <w:r>
        <w:t xml:space="preserve"> </w:t>
      </w:r>
      <w:hyperlink r:id="rId16" w:history="1">
        <w:r w:rsidR="006D1F31" w:rsidRPr="0001730C">
          <w:rPr>
            <w:rStyle w:val="Hyperlink"/>
            <w:sz w:val="20"/>
            <w:szCs w:val="20"/>
          </w:rPr>
          <w:t>CIBC Asset Management – 2025 Long-term Annualized Capital Market Expected Returns</w:t>
        </w:r>
      </w:hyperlink>
    </w:p>
  </w:footnote>
  <w:footnote w:id="19">
    <w:p w14:paraId="21C0DD04" w14:textId="29A05FD4" w:rsidR="00DC097F" w:rsidRPr="00DC097F" w:rsidRDefault="00DC097F">
      <w:pPr>
        <w:pStyle w:val="FootnoteText"/>
        <w:rPr>
          <w:lang w:val="en-CA"/>
        </w:rPr>
      </w:pPr>
      <w:r>
        <w:rPr>
          <w:rStyle w:val="FootnoteReference"/>
        </w:rPr>
        <w:t>6</w:t>
      </w:r>
      <w:r>
        <w:t xml:space="preserve"> </w:t>
      </w:r>
      <w:hyperlink r:id="rId17" w:history="1">
        <w:proofErr w:type="spellStart"/>
        <w:r w:rsidR="00ED1894" w:rsidRPr="0001730C">
          <w:rPr>
            <w:rStyle w:val="Hyperlink"/>
          </w:rPr>
          <w:t>SUMAInvest</w:t>
        </w:r>
        <w:proofErr w:type="spellEnd"/>
        <w:r w:rsidR="00ED1894" w:rsidRPr="0001730C">
          <w:rPr>
            <w:rStyle w:val="Hyperlink"/>
          </w:rPr>
          <w:t xml:space="preserve"> Booklet April 2026</w:t>
        </w:r>
      </w:hyperlink>
    </w:p>
  </w:footnote>
  <w:footnote w:id="20">
    <w:p w14:paraId="057FEC98" w14:textId="7748937F" w:rsidR="0047118D" w:rsidRPr="0047118D" w:rsidRDefault="0047118D" w:rsidP="0047118D">
      <w:pPr>
        <w:spacing w:line="259" w:lineRule="auto"/>
      </w:pPr>
      <w:r>
        <w:rPr>
          <w:rStyle w:val="FootnoteReference"/>
        </w:rPr>
        <w:footnoteRef/>
      </w:r>
      <w:r>
        <w:t xml:space="preserve"> </w:t>
      </w:r>
      <w:hyperlink r:id="rId18" w:history="1">
        <w:r w:rsidRPr="00AF6877">
          <w:rPr>
            <w:rStyle w:val="Hyperlink"/>
          </w:rPr>
          <w:t>Peace River Agreement | City of Fort St. John</w:t>
        </w:r>
      </w:hyperlink>
    </w:p>
  </w:footnote>
  <w:footnote w:id="21">
    <w:p w14:paraId="5DB218A6" w14:textId="4C4E44CC" w:rsidR="006C5186" w:rsidRPr="00901838" w:rsidRDefault="006C5186">
      <w:pPr>
        <w:pStyle w:val="FootnoteText"/>
      </w:pPr>
      <w:r>
        <w:rPr>
          <w:rStyle w:val="FootnoteReference"/>
        </w:rPr>
        <w:footnoteRef/>
      </w:r>
      <w:r>
        <w:t xml:space="preserve"> ABmunis website (2026, April). </w:t>
      </w:r>
      <w:hyperlink r:id="rId19" w:history="1">
        <w:r w:rsidRPr="00391C45">
          <w:rPr>
            <w:rStyle w:val="Hyperlink"/>
          </w:rPr>
          <w:t>Infrastructure</w:t>
        </w:r>
      </w:hyperlink>
      <w:r>
        <w:t xml:space="preserve">. </w:t>
      </w:r>
    </w:p>
  </w:footnote>
  <w:footnote w:id="22">
    <w:p w14:paraId="14688CE5" w14:textId="53883D39" w:rsidR="006C5186" w:rsidRPr="004C1EAE" w:rsidRDefault="006C5186">
      <w:pPr>
        <w:pStyle w:val="FootnoteText"/>
        <w:rPr>
          <w:lang w:val="fr-CA"/>
        </w:rPr>
      </w:pPr>
      <w:r>
        <w:rPr>
          <w:rStyle w:val="FootnoteReference"/>
        </w:rPr>
        <w:footnoteRef/>
      </w:r>
      <w:r>
        <w:t xml:space="preserve"> Government of Alberta website (2026, April). </w:t>
      </w:r>
      <w:hyperlink r:id="rId20" w:history="1">
        <w:r w:rsidRPr="002363D2">
          <w:rPr>
            <w:rStyle w:val="Hyperlink"/>
            <w:lang w:val="fr-CA"/>
          </w:rPr>
          <w:t>Budget documents</w:t>
        </w:r>
      </w:hyperlink>
      <w:r w:rsidRPr="004C1EAE">
        <w:rPr>
          <w:lang w:val="fr-CA"/>
        </w:rPr>
        <w:t xml:space="preserve">. </w:t>
      </w:r>
    </w:p>
  </w:footnote>
  <w:footnote w:id="23">
    <w:p w14:paraId="09F1F8F3" w14:textId="183AEBF8" w:rsidR="006C5186" w:rsidRDefault="006C5186">
      <w:pPr>
        <w:pStyle w:val="FootnoteText"/>
      </w:pPr>
      <w:r>
        <w:rPr>
          <w:rStyle w:val="FootnoteReference"/>
        </w:rPr>
        <w:footnoteRef/>
      </w:r>
      <w:r>
        <w:t xml:space="preserve"> Government of Alberta Open Data Resources (2026, April). </w:t>
      </w:r>
      <w:hyperlink r:id="rId21" w:history="1">
        <w:r w:rsidRPr="002363D2">
          <w:rPr>
            <w:rStyle w:val="Hyperlink"/>
          </w:rPr>
          <w:t>Sustainable Fiscal Planning and Reporting Act</w:t>
        </w:r>
      </w:hyperlink>
      <w:r>
        <w:t xml:space="preserve">. </w:t>
      </w:r>
    </w:p>
  </w:footnote>
  <w:footnote w:id="24">
    <w:p w14:paraId="7FE82DBB" w14:textId="3118C187" w:rsidR="000908CA" w:rsidRPr="000908CA" w:rsidRDefault="000908CA">
      <w:pPr>
        <w:pStyle w:val="FootnoteText"/>
        <w:rPr>
          <w:lang w:val="en-CA"/>
        </w:rPr>
      </w:pPr>
      <w:r>
        <w:rPr>
          <w:rStyle w:val="FootnoteReference"/>
        </w:rPr>
        <w:footnoteRef/>
      </w:r>
      <w:r>
        <w:t xml:space="preserve"> </w:t>
      </w:r>
      <w:r w:rsidR="00673B21">
        <w:t xml:space="preserve">Government of Alberta website (2026, April). </w:t>
      </w:r>
      <w:hyperlink r:id="rId22" w:history="1">
        <w:r w:rsidR="00673B21" w:rsidRPr="002363D2">
          <w:rPr>
            <w:rStyle w:val="Hyperlink"/>
            <w:lang w:val="fr-CA"/>
          </w:rPr>
          <w:t>Budget documents</w:t>
        </w:r>
      </w:hyperlink>
      <w:r w:rsidR="00673B21" w:rsidRPr="004C1EAE">
        <w:rPr>
          <w:lang w:val="fr-CA"/>
        </w:rPr>
        <w:t>.</w:t>
      </w:r>
    </w:p>
  </w:footnote>
  <w:footnote w:id="25">
    <w:p w14:paraId="170ECEBF" w14:textId="77777777" w:rsidR="005651E4" w:rsidRPr="00C80647" w:rsidRDefault="005651E4" w:rsidP="005651E4">
      <w:pPr>
        <w:pStyle w:val="FootnoteText"/>
        <w:rPr>
          <w:lang w:val="en-CA"/>
        </w:rPr>
      </w:pPr>
      <w:r>
        <w:rPr>
          <w:rStyle w:val="FootnoteReference"/>
        </w:rPr>
        <w:footnoteRef/>
      </w:r>
      <w:r>
        <w:t xml:space="preserve"> </w:t>
      </w:r>
      <w:r w:rsidRPr="002A28F6">
        <w:rPr>
          <w:rFonts w:eastAsia="Myriad Pro" w:cs="Myriad Pro"/>
          <w:sz w:val="22"/>
          <w:szCs w:val="22"/>
        </w:rPr>
        <w:t xml:space="preserve">C.D. Howe Institute, Mind the Gap: Canada’s Municipal Infrastructure Challenge, April 2025. Available at: </w:t>
      </w:r>
      <w:hyperlink r:id="rId23" w:history="1">
        <w:r w:rsidRPr="0007498C">
          <w:rPr>
            <w:rStyle w:val="Hyperlink"/>
            <w:rFonts w:eastAsia="Myriad Pro" w:cs="Myriad Pro"/>
            <w:sz w:val="22"/>
            <w:szCs w:val="22"/>
          </w:rPr>
          <w:t>https://cdhowe.org/wp-content/uploads/2025/04/Commentary_681-1.pdf</w:t>
        </w:r>
      </w:hyperlink>
    </w:p>
  </w:footnote>
  <w:footnote w:id="26">
    <w:p w14:paraId="0C49D887" w14:textId="77777777" w:rsidR="005651E4" w:rsidRPr="0051010F" w:rsidRDefault="005651E4" w:rsidP="005651E4">
      <w:pPr>
        <w:pStyle w:val="FootnoteText"/>
        <w:rPr>
          <w:lang w:val="en-CA"/>
        </w:rPr>
      </w:pPr>
      <w:r>
        <w:rPr>
          <w:rStyle w:val="FootnoteReference"/>
        </w:rPr>
        <w:footnoteRef/>
      </w:r>
      <w:r>
        <w:t xml:space="preserve"> </w:t>
      </w:r>
      <w:hyperlink r:id="rId24" w:history="1">
        <w:r w:rsidRPr="00CE0406">
          <w:rPr>
            <w:rStyle w:val="Hyperlink"/>
          </w:rPr>
          <w:t>https://aglc.ca/gaming/charitablegaming/albertas-charitable-gaming-model</w:t>
        </w:r>
      </w:hyperlink>
    </w:p>
  </w:footnote>
  <w:footnote w:id="27">
    <w:p w14:paraId="08046613" w14:textId="244D3607" w:rsidR="005651E4" w:rsidRPr="0051010F" w:rsidRDefault="005651E4" w:rsidP="005651E4">
      <w:pPr>
        <w:pStyle w:val="FootnoteText"/>
        <w:rPr>
          <w:lang w:val="en-CA"/>
        </w:rPr>
      </w:pPr>
      <w:r>
        <w:rPr>
          <w:rStyle w:val="FootnoteReference"/>
        </w:rPr>
        <w:footnoteRef/>
      </w:r>
      <w:r>
        <w:t xml:space="preserve"> </w:t>
      </w:r>
      <w:hyperlink r:id="rId25" w:tooltip="https://aglc.ca/gaming/charitablegaming/albertas-charitable-gaming-model" w:history="1">
        <w:r w:rsidR="003D0A98" w:rsidRPr="003D0A98">
          <w:rPr>
            <w:rStyle w:val="Hyperlink"/>
            <w:lang w:val="en-CA"/>
          </w:rPr>
          <w:t>https://aglc.ca/gaming/charitablegaming/albertas-charitable-gaming-model</w:t>
        </w:r>
      </w:hyperlink>
    </w:p>
  </w:footnote>
  <w:footnote w:id="28">
    <w:p w14:paraId="2BCC8EC4" w14:textId="77777777" w:rsidR="005651E4" w:rsidRPr="0051010F" w:rsidRDefault="005651E4" w:rsidP="005651E4">
      <w:pPr>
        <w:pStyle w:val="FootnoteText"/>
        <w:rPr>
          <w:lang w:val="en-CA"/>
        </w:rPr>
      </w:pPr>
      <w:r>
        <w:rPr>
          <w:rStyle w:val="FootnoteReference"/>
        </w:rPr>
        <w:footnoteRef/>
      </w:r>
      <w:r>
        <w:t xml:space="preserve"> </w:t>
      </w:r>
      <w:hyperlink r:id="rId26" w:history="1">
        <w:r w:rsidRPr="006037D6">
          <w:rPr>
            <w:rStyle w:val="Hyperlink"/>
          </w:rPr>
          <w:t>https://aglc.ca/sites/aglc.ca/files/aglc_files/CGR-What_We_Heard.pdf</w:t>
        </w:r>
      </w:hyperlink>
    </w:p>
  </w:footnote>
  <w:footnote w:id="29">
    <w:p w14:paraId="618DC0F4" w14:textId="6AF23AD8" w:rsidR="005651E4" w:rsidRPr="007334A4" w:rsidRDefault="005651E4" w:rsidP="005651E4">
      <w:pPr>
        <w:pStyle w:val="FootnoteText"/>
        <w:rPr>
          <w:lang w:val="en-CA"/>
        </w:rPr>
      </w:pPr>
      <w:r>
        <w:rPr>
          <w:rStyle w:val="FootnoteReference"/>
        </w:rPr>
        <w:footnoteRef/>
      </w:r>
      <w:r>
        <w:t xml:space="preserve"> </w:t>
      </w:r>
      <w:hyperlink r:id="rId27" w:history="1">
        <w:r w:rsidR="00525F2E" w:rsidRPr="00BA1DE5">
          <w:rPr>
            <w:rStyle w:val="Hyperlink"/>
          </w:rPr>
          <w:t>https://www.alberta.ca/albertas-igaming-strategy</w:t>
        </w:r>
      </w:hyperlink>
      <w:r w:rsidR="00525F2E">
        <w:t xml:space="preserve"> </w:t>
      </w:r>
    </w:p>
  </w:footnote>
  <w:footnote w:id="30">
    <w:p w14:paraId="163042FC" w14:textId="77777777" w:rsidR="005651E4" w:rsidRPr="007334A4" w:rsidRDefault="005651E4" w:rsidP="005651E4">
      <w:pPr>
        <w:pStyle w:val="FootnoteText"/>
        <w:rPr>
          <w:lang w:val="en-CA"/>
        </w:rPr>
      </w:pPr>
      <w:r>
        <w:rPr>
          <w:rStyle w:val="FootnoteReference"/>
        </w:rPr>
        <w:footnoteRef/>
      </w:r>
      <w:r>
        <w:t xml:space="preserve"> </w:t>
      </w:r>
      <w:hyperlink r:id="rId28" w:history="1">
        <w:r w:rsidRPr="006037D6">
          <w:rPr>
            <w:rStyle w:val="Hyperlink"/>
          </w:rPr>
          <w:t>https://aglc.ca/gaming/charitablegaming/albertas-charitable-gaming-model</w:t>
        </w:r>
      </w:hyperlink>
    </w:p>
  </w:footnote>
  <w:footnote w:id="31">
    <w:p w14:paraId="54867811" w14:textId="77777777" w:rsidR="005651E4" w:rsidRPr="005C3AA6" w:rsidRDefault="005651E4" w:rsidP="005651E4">
      <w:pPr>
        <w:pStyle w:val="FootnoteText"/>
        <w:rPr>
          <w:lang w:val="en-CA"/>
        </w:rPr>
      </w:pPr>
      <w:r>
        <w:rPr>
          <w:rStyle w:val="FootnoteReference"/>
        </w:rPr>
        <w:footnoteRef/>
      </w:r>
      <w:r>
        <w:t xml:space="preserve"> </w:t>
      </w:r>
      <w:hyperlink r:id="rId29" w:history="1">
        <w:r w:rsidRPr="006037D6">
          <w:rPr>
            <w:rStyle w:val="Hyperlink"/>
          </w:rPr>
          <w:t>https://aglc.ca/about-us/publications/quick-facts</w:t>
        </w:r>
      </w:hyperlink>
    </w:p>
  </w:footnote>
  <w:footnote w:id="32">
    <w:p w14:paraId="3749992F" w14:textId="799969EB" w:rsidR="00045EAE" w:rsidRPr="00DE399D" w:rsidRDefault="00045EAE" w:rsidP="005651E4">
      <w:pPr>
        <w:pStyle w:val="FootnoteText"/>
        <w:rPr>
          <w:lang w:val="en-CA"/>
        </w:rPr>
      </w:pPr>
      <w:r>
        <w:rPr>
          <w:rStyle w:val="FootnoteReference"/>
        </w:rPr>
        <w:t>7</w:t>
      </w:r>
      <w:r>
        <w:t xml:space="preserve"> </w:t>
      </w:r>
      <w:hyperlink r:id="rId30" w:history="1">
        <w:r w:rsidRPr="00CE0406">
          <w:rPr>
            <w:rStyle w:val="Hyperlink"/>
          </w:rPr>
          <w:t>https://doczz.net/doc/1097736/proceeds-to-charities-from-licensed-casino-events</w:t>
        </w:r>
      </w:hyperlink>
    </w:p>
  </w:footnote>
  <w:footnote w:id="33">
    <w:p w14:paraId="2D7D91D6" w14:textId="7A8EDBA1" w:rsidR="00045EAE" w:rsidRDefault="00045EAE" w:rsidP="005651E4">
      <w:pPr>
        <w:pStyle w:val="EndnoteText"/>
        <w:rPr>
          <w:lang w:val="en-US"/>
        </w:rPr>
      </w:pPr>
      <w:r>
        <w:rPr>
          <w:rStyle w:val="FootnoteReference"/>
          <w:rFonts w:eastAsiaTheme="minorHAnsi"/>
          <w:lang w:val="en-US"/>
        </w:rPr>
        <w:t>8</w:t>
      </w:r>
      <w:r>
        <w:t xml:space="preserve"> </w:t>
      </w:r>
      <w:r>
        <w:rPr>
          <w:lang w:val="en-US"/>
        </w:rPr>
        <w:t>AB Munis Resolutions:</w:t>
      </w:r>
    </w:p>
    <w:p w14:paraId="45509655" w14:textId="77777777" w:rsidR="00045EAE" w:rsidRDefault="00045EAE" w:rsidP="005651E4">
      <w:pPr>
        <w:pStyle w:val="EndnoteText"/>
        <w:numPr>
          <w:ilvl w:val="0"/>
          <w:numId w:val="42"/>
        </w:numPr>
        <w:rPr>
          <w:lang w:val="en-US"/>
        </w:rPr>
      </w:pPr>
      <w:hyperlink r:id="rId31" w:history="1">
        <w:r w:rsidRPr="00CE0406">
          <w:rPr>
            <w:rStyle w:val="Hyperlink"/>
            <w:lang w:val="en-US"/>
          </w:rPr>
          <w:t>https://www.abmunis.ca/advocacy-resources/resolutions-library/gamingcasino-funds</w:t>
        </w:r>
      </w:hyperlink>
      <w:r>
        <w:rPr>
          <w:lang w:val="en-US"/>
        </w:rPr>
        <w:t xml:space="preserve"> </w:t>
      </w:r>
    </w:p>
    <w:p w14:paraId="3FA421AE" w14:textId="77777777" w:rsidR="00045EAE" w:rsidRDefault="00045EAE">
      <w:pPr>
        <w:pStyle w:val="EndnoteText"/>
        <w:numPr>
          <w:ilvl w:val="0"/>
          <w:numId w:val="42"/>
        </w:numPr>
      </w:pPr>
      <w:hyperlink r:id="rId32" w:history="1">
        <w:r w:rsidRPr="004D4F1F">
          <w:rPr>
            <w:rStyle w:val="Hyperlink"/>
            <w:lang w:val="en-US"/>
          </w:rPr>
          <w:t>https://www.abmunis.ca/advocacy-resources/resolutions-library/equitable-provincial-charitable-gaming-model</w:t>
        </w:r>
      </w:hyperlink>
    </w:p>
    <w:p w14:paraId="16ACF225" w14:textId="77777777" w:rsidR="00045EAE" w:rsidRPr="00D0068C" w:rsidRDefault="00045EAE">
      <w:pPr>
        <w:pStyle w:val="EndnoteText"/>
        <w:numPr>
          <w:ilvl w:val="0"/>
          <w:numId w:val="42"/>
        </w:numPr>
      </w:pPr>
      <w:hyperlink r:id="rId33" w:history="1">
        <w:r w:rsidRPr="00CE0406">
          <w:rPr>
            <w:rStyle w:val="Hyperlink"/>
          </w:rPr>
          <w:t>https://www.abmunis.ca/advocacy-resources/resolutions-library/equitable-provincial-charitable-gaming-model-0</w:t>
        </w:r>
      </w:hyperlink>
    </w:p>
  </w:footnote>
  <w:footnote w:id="34">
    <w:p w14:paraId="1CE908AB" w14:textId="5F09E52C" w:rsidR="00C92832" w:rsidRDefault="00C92832" w:rsidP="005651E4">
      <w:pPr>
        <w:pStyle w:val="EndnoteText"/>
        <w:rPr>
          <w:lang w:val="en-US"/>
        </w:rPr>
      </w:pPr>
      <w:r>
        <w:rPr>
          <w:rStyle w:val="FootnoteReference"/>
          <w:rFonts w:eastAsiaTheme="minorHAnsi"/>
          <w:lang w:val="en-US"/>
        </w:rPr>
        <w:t>9</w:t>
      </w:r>
      <w:r>
        <w:t xml:space="preserve"> </w:t>
      </w:r>
      <w:r>
        <w:rPr>
          <w:lang w:val="en-US"/>
        </w:rPr>
        <w:t>RMA Resolutions:</w:t>
      </w:r>
    </w:p>
    <w:p w14:paraId="32FE3EBF" w14:textId="77777777" w:rsidR="00C92832" w:rsidRDefault="00C92832" w:rsidP="005651E4">
      <w:pPr>
        <w:pStyle w:val="EndnoteText"/>
        <w:numPr>
          <w:ilvl w:val="0"/>
          <w:numId w:val="41"/>
        </w:numPr>
        <w:rPr>
          <w:lang w:val="en-US"/>
        </w:rPr>
      </w:pPr>
      <w:hyperlink r:id="rId34" w:history="1">
        <w:r w:rsidRPr="008C6D4C">
          <w:rPr>
            <w:rStyle w:val="Hyperlink"/>
            <w:lang w:val="en-US"/>
          </w:rPr>
          <w:t>https://rmalberta.com/resolutions/18-02f-casino-opportunities-for-charitable-organizations/</w:t>
        </w:r>
      </w:hyperlink>
      <w:r>
        <w:rPr>
          <w:lang w:val="en-US"/>
        </w:rPr>
        <w:t xml:space="preserve"> </w:t>
      </w:r>
    </w:p>
    <w:p w14:paraId="5EB9E8D2" w14:textId="77777777" w:rsidR="00C92832" w:rsidRDefault="00C92832" w:rsidP="005651E4">
      <w:pPr>
        <w:pStyle w:val="EndnoteText"/>
        <w:numPr>
          <w:ilvl w:val="0"/>
          <w:numId w:val="41"/>
        </w:numPr>
        <w:rPr>
          <w:lang w:val="en-US"/>
        </w:rPr>
      </w:pPr>
      <w:hyperlink r:id="rId35" w:history="1">
        <w:r w:rsidRPr="00CE0406">
          <w:rPr>
            <w:rStyle w:val="Hyperlink"/>
            <w:lang w:val="en-US"/>
          </w:rPr>
          <w:t>https://rmalberta.com/resolutions/20-16f-casino-opportunities-for-charitable-organizations/</w:t>
        </w:r>
      </w:hyperlink>
      <w:r>
        <w:rPr>
          <w:lang w:val="en-US"/>
        </w:rPr>
        <w:t xml:space="preserve">  </w:t>
      </w:r>
    </w:p>
    <w:p w14:paraId="1D25AC6A" w14:textId="77777777" w:rsidR="00C92832" w:rsidRDefault="00C92832">
      <w:pPr>
        <w:pStyle w:val="EndnoteText"/>
        <w:numPr>
          <w:ilvl w:val="0"/>
          <w:numId w:val="41"/>
        </w:numPr>
      </w:pPr>
      <w:hyperlink r:id="rId36" w:history="1">
        <w:r w:rsidRPr="00CE0406">
          <w:rPr>
            <w:rStyle w:val="Hyperlink"/>
            <w:lang w:val="en-US"/>
          </w:rPr>
          <w:t>https://rmalberta.com/resolutions/13-17f-aamdc-advisory-committee-to-support-the-alberta-gaming-and-liquor-commission-in-reviewing-charitable-gaming-in-alberta/</w:t>
        </w:r>
      </w:hyperlink>
    </w:p>
    <w:p w14:paraId="4954161B" w14:textId="77777777" w:rsidR="00C92832" w:rsidRPr="00D0068C" w:rsidRDefault="00C92832">
      <w:pPr>
        <w:pStyle w:val="EndnoteText"/>
        <w:numPr>
          <w:ilvl w:val="0"/>
          <w:numId w:val="41"/>
        </w:numPr>
      </w:pPr>
      <w:hyperlink r:id="rId37" w:history="1">
        <w:r w:rsidRPr="00CE0406">
          <w:rPr>
            <w:rStyle w:val="Hyperlink"/>
          </w:rPr>
          <w:t>https://rmalberta.com/resolutions/12-23s-casino-opportunities-for-charitable-organizations/</w:t>
        </w:r>
      </w:hyperlink>
    </w:p>
  </w:footnote>
  <w:footnote w:id="35">
    <w:p w14:paraId="022D00CA" w14:textId="3C854F5D" w:rsidR="00362BD3" w:rsidRPr="00362BD3" w:rsidRDefault="00362BD3">
      <w:pPr>
        <w:pStyle w:val="FootnoteText"/>
        <w:rPr>
          <w:lang w:val="en-CA"/>
        </w:rPr>
      </w:pPr>
      <w:r>
        <w:rPr>
          <w:rStyle w:val="FootnoteReference"/>
        </w:rPr>
        <w:t>10</w:t>
      </w:r>
      <w:r>
        <w:t xml:space="preserve">  </w:t>
      </w:r>
      <w:hyperlink r:id="rId38" w:history="1">
        <w:r w:rsidRPr="008C6D4C">
          <w:rPr>
            <w:rStyle w:val="Hyperlink"/>
          </w:rPr>
          <w:t>https://aglc.ca/gaming/charitable-gaming/distribution-revenue</w:t>
        </w:r>
      </w:hyperlink>
    </w:p>
  </w:footnote>
  <w:footnote w:id="36">
    <w:p w14:paraId="65467467" w14:textId="51AE8D7D" w:rsidR="005715AE" w:rsidRPr="005715AE" w:rsidRDefault="005715AE">
      <w:pPr>
        <w:pStyle w:val="FootnoteText"/>
        <w:rPr>
          <w:lang w:val="en-CA"/>
        </w:rPr>
      </w:pPr>
      <w:r>
        <w:rPr>
          <w:rStyle w:val="FootnoteReference"/>
        </w:rPr>
        <w:footnoteRef/>
      </w:r>
      <w:r>
        <w:t xml:space="preserve"> </w:t>
      </w:r>
      <w:hyperlink r:id="rId39" w:history="1">
        <w:r w:rsidR="00A61683" w:rsidRPr="00A61683">
          <w:rPr>
            <w:rStyle w:val="Hyperlink"/>
            <w:rFonts w:ascii="Segoe UI" w:eastAsia="Times New Roman" w:hAnsi="Segoe UI" w:cs="Segoe UI"/>
            <w:lang w:eastAsia="en-CA"/>
          </w:rPr>
          <w:t xml:space="preserve">Alberta Municipalities, </w:t>
        </w:r>
        <w:r w:rsidR="00A61683" w:rsidRPr="00A61683">
          <w:rPr>
            <w:rStyle w:val="Hyperlink"/>
            <w:rFonts w:ascii="Segoe UI" w:eastAsia="Times New Roman" w:hAnsi="Segoe UI" w:cs="Segoe UI"/>
            <w:i/>
            <w:iCs/>
            <w:lang w:eastAsia="en-CA"/>
          </w:rPr>
          <w:t>Resolutions Policy No. AP002</w:t>
        </w:r>
        <w:r w:rsidR="00A61683" w:rsidRPr="00A61683">
          <w:rPr>
            <w:rStyle w:val="Hyperlink"/>
            <w:rFonts w:ascii="Segoe UI" w:eastAsia="Times New Roman" w:hAnsi="Segoe UI" w:cs="Segoe UI"/>
            <w:lang w:eastAsia="en-CA"/>
          </w:rPr>
          <w:t>, approved December 19, 2024.</w:t>
        </w:r>
      </w:hyperlink>
      <w:r w:rsidR="00A61683" w:rsidRPr="00C77249">
        <w:rPr>
          <w:rFonts w:ascii="Segoe UI" w:eastAsia="Times New Roman" w:hAnsi="Segoe UI" w:cs="Segoe UI"/>
          <w:lang w:eastAsia="en-CA"/>
        </w:rPr>
        <w:br/>
      </w:r>
    </w:p>
  </w:footnote>
  <w:footnote w:id="37">
    <w:p w14:paraId="7B2822E6" w14:textId="77777777" w:rsidR="00E16DAB" w:rsidRPr="000B4A6E" w:rsidRDefault="00E16DAB" w:rsidP="00E16DAB">
      <w:pPr>
        <w:pStyle w:val="FootnoteText"/>
      </w:pPr>
      <w:r>
        <w:rPr>
          <w:rStyle w:val="FootnoteReference"/>
        </w:rPr>
        <w:footnoteRef/>
      </w:r>
      <w:r>
        <w:t xml:space="preserve"> See: Alberta Municipalities, June 2026, </w:t>
      </w:r>
      <w:hyperlink r:id="rId40" w:history="1">
        <w:r w:rsidRPr="000B4A6E">
          <w:rPr>
            <w:rStyle w:val="Hyperlink"/>
            <w:i/>
            <w:iCs/>
          </w:rPr>
          <w:t>FCSS Advocacy Toolkit</w:t>
        </w:r>
      </w:hyperlink>
      <w:r>
        <w:t>.</w:t>
      </w:r>
    </w:p>
  </w:footnote>
  <w:footnote w:id="38">
    <w:p w14:paraId="4DCFBAFA" w14:textId="77777777" w:rsidR="00E16DAB" w:rsidRPr="00D333A8" w:rsidRDefault="00E16DAB" w:rsidP="00E16DAB">
      <w:pPr>
        <w:pStyle w:val="FootnoteText"/>
        <w:rPr>
          <w:i/>
          <w:iCs/>
        </w:rPr>
      </w:pPr>
      <w:r>
        <w:rPr>
          <w:rStyle w:val="FootnoteReference"/>
        </w:rPr>
        <w:footnoteRef/>
      </w:r>
      <w:r>
        <w:t xml:space="preserve"> Red Deer &amp; District FCSS, </w:t>
      </w:r>
      <w:hyperlink r:id="rId41" w:history="1">
        <w:r w:rsidRPr="00043278">
          <w:rPr>
            <w:rStyle w:val="Hyperlink"/>
            <w:i/>
            <w:iCs/>
          </w:rPr>
          <w:t>Trends in Review 2025: A Review of Social Trends in the Red Deer and District Area</w:t>
        </w:r>
      </w:hyperlink>
      <w:r>
        <w:rPr>
          <w:i/>
          <w:iCs/>
        </w:rPr>
        <w:t>, p. 2-10.</w:t>
      </w:r>
    </w:p>
  </w:footnote>
  <w:footnote w:id="39">
    <w:p w14:paraId="6F90B754" w14:textId="439B8182" w:rsidR="00DA5023" w:rsidRDefault="00DA5023" w:rsidP="00E16DAB">
      <w:pPr>
        <w:pStyle w:val="FootnoteText"/>
      </w:pPr>
      <w:r>
        <w:rPr>
          <w:rStyle w:val="FootnoteReference"/>
        </w:rPr>
        <w:t xml:space="preserve">3 </w:t>
      </w:r>
      <w:proofErr w:type="spellStart"/>
      <w:r>
        <w:t>Kneehill</w:t>
      </w:r>
      <w:proofErr w:type="spellEnd"/>
      <w:r>
        <w:t xml:space="preserve"> Regional FCSS, </w:t>
      </w:r>
      <w:hyperlink r:id="rId42" w:history="1">
        <w:r w:rsidRPr="00906B93">
          <w:rPr>
            <w:rStyle w:val="Hyperlink"/>
            <w:i/>
            <w:iCs/>
          </w:rPr>
          <w:t>Annual Report 2023</w:t>
        </w:r>
      </w:hyperlink>
      <w:r w:rsidRPr="00906B93">
        <w:rPr>
          <w:i/>
          <w:iCs/>
        </w:rPr>
        <w:t>,</w:t>
      </w:r>
      <w:r>
        <w:t xml:space="preserve"> p. 3.</w:t>
      </w:r>
    </w:p>
  </w:footnote>
  <w:footnote w:id="40">
    <w:p w14:paraId="77452BA1" w14:textId="06AC139C" w:rsidR="00811395" w:rsidRPr="00194724" w:rsidRDefault="00811395" w:rsidP="00E16DAB">
      <w:pPr>
        <w:pStyle w:val="FootnoteText"/>
      </w:pPr>
      <w:r>
        <w:rPr>
          <w:rStyle w:val="FootnoteReference"/>
        </w:rPr>
        <w:t>4</w:t>
      </w:r>
      <w:r>
        <w:t xml:space="preserve"> </w:t>
      </w:r>
      <w:proofErr w:type="spellStart"/>
      <w:r>
        <w:t>Kneehill</w:t>
      </w:r>
      <w:proofErr w:type="spellEnd"/>
      <w:r>
        <w:t xml:space="preserve"> Regional FCSS, </w:t>
      </w:r>
      <w:hyperlink r:id="rId43" w:history="1">
        <w:r>
          <w:rPr>
            <w:rStyle w:val="Hyperlink"/>
            <w:i/>
            <w:iCs/>
          </w:rPr>
          <w:t>Counselling Report to Municipalities 2025</w:t>
        </w:r>
      </w:hyperlink>
      <w:r w:rsidRPr="0080464A">
        <w:rPr>
          <w:i/>
          <w:iCs/>
        </w:rPr>
        <w:t>,</w:t>
      </w:r>
      <w:r>
        <w:t xml:space="preserve"> p</w:t>
      </w:r>
      <w:proofErr w:type="gramStart"/>
      <w:r>
        <w:t>. 3</w:t>
      </w:r>
      <w:proofErr w:type="gramEnd"/>
      <w:r>
        <w:t>.</w:t>
      </w:r>
    </w:p>
  </w:footnote>
  <w:footnote w:id="41">
    <w:p w14:paraId="0154775B" w14:textId="7CA4A0D6" w:rsidR="001E6507" w:rsidRDefault="001E6507" w:rsidP="00E16DAB">
      <w:pPr>
        <w:pStyle w:val="FootnoteText"/>
      </w:pPr>
      <w:r>
        <w:rPr>
          <w:rStyle w:val="FootnoteReference"/>
        </w:rPr>
        <w:t>5</w:t>
      </w:r>
      <w:r>
        <w:t xml:space="preserve"> City of Edmonton, </w:t>
      </w:r>
      <w:hyperlink r:id="rId44" w:history="1">
        <w:r w:rsidRPr="00906B93">
          <w:rPr>
            <w:rStyle w:val="Hyperlink"/>
          </w:rPr>
          <w:t>2024 Family and Community Support Services Annual Report</w:t>
        </w:r>
      </w:hyperlink>
      <w:r>
        <w:t>, p</w:t>
      </w:r>
      <w:proofErr w:type="gramStart"/>
      <w:r>
        <w:t>. 9</w:t>
      </w:r>
      <w:proofErr w:type="gramEnd"/>
      <w:r>
        <w:t>.</w:t>
      </w:r>
    </w:p>
  </w:footnote>
  <w:footnote w:id="42">
    <w:p w14:paraId="4939B892" w14:textId="1384B277" w:rsidR="00313CFB" w:rsidRPr="008A72A0" w:rsidRDefault="00313CFB" w:rsidP="00E16DAB">
      <w:pPr>
        <w:pStyle w:val="FootnoteText"/>
      </w:pPr>
      <w:r>
        <w:rPr>
          <w:rStyle w:val="FootnoteReference"/>
        </w:rPr>
        <w:t>6</w:t>
      </w:r>
      <w:r>
        <w:t xml:space="preserve"> See: University of Alberta and RMA, 2023, </w:t>
      </w:r>
      <w:hyperlink r:id="rId45" w:history="1">
        <w:r w:rsidRPr="00D01B0A">
          <w:rPr>
            <w:rStyle w:val="Hyperlink"/>
            <w:i/>
            <w:iCs/>
          </w:rPr>
          <w:t>Understanding and Responding to the Challenges Faced by FCSS Programs in Rural Alberta</w:t>
        </w:r>
      </w:hyperlink>
      <w:r>
        <w:rPr>
          <w:i/>
          <w:iCs/>
        </w:rPr>
        <w:t xml:space="preserve">, </w:t>
      </w:r>
      <w:r>
        <w:t>pp. 1-37.</w:t>
      </w:r>
    </w:p>
  </w:footnote>
  <w:footnote w:id="43">
    <w:p w14:paraId="482F16ED" w14:textId="76A278B7" w:rsidR="00F3267E" w:rsidRDefault="00F3267E" w:rsidP="00E16DAB">
      <w:pPr>
        <w:pStyle w:val="FootnoteText"/>
      </w:pPr>
      <w:r>
        <w:rPr>
          <w:rStyle w:val="FootnoteReference"/>
        </w:rPr>
        <w:t>7</w:t>
      </w:r>
      <w:r>
        <w:t xml:space="preserve"> University of Alberta and RMA, 2023, p. 12.</w:t>
      </w:r>
    </w:p>
  </w:footnote>
  <w:footnote w:id="44">
    <w:p w14:paraId="7C749084" w14:textId="18C4CC0C" w:rsidR="0023311D" w:rsidRPr="00297EC4" w:rsidRDefault="0023311D" w:rsidP="00E16DAB">
      <w:pPr>
        <w:pStyle w:val="FootnoteText"/>
      </w:pPr>
      <w:r>
        <w:rPr>
          <w:rStyle w:val="FootnoteReference"/>
        </w:rPr>
        <w:t>8</w:t>
      </w:r>
      <w:r>
        <w:t xml:space="preserve"> The definition of early intervention in the Government of Alberta often means addressing an issue at an early stage, after the issue has surfaced or presented itself, but before full blown crisis. These interventions tend to be intensive and directed at specific individuals experiencing significant adversity. See: Government of Alberta, March 2019, </w:t>
      </w:r>
      <w:hyperlink r:id="rId46" w:history="1">
        <w:r w:rsidRPr="00297EC4">
          <w:rPr>
            <w:rStyle w:val="Hyperlink"/>
            <w:i/>
            <w:iCs/>
          </w:rPr>
          <w:t>Well-being and Resiliency: A Framework for Supporting Safe and Healthy Children and Families</w:t>
        </w:r>
      </w:hyperlink>
      <w:r>
        <w:t>, p. 22.</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600"/>
      <w:gridCol w:w="3600"/>
      <w:gridCol w:w="3600"/>
    </w:tblGrid>
    <w:tr w:rsidR="004321BC" w:rsidRPr="002160E4" w14:paraId="45E614FE" w14:textId="77777777" w:rsidTr="72A71C68">
      <w:tc>
        <w:tcPr>
          <w:tcW w:w="3600" w:type="dxa"/>
        </w:tcPr>
        <w:p w14:paraId="51A137F5" w14:textId="18C3C907" w:rsidR="004321BC" w:rsidRPr="002160E4" w:rsidRDefault="00984729" w:rsidP="005128EF">
          <w:pPr>
            <w:pStyle w:val="Header-Reportname"/>
          </w:pPr>
          <w:r>
            <w:t xml:space="preserve">2026 Resolutions Book </w:t>
          </w:r>
        </w:p>
      </w:tc>
      <w:tc>
        <w:tcPr>
          <w:tcW w:w="3600" w:type="dxa"/>
        </w:tcPr>
        <w:p w14:paraId="30EC8134" w14:textId="77777777" w:rsidR="004321BC" w:rsidRPr="002160E4" w:rsidRDefault="004321BC" w:rsidP="72A71C68">
          <w:pPr>
            <w:pStyle w:val="Header"/>
            <w:jc w:val="center"/>
          </w:pPr>
        </w:p>
      </w:tc>
      <w:tc>
        <w:tcPr>
          <w:tcW w:w="3600" w:type="dxa"/>
        </w:tcPr>
        <w:p w14:paraId="7C258180" w14:textId="2785479F" w:rsidR="004321BC" w:rsidRPr="002160E4" w:rsidRDefault="00984729" w:rsidP="005128EF">
          <w:pPr>
            <w:pStyle w:val="Header-Membername"/>
          </w:pPr>
          <w:r>
            <w:t xml:space="preserve">Version </w:t>
          </w:r>
          <w:r w:rsidR="00ED30CA">
            <w:t>2</w:t>
          </w:r>
        </w:p>
      </w:tc>
    </w:tr>
  </w:tbl>
  <w:p w14:paraId="26C03A1A" w14:textId="77777777" w:rsidR="004321BC" w:rsidRPr="002160E4" w:rsidRDefault="004321BC" w:rsidP="72A71C6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6379"/>
      <w:gridCol w:w="425"/>
      <w:gridCol w:w="3686"/>
    </w:tblGrid>
    <w:tr w:rsidR="00F440EF" w:rsidRPr="002160E4" w14:paraId="749C9C8A" w14:textId="77777777" w:rsidTr="002F6E73">
      <w:tc>
        <w:tcPr>
          <w:tcW w:w="6379" w:type="dxa"/>
        </w:tcPr>
        <w:p w14:paraId="674F52B8" w14:textId="4C4F243A" w:rsidR="00F440EF" w:rsidRPr="002160E4" w:rsidRDefault="00D6450D" w:rsidP="005128EF">
          <w:pPr>
            <w:pStyle w:val="Header-Reportname"/>
          </w:pPr>
          <w:r>
            <w:t xml:space="preserve">2026 Resolutions Book </w:t>
          </w:r>
        </w:p>
      </w:tc>
      <w:tc>
        <w:tcPr>
          <w:tcW w:w="425" w:type="dxa"/>
        </w:tcPr>
        <w:p w14:paraId="69255973" w14:textId="77777777" w:rsidR="00F440EF" w:rsidRPr="002160E4" w:rsidRDefault="00F440EF" w:rsidP="00D01C88">
          <w:pPr>
            <w:pStyle w:val="Footer"/>
            <w:jc w:val="right"/>
          </w:pPr>
        </w:p>
      </w:tc>
      <w:tc>
        <w:tcPr>
          <w:tcW w:w="3686" w:type="dxa"/>
        </w:tcPr>
        <w:p w14:paraId="58E56D3D" w14:textId="062954F6" w:rsidR="00F440EF" w:rsidRPr="002160E4" w:rsidRDefault="00D6450D" w:rsidP="005128EF">
          <w:pPr>
            <w:pStyle w:val="Header-Membername"/>
          </w:pPr>
          <w:r>
            <w:t xml:space="preserve">Version </w:t>
          </w:r>
          <w:r w:rsidR="00ED30CA">
            <w:t>2</w:t>
          </w:r>
        </w:p>
      </w:tc>
    </w:tr>
  </w:tbl>
  <w:p w14:paraId="372E631A" w14:textId="520AD726" w:rsidR="00F440EF" w:rsidRPr="002160E4" w:rsidRDefault="00F440EF" w:rsidP="72A71C6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23CEE8" w14:textId="77777777" w:rsidR="00D01C88" w:rsidRPr="002160E4" w:rsidRDefault="00D01C88" w:rsidP="72A71C6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362CD9"/>
    <w:multiLevelType w:val="hybridMultilevel"/>
    <w:tmpl w:val="6BD67DA4"/>
    <w:lvl w:ilvl="0" w:tplc="EC1A382E">
      <w:start w:val="780"/>
      <w:numFmt w:val="bullet"/>
      <w:lvlText w:val="-"/>
      <w:lvlJc w:val="left"/>
      <w:pPr>
        <w:ind w:left="1080" w:hanging="360"/>
      </w:pPr>
      <w:rPr>
        <w:rFonts w:ascii="Franklin Gothic Medium" w:eastAsiaTheme="majorEastAsia" w:hAnsi="Franklin Gothic Medium" w:cstheme="majorBidi"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1" w15:restartNumberingAfterBreak="0">
    <w:nsid w:val="0247162D"/>
    <w:multiLevelType w:val="hybridMultilevel"/>
    <w:tmpl w:val="F688423E"/>
    <w:lvl w:ilvl="0" w:tplc="04090005">
      <w:start w:val="1"/>
      <w:numFmt w:val="bullet"/>
      <w:lvlText w:val=""/>
      <w:lvlJc w:val="left"/>
      <w:pPr>
        <w:ind w:left="1080" w:hanging="360"/>
      </w:pPr>
      <w:rPr>
        <w:rFonts w:ascii="Wingdings" w:hAnsi="Wingdings"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2" w15:restartNumberingAfterBreak="0">
    <w:nsid w:val="0265135B"/>
    <w:multiLevelType w:val="hybridMultilevel"/>
    <w:tmpl w:val="6B725EA4"/>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 w15:restartNumberingAfterBreak="0">
    <w:nsid w:val="0B28352C"/>
    <w:multiLevelType w:val="hybridMultilevel"/>
    <w:tmpl w:val="0F28DB52"/>
    <w:lvl w:ilvl="0" w:tplc="04090005">
      <w:start w:val="1"/>
      <w:numFmt w:val="bullet"/>
      <w:lvlText w:val=""/>
      <w:lvlJc w:val="left"/>
      <w:pPr>
        <w:ind w:left="720" w:hanging="360"/>
      </w:pPr>
      <w:rPr>
        <w:rFonts w:ascii="Wingdings" w:hAnsi="Wingdings"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 w15:restartNumberingAfterBreak="0">
    <w:nsid w:val="0B72391A"/>
    <w:multiLevelType w:val="hybridMultilevel"/>
    <w:tmpl w:val="979E246A"/>
    <w:lvl w:ilvl="0" w:tplc="0966D08C">
      <w:start w:val="1"/>
      <w:numFmt w:val="bullet"/>
      <w:lvlText w:val="■"/>
      <w:lvlJc w:val="left"/>
      <w:pPr>
        <w:ind w:left="720" w:hanging="360"/>
      </w:pPr>
      <w:rPr>
        <w:rFonts w:ascii="Franklin Gothic Book" w:hAnsi="Franklin Gothic Book"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5" w15:restartNumberingAfterBreak="0">
    <w:nsid w:val="0D8A1593"/>
    <w:multiLevelType w:val="multilevel"/>
    <w:tmpl w:val="991AF2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43206EE"/>
    <w:multiLevelType w:val="hybridMultilevel"/>
    <w:tmpl w:val="A1908D62"/>
    <w:lvl w:ilvl="0" w:tplc="58088250">
      <w:start w:val="1"/>
      <w:numFmt w:val="bullet"/>
      <w:lvlText w:val=""/>
      <w:lvlJc w:val="left"/>
      <w:pPr>
        <w:ind w:left="720" w:hanging="360"/>
      </w:pPr>
      <w:rPr>
        <w:rFonts w:ascii="Symbol" w:hAnsi="Symbol" w:hint="default"/>
      </w:rPr>
    </w:lvl>
    <w:lvl w:ilvl="1" w:tplc="A776F080">
      <w:start w:val="1"/>
      <w:numFmt w:val="bullet"/>
      <w:lvlText w:val="o"/>
      <w:lvlJc w:val="left"/>
      <w:pPr>
        <w:ind w:left="1440" w:hanging="360"/>
      </w:pPr>
      <w:rPr>
        <w:rFonts w:ascii="Courier New" w:hAnsi="Courier New" w:hint="default"/>
      </w:rPr>
    </w:lvl>
    <w:lvl w:ilvl="2" w:tplc="E63E5B94">
      <w:start w:val="1"/>
      <w:numFmt w:val="bullet"/>
      <w:lvlText w:val=""/>
      <w:lvlJc w:val="left"/>
      <w:pPr>
        <w:ind w:left="2160" w:hanging="360"/>
      </w:pPr>
      <w:rPr>
        <w:rFonts w:ascii="Wingdings" w:hAnsi="Wingdings" w:hint="default"/>
      </w:rPr>
    </w:lvl>
    <w:lvl w:ilvl="3" w:tplc="BE1E10A6">
      <w:start w:val="1"/>
      <w:numFmt w:val="bullet"/>
      <w:lvlText w:val=""/>
      <w:lvlJc w:val="left"/>
      <w:pPr>
        <w:ind w:left="2880" w:hanging="360"/>
      </w:pPr>
      <w:rPr>
        <w:rFonts w:ascii="Symbol" w:hAnsi="Symbol" w:hint="default"/>
      </w:rPr>
    </w:lvl>
    <w:lvl w:ilvl="4" w:tplc="1836419E">
      <w:start w:val="1"/>
      <w:numFmt w:val="bullet"/>
      <w:lvlText w:val="o"/>
      <w:lvlJc w:val="left"/>
      <w:pPr>
        <w:ind w:left="3600" w:hanging="360"/>
      </w:pPr>
      <w:rPr>
        <w:rFonts w:ascii="Courier New" w:hAnsi="Courier New" w:hint="default"/>
      </w:rPr>
    </w:lvl>
    <w:lvl w:ilvl="5" w:tplc="AA52BBF0">
      <w:start w:val="1"/>
      <w:numFmt w:val="bullet"/>
      <w:lvlText w:val=""/>
      <w:lvlJc w:val="left"/>
      <w:pPr>
        <w:ind w:left="4320" w:hanging="360"/>
      </w:pPr>
      <w:rPr>
        <w:rFonts w:ascii="Wingdings" w:hAnsi="Wingdings" w:hint="default"/>
      </w:rPr>
    </w:lvl>
    <w:lvl w:ilvl="6" w:tplc="5E9A9630">
      <w:start w:val="1"/>
      <w:numFmt w:val="bullet"/>
      <w:lvlText w:val=""/>
      <w:lvlJc w:val="left"/>
      <w:pPr>
        <w:ind w:left="5040" w:hanging="360"/>
      </w:pPr>
      <w:rPr>
        <w:rFonts w:ascii="Symbol" w:hAnsi="Symbol" w:hint="default"/>
      </w:rPr>
    </w:lvl>
    <w:lvl w:ilvl="7" w:tplc="591C2338">
      <w:start w:val="1"/>
      <w:numFmt w:val="bullet"/>
      <w:lvlText w:val="o"/>
      <w:lvlJc w:val="left"/>
      <w:pPr>
        <w:ind w:left="5760" w:hanging="360"/>
      </w:pPr>
      <w:rPr>
        <w:rFonts w:ascii="Courier New" w:hAnsi="Courier New" w:hint="default"/>
      </w:rPr>
    </w:lvl>
    <w:lvl w:ilvl="8" w:tplc="71BA5C1C">
      <w:start w:val="1"/>
      <w:numFmt w:val="bullet"/>
      <w:lvlText w:val=""/>
      <w:lvlJc w:val="left"/>
      <w:pPr>
        <w:ind w:left="6480" w:hanging="360"/>
      </w:pPr>
      <w:rPr>
        <w:rFonts w:ascii="Wingdings" w:hAnsi="Wingdings" w:hint="default"/>
      </w:rPr>
    </w:lvl>
  </w:abstractNum>
  <w:abstractNum w:abstractNumId="7" w15:restartNumberingAfterBreak="0">
    <w:nsid w:val="14F22B86"/>
    <w:multiLevelType w:val="hybridMultilevel"/>
    <w:tmpl w:val="0726B7EA"/>
    <w:lvl w:ilvl="0" w:tplc="10090017">
      <w:start w:val="1"/>
      <w:numFmt w:val="lowerLetter"/>
      <w:lvlText w:val="%1)"/>
      <w:lvlJc w:val="left"/>
      <w:pPr>
        <w:ind w:left="720" w:hanging="36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8" w15:restartNumberingAfterBreak="0">
    <w:nsid w:val="14FD59C8"/>
    <w:multiLevelType w:val="hybridMultilevel"/>
    <w:tmpl w:val="33F001D2"/>
    <w:lvl w:ilvl="0" w:tplc="BC28F91C">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9" w15:restartNumberingAfterBreak="0">
    <w:nsid w:val="162B1897"/>
    <w:multiLevelType w:val="multilevel"/>
    <w:tmpl w:val="21F6506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6585543"/>
    <w:multiLevelType w:val="hybridMultilevel"/>
    <w:tmpl w:val="5314B7D6"/>
    <w:lvl w:ilvl="0" w:tplc="25C424FC">
      <w:numFmt w:val="bullet"/>
      <w:lvlText w:val="-"/>
      <w:lvlJc w:val="left"/>
      <w:pPr>
        <w:ind w:left="720" w:hanging="360"/>
      </w:pPr>
      <w:rPr>
        <w:rFonts w:ascii="Franklin Gothic Book" w:eastAsia="Times New Roman" w:hAnsi="Franklin Gothic Book" w:cs="Segoe U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1" w15:restartNumberingAfterBreak="0">
    <w:nsid w:val="18D56A27"/>
    <w:multiLevelType w:val="hybridMultilevel"/>
    <w:tmpl w:val="41A82370"/>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2" w15:restartNumberingAfterBreak="0">
    <w:nsid w:val="190A3DF4"/>
    <w:multiLevelType w:val="hybridMultilevel"/>
    <w:tmpl w:val="EC203E44"/>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3" w15:restartNumberingAfterBreak="0">
    <w:nsid w:val="1ACC4543"/>
    <w:multiLevelType w:val="hybridMultilevel"/>
    <w:tmpl w:val="9FD08CBA"/>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4" w15:restartNumberingAfterBreak="0">
    <w:nsid w:val="1C3D431E"/>
    <w:multiLevelType w:val="hybridMultilevel"/>
    <w:tmpl w:val="FFFFFFFF"/>
    <w:lvl w:ilvl="0" w:tplc="27E4DF5E">
      <w:start w:val="1"/>
      <w:numFmt w:val="bullet"/>
      <w:lvlText w:val=""/>
      <w:lvlJc w:val="left"/>
      <w:pPr>
        <w:ind w:left="720" w:hanging="360"/>
      </w:pPr>
      <w:rPr>
        <w:rFonts w:ascii="Symbol" w:hAnsi="Symbol" w:hint="default"/>
      </w:rPr>
    </w:lvl>
    <w:lvl w:ilvl="1" w:tplc="CD84CEB0">
      <w:start w:val="1"/>
      <w:numFmt w:val="bullet"/>
      <w:lvlText w:val="o"/>
      <w:lvlJc w:val="left"/>
      <w:pPr>
        <w:ind w:left="1440" w:hanging="360"/>
      </w:pPr>
      <w:rPr>
        <w:rFonts w:ascii="Courier New" w:hAnsi="Courier New" w:hint="default"/>
      </w:rPr>
    </w:lvl>
    <w:lvl w:ilvl="2" w:tplc="F0CEC27E">
      <w:start w:val="1"/>
      <w:numFmt w:val="bullet"/>
      <w:lvlText w:val=""/>
      <w:lvlJc w:val="left"/>
      <w:pPr>
        <w:ind w:left="2160" w:hanging="360"/>
      </w:pPr>
      <w:rPr>
        <w:rFonts w:ascii="Wingdings" w:hAnsi="Wingdings" w:hint="default"/>
      </w:rPr>
    </w:lvl>
    <w:lvl w:ilvl="3" w:tplc="F95CC62E">
      <w:start w:val="1"/>
      <w:numFmt w:val="bullet"/>
      <w:lvlText w:val=""/>
      <w:lvlJc w:val="left"/>
      <w:pPr>
        <w:ind w:left="2880" w:hanging="360"/>
      </w:pPr>
      <w:rPr>
        <w:rFonts w:ascii="Symbol" w:hAnsi="Symbol" w:hint="default"/>
      </w:rPr>
    </w:lvl>
    <w:lvl w:ilvl="4" w:tplc="54E8D85E">
      <w:start w:val="1"/>
      <w:numFmt w:val="bullet"/>
      <w:lvlText w:val="o"/>
      <w:lvlJc w:val="left"/>
      <w:pPr>
        <w:ind w:left="3600" w:hanging="360"/>
      </w:pPr>
      <w:rPr>
        <w:rFonts w:ascii="Courier New" w:hAnsi="Courier New" w:hint="default"/>
      </w:rPr>
    </w:lvl>
    <w:lvl w:ilvl="5" w:tplc="08DAD724">
      <w:start w:val="1"/>
      <w:numFmt w:val="bullet"/>
      <w:lvlText w:val=""/>
      <w:lvlJc w:val="left"/>
      <w:pPr>
        <w:ind w:left="4320" w:hanging="360"/>
      </w:pPr>
      <w:rPr>
        <w:rFonts w:ascii="Wingdings" w:hAnsi="Wingdings" w:hint="default"/>
      </w:rPr>
    </w:lvl>
    <w:lvl w:ilvl="6" w:tplc="2FE8666E">
      <w:start w:val="1"/>
      <w:numFmt w:val="bullet"/>
      <w:lvlText w:val=""/>
      <w:lvlJc w:val="left"/>
      <w:pPr>
        <w:ind w:left="5040" w:hanging="360"/>
      </w:pPr>
      <w:rPr>
        <w:rFonts w:ascii="Symbol" w:hAnsi="Symbol" w:hint="default"/>
      </w:rPr>
    </w:lvl>
    <w:lvl w:ilvl="7" w:tplc="2014268E">
      <w:start w:val="1"/>
      <w:numFmt w:val="bullet"/>
      <w:lvlText w:val="o"/>
      <w:lvlJc w:val="left"/>
      <w:pPr>
        <w:ind w:left="5760" w:hanging="360"/>
      </w:pPr>
      <w:rPr>
        <w:rFonts w:ascii="Courier New" w:hAnsi="Courier New" w:hint="default"/>
      </w:rPr>
    </w:lvl>
    <w:lvl w:ilvl="8" w:tplc="6C9AB278">
      <w:start w:val="1"/>
      <w:numFmt w:val="bullet"/>
      <w:lvlText w:val=""/>
      <w:lvlJc w:val="left"/>
      <w:pPr>
        <w:ind w:left="6480" w:hanging="360"/>
      </w:pPr>
      <w:rPr>
        <w:rFonts w:ascii="Wingdings" w:hAnsi="Wingdings" w:hint="default"/>
      </w:rPr>
    </w:lvl>
  </w:abstractNum>
  <w:abstractNum w:abstractNumId="15" w15:restartNumberingAfterBreak="0">
    <w:nsid w:val="1DBE38A3"/>
    <w:multiLevelType w:val="hybridMultilevel"/>
    <w:tmpl w:val="95D0E1C2"/>
    <w:lvl w:ilvl="0" w:tplc="EC1A382E">
      <w:start w:val="780"/>
      <w:numFmt w:val="bullet"/>
      <w:lvlText w:val="-"/>
      <w:lvlJc w:val="left"/>
      <w:pPr>
        <w:ind w:left="720" w:hanging="360"/>
      </w:pPr>
      <w:rPr>
        <w:rFonts w:ascii="Franklin Gothic Medium" w:eastAsiaTheme="majorEastAsia" w:hAnsi="Franklin Gothic Medium" w:cstheme="maj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6" w15:restartNumberingAfterBreak="0">
    <w:nsid w:val="1DE63C63"/>
    <w:multiLevelType w:val="hybridMultilevel"/>
    <w:tmpl w:val="E0769BBA"/>
    <w:lvl w:ilvl="0" w:tplc="10090005">
      <w:start w:val="1"/>
      <w:numFmt w:val="bullet"/>
      <w:lvlText w:val=""/>
      <w:lvlJc w:val="left"/>
      <w:pPr>
        <w:ind w:left="6480" w:hanging="360"/>
      </w:pPr>
      <w:rPr>
        <w:rFonts w:ascii="Wingdings" w:hAnsi="Wingdings" w:hint="default"/>
      </w:rPr>
    </w:lvl>
    <w:lvl w:ilvl="1" w:tplc="10090003" w:tentative="1">
      <w:start w:val="1"/>
      <w:numFmt w:val="bullet"/>
      <w:lvlText w:val="o"/>
      <w:lvlJc w:val="left"/>
      <w:pPr>
        <w:ind w:left="7200" w:hanging="360"/>
      </w:pPr>
      <w:rPr>
        <w:rFonts w:ascii="Courier New" w:hAnsi="Courier New" w:cs="Courier New" w:hint="default"/>
      </w:rPr>
    </w:lvl>
    <w:lvl w:ilvl="2" w:tplc="10090005" w:tentative="1">
      <w:start w:val="1"/>
      <w:numFmt w:val="bullet"/>
      <w:lvlText w:val=""/>
      <w:lvlJc w:val="left"/>
      <w:pPr>
        <w:ind w:left="7920" w:hanging="360"/>
      </w:pPr>
      <w:rPr>
        <w:rFonts w:ascii="Wingdings" w:hAnsi="Wingdings" w:hint="default"/>
      </w:rPr>
    </w:lvl>
    <w:lvl w:ilvl="3" w:tplc="10090001" w:tentative="1">
      <w:start w:val="1"/>
      <w:numFmt w:val="bullet"/>
      <w:lvlText w:val=""/>
      <w:lvlJc w:val="left"/>
      <w:pPr>
        <w:ind w:left="8640" w:hanging="360"/>
      </w:pPr>
      <w:rPr>
        <w:rFonts w:ascii="Symbol" w:hAnsi="Symbol" w:hint="default"/>
      </w:rPr>
    </w:lvl>
    <w:lvl w:ilvl="4" w:tplc="10090003" w:tentative="1">
      <w:start w:val="1"/>
      <w:numFmt w:val="bullet"/>
      <w:lvlText w:val="o"/>
      <w:lvlJc w:val="left"/>
      <w:pPr>
        <w:ind w:left="9360" w:hanging="360"/>
      </w:pPr>
      <w:rPr>
        <w:rFonts w:ascii="Courier New" w:hAnsi="Courier New" w:cs="Courier New" w:hint="default"/>
      </w:rPr>
    </w:lvl>
    <w:lvl w:ilvl="5" w:tplc="10090005" w:tentative="1">
      <w:start w:val="1"/>
      <w:numFmt w:val="bullet"/>
      <w:lvlText w:val=""/>
      <w:lvlJc w:val="left"/>
      <w:pPr>
        <w:ind w:left="10080" w:hanging="360"/>
      </w:pPr>
      <w:rPr>
        <w:rFonts w:ascii="Wingdings" w:hAnsi="Wingdings" w:hint="default"/>
      </w:rPr>
    </w:lvl>
    <w:lvl w:ilvl="6" w:tplc="10090001" w:tentative="1">
      <w:start w:val="1"/>
      <w:numFmt w:val="bullet"/>
      <w:lvlText w:val=""/>
      <w:lvlJc w:val="left"/>
      <w:pPr>
        <w:ind w:left="10800" w:hanging="360"/>
      </w:pPr>
      <w:rPr>
        <w:rFonts w:ascii="Symbol" w:hAnsi="Symbol" w:hint="default"/>
      </w:rPr>
    </w:lvl>
    <w:lvl w:ilvl="7" w:tplc="10090003" w:tentative="1">
      <w:start w:val="1"/>
      <w:numFmt w:val="bullet"/>
      <w:lvlText w:val="o"/>
      <w:lvlJc w:val="left"/>
      <w:pPr>
        <w:ind w:left="11520" w:hanging="360"/>
      </w:pPr>
      <w:rPr>
        <w:rFonts w:ascii="Courier New" w:hAnsi="Courier New" w:cs="Courier New" w:hint="default"/>
      </w:rPr>
    </w:lvl>
    <w:lvl w:ilvl="8" w:tplc="10090005" w:tentative="1">
      <w:start w:val="1"/>
      <w:numFmt w:val="bullet"/>
      <w:lvlText w:val=""/>
      <w:lvlJc w:val="left"/>
      <w:pPr>
        <w:ind w:left="12240" w:hanging="360"/>
      </w:pPr>
      <w:rPr>
        <w:rFonts w:ascii="Wingdings" w:hAnsi="Wingdings" w:hint="default"/>
      </w:rPr>
    </w:lvl>
  </w:abstractNum>
  <w:abstractNum w:abstractNumId="17" w15:restartNumberingAfterBreak="0">
    <w:nsid w:val="1EB110D0"/>
    <w:multiLevelType w:val="hybridMultilevel"/>
    <w:tmpl w:val="0060DCDC"/>
    <w:lvl w:ilvl="0" w:tplc="E8602D64">
      <w:start w:val="1"/>
      <w:numFmt w:val="decimal"/>
      <w:lvlText w:val="%1."/>
      <w:lvlJc w:val="left"/>
      <w:pPr>
        <w:ind w:left="1080" w:hanging="720"/>
      </w:pPr>
      <w:rPr>
        <w:rFonts w:hint="default"/>
      </w:rPr>
    </w:lvl>
    <w:lvl w:ilvl="1" w:tplc="10090005">
      <w:start w:val="1"/>
      <w:numFmt w:val="bullet"/>
      <w:lvlText w:val=""/>
      <w:lvlJc w:val="left"/>
      <w:pPr>
        <w:ind w:left="1440" w:hanging="360"/>
      </w:pPr>
      <w:rPr>
        <w:rFonts w:ascii="Wingdings" w:hAnsi="Wingdings" w:hint="default"/>
      </w:r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8" w15:restartNumberingAfterBreak="0">
    <w:nsid w:val="224D2A08"/>
    <w:multiLevelType w:val="hybridMultilevel"/>
    <w:tmpl w:val="37A08404"/>
    <w:lvl w:ilvl="0" w:tplc="9E8E446C">
      <w:numFmt w:val="bullet"/>
      <w:lvlText w:val="-"/>
      <w:lvlJc w:val="left"/>
      <w:pPr>
        <w:ind w:left="720" w:hanging="360"/>
      </w:pPr>
      <w:rPr>
        <w:rFonts w:ascii="Franklin Gothic Book" w:eastAsiaTheme="minorHAnsi" w:hAnsi="Franklin Gothic Book" w:cstheme="min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19" w15:restartNumberingAfterBreak="0">
    <w:nsid w:val="23176182"/>
    <w:multiLevelType w:val="hybridMultilevel"/>
    <w:tmpl w:val="34E22F9E"/>
    <w:lvl w:ilvl="0" w:tplc="76B68470">
      <w:start w:val="780"/>
      <w:numFmt w:val="bullet"/>
      <w:lvlText w:val="-"/>
      <w:lvlJc w:val="left"/>
      <w:pPr>
        <w:ind w:left="720" w:hanging="360"/>
      </w:pPr>
      <w:rPr>
        <w:rFonts w:ascii="Franklin Gothic Medium" w:eastAsiaTheme="majorEastAsia" w:hAnsi="Franklin Gothic Medium" w:cstheme="maj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0" w15:restartNumberingAfterBreak="0">
    <w:nsid w:val="24767D72"/>
    <w:multiLevelType w:val="hybridMultilevel"/>
    <w:tmpl w:val="801C5140"/>
    <w:lvl w:ilvl="0" w:tplc="10090001">
      <w:start w:val="1"/>
      <w:numFmt w:val="bullet"/>
      <w:lvlText w:val=""/>
      <w:lvlJc w:val="left"/>
      <w:pPr>
        <w:ind w:left="1500" w:hanging="360"/>
      </w:pPr>
      <w:rPr>
        <w:rFonts w:ascii="Symbol" w:hAnsi="Symbol" w:hint="default"/>
      </w:rPr>
    </w:lvl>
    <w:lvl w:ilvl="1" w:tplc="10090003" w:tentative="1">
      <w:start w:val="1"/>
      <w:numFmt w:val="bullet"/>
      <w:lvlText w:val="o"/>
      <w:lvlJc w:val="left"/>
      <w:pPr>
        <w:ind w:left="2220" w:hanging="360"/>
      </w:pPr>
      <w:rPr>
        <w:rFonts w:ascii="Courier New" w:hAnsi="Courier New" w:cs="Courier New" w:hint="default"/>
      </w:rPr>
    </w:lvl>
    <w:lvl w:ilvl="2" w:tplc="10090005" w:tentative="1">
      <w:start w:val="1"/>
      <w:numFmt w:val="bullet"/>
      <w:lvlText w:val=""/>
      <w:lvlJc w:val="left"/>
      <w:pPr>
        <w:ind w:left="2940" w:hanging="360"/>
      </w:pPr>
      <w:rPr>
        <w:rFonts w:ascii="Wingdings" w:hAnsi="Wingdings" w:hint="default"/>
      </w:rPr>
    </w:lvl>
    <w:lvl w:ilvl="3" w:tplc="10090001" w:tentative="1">
      <w:start w:val="1"/>
      <w:numFmt w:val="bullet"/>
      <w:lvlText w:val=""/>
      <w:lvlJc w:val="left"/>
      <w:pPr>
        <w:ind w:left="3660" w:hanging="360"/>
      </w:pPr>
      <w:rPr>
        <w:rFonts w:ascii="Symbol" w:hAnsi="Symbol" w:hint="default"/>
      </w:rPr>
    </w:lvl>
    <w:lvl w:ilvl="4" w:tplc="10090003" w:tentative="1">
      <w:start w:val="1"/>
      <w:numFmt w:val="bullet"/>
      <w:lvlText w:val="o"/>
      <w:lvlJc w:val="left"/>
      <w:pPr>
        <w:ind w:left="4380" w:hanging="360"/>
      </w:pPr>
      <w:rPr>
        <w:rFonts w:ascii="Courier New" w:hAnsi="Courier New" w:cs="Courier New" w:hint="default"/>
      </w:rPr>
    </w:lvl>
    <w:lvl w:ilvl="5" w:tplc="10090005" w:tentative="1">
      <w:start w:val="1"/>
      <w:numFmt w:val="bullet"/>
      <w:lvlText w:val=""/>
      <w:lvlJc w:val="left"/>
      <w:pPr>
        <w:ind w:left="5100" w:hanging="360"/>
      </w:pPr>
      <w:rPr>
        <w:rFonts w:ascii="Wingdings" w:hAnsi="Wingdings" w:hint="default"/>
      </w:rPr>
    </w:lvl>
    <w:lvl w:ilvl="6" w:tplc="10090001" w:tentative="1">
      <w:start w:val="1"/>
      <w:numFmt w:val="bullet"/>
      <w:lvlText w:val=""/>
      <w:lvlJc w:val="left"/>
      <w:pPr>
        <w:ind w:left="5820" w:hanging="360"/>
      </w:pPr>
      <w:rPr>
        <w:rFonts w:ascii="Symbol" w:hAnsi="Symbol" w:hint="default"/>
      </w:rPr>
    </w:lvl>
    <w:lvl w:ilvl="7" w:tplc="10090003" w:tentative="1">
      <w:start w:val="1"/>
      <w:numFmt w:val="bullet"/>
      <w:lvlText w:val="o"/>
      <w:lvlJc w:val="left"/>
      <w:pPr>
        <w:ind w:left="6540" w:hanging="360"/>
      </w:pPr>
      <w:rPr>
        <w:rFonts w:ascii="Courier New" w:hAnsi="Courier New" w:cs="Courier New" w:hint="default"/>
      </w:rPr>
    </w:lvl>
    <w:lvl w:ilvl="8" w:tplc="10090005" w:tentative="1">
      <w:start w:val="1"/>
      <w:numFmt w:val="bullet"/>
      <w:lvlText w:val=""/>
      <w:lvlJc w:val="left"/>
      <w:pPr>
        <w:ind w:left="7260" w:hanging="360"/>
      </w:pPr>
      <w:rPr>
        <w:rFonts w:ascii="Wingdings" w:hAnsi="Wingdings" w:hint="default"/>
      </w:rPr>
    </w:lvl>
  </w:abstractNum>
  <w:abstractNum w:abstractNumId="21" w15:restartNumberingAfterBreak="0">
    <w:nsid w:val="25666350"/>
    <w:multiLevelType w:val="hybridMultilevel"/>
    <w:tmpl w:val="759A2748"/>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2" w15:restartNumberingAfterBreak="0">
    <w:nsid w:val="27DE2FDA"/>
    <w:multiLevelType w:val="hybridMultilevel"/>
    <w:tmpl w:val="D2D0240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3" w15:restartNumberingAfterBreak="0">
    <w:nsid w:val="2D8B7421"/>
    <w:multiLevelType w:val="hybridMultilevel"/>
    <w:tmpl w:val="6CEC1AD4"/>
    <w:lvl w:ilvl="0" w:tplc="9E8E446C">
      <w:numFmt w:val="bullet"/>
      <w:lvlText w:val="-"/>
      <w:lvlJc w:val="left"/>
      <w:pPr>
        <w:ind w:left="720" w:hanging="360"/>
      </w:pPr>
      <w:rPr>
        <w:rFonts w:ascii="Franklin Gothic Book" w:eastAsiaTheme="minorHAnsi" w:hAnsi="Franklin Gothic Book" w:cstheme="min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4" w15:restartNumberingAfterBreak="0">
    <w:nsid w:val="2F41141C"/>
    <w:multiLevelType w:val="hybridMultilevel"/>
    <w:tmpl w:val="2EC831D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5" w15:restartNumberingAfterBreak="0">
    <w:nsid w:val="3C2B10F1"/>
    <w:multiLevelType w:val="multilevel"/>
    <w:tmpl w:val="3632ADCA"/>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cs="Times New Roman" w:hint="default"/>
        <w:sz w:val="20"/>
      </w:rPr>
    </w:lvl>
    <w:lvl w:ilvl="2">
      <w:start w:val="1"/>
      <w:numFmt w:val="bullet"/>
      <w:lvlText w:val=""/>
      <w:lvlJc w:val="left"/>
      <w:pPr>
        <w:tabs>
          <w:tab w:val="num" w:pos="2160"/>
        </w:tabs>
        <w:ind w:left="2160" w:hanging="360"/>
      </w:pPr>
      <w:rPr>
        <w:rFonts w:ascii="Wingdings" w:hAnsi="Wingdings" w:hint="default"/>
        <w:sz w:val="20"/>
      </w:rPr>
    </w:lvl>
    <w:lvl w:ilvl="3">
      <w:start w:val="1"/>
      <w:numFmt w:val="bullet"/>
      <w:lvlText w:val=""/>
      <w:lvlJc w:val="left"/>
      <w:pPr>
        <w:tabs>
          <w:tab w:val="num" w:pos="2880"/>
        </w:tabs>
        <w:ind w:left="2880" w:hanging="360"/>
      </w:pPr>
      <w:rPr>
        <w:rFonts w:ascii="Wingdings" w:hAnsi="Wingdings" w:hint="default"/>
        <w:sz w:val="20"/>
      </w:rPr>
    </w:lvl>
    <w:lvl w:ilvl="4">
      <w:start w:val="1"/>
      <w:numFmt w:val="bullet"/>
      <w:lvlText w:val=""/>
      <w:lvlJc w:val="left"/>
      <w:pPr>
        <w:tabs>
          <w:tab w:val="num" w:pos="3600"/>
        </w:tabs>
        <w:ind w:left="3600" w:hanging="360"/>
      </w:pPr>
      <w:rPr>
        <w:rFonts w:ascii="Wingdings" w:hAnsi="Wingdings" w:hint="default"/>
        <w:sz w:val="20"/>
      </w:rPr>
    </w:lvl>
    <w:lvl w:ilvl="5">
      <w:start w:val="1"/>
      <w:numFmt w:val="bullet"/>
      <w:lvlText w:val=""/>
      <w:lvlJc w:val="left"/>
      <w:pPr>
        <w:tabs>
          <w:tab w:val="num" w:pos="4320"/>
        </w:tabs>
        <w:ind w:left="4320" w:hanging="360"/>
      </w:pPr>
      <w:rPr>
        <w:rFonts w:ascii="Wingdings" w:hAnsi="Wingdings" w:hint="default"/>
        <w:sz w:val="20"/>
      </w:rPr>
    </w:lvl>
    <w:lvl w:ilvl="6">
      <w:start w:val="1"/>
      <w:numFmt w:val="bullet"/>
      <w:lvlText w:val=""/>
      <w:lvlJc w:val="left"/>
      <w:pPr>
        <w:tabs>
          <w:tab w:val="num" w:pos="5040"/>
        </w:tabs>
        <w:ind w:left="5040" w:hanging="360"/>
      </w:pPr>
      <w:rPr>
        <w:rFonts w:ascii="Wingdings" w:hAnsi="Wingdings" w:hint="default"/>
        <w:sz w:val="20"/>
      </w:rPr>
    </w:lvl>
    <w:lvl w:ilvl="7">
      <w:start w:val="1"/>
      <w:numFmt w:val="bullet"/>
      <w:lvlText w:val=""/>
      <w:lvlJc w:val="left"/>
      <w:pPr>
        <w:tabs>
          <w:tab w:val="num" w:pos="5760"/>
        </w:tabs>
        <w:ind w:left="5760" w:hanging="360"/>
      </w:pPr>
      <w:rPr>
        <w:rFonts w:ascii="Wingdings" w:hAnsi="Wingdings" w:hint="default"/>
        <w:sz w:val="20"/>
      </w:rPr>
    </w:lvl>
    <w:lvl w:ilvl="8">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4070495B"/>
    <w:multiLevelType w:val="hybridMultilevel"/>
    <w:tmpl w:val="F8EC37A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7" w15:restartNumberingAfterBreak="0">
    <w:nsid w:val="48523DD9"/>
    <w:multiLevelType w:val="hybridMultilevel"/>
    <w:tmpl w:val="C868F41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8" w15:restartNumberingAfterBreak="0">
    <w:nsid w:val="51655128"/>
    <w:multiLevelType w:val="hybridMultilevel"/>
    <w:tmpl w:val="7F5ECDAA"/>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29" w15:restartNumberingAfterBreak="0">
    <w:nsid w:val="56AB32E8"/>
    <w:multiLevelType w:val="hybridMultilevel"/>
    <w:tmpl w:val="6D38590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0" w15:restartNumberingAfterBreak="0">
    <w:nsid w:val="57F22F29"/>
    <w:multiLevelType w:val="hybridMultilevel"/>
    <w:tmpl w:val="C57C995A"/>
    <w:lvl w:ilvl="0" w:tplc="04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1" w15:restartNumberingAfterBreak="0">
    <w:nsid w:val="593F1653"/>
    <w:multiLevelType w:val="hybridMultilevel"/>
    <w:tmpl w:val="21B0C9F8"/>
    <w:lvl w:ilvl="0" w:tplc="1009000F">
      <w:start w:val="1"/>
      <w:numFmt w:val="decimal"/>
      <w:lvlText w:val="%1."/>
      <w:lvlJc w:val="left"/>
      <w:pPr>
        <w:ind w:left="3600" w:hanging="360"/>
      </w:pPr>
    </w:lvl>
    <w:lvl w:ilvl="1" w:tplc="10090019" w:tentative="1">
      <w:start w:val="1"/>
      <w:numFmt w:val="lowerLetter"/>
      <w:lvlText w:val="%2."/>
      <w:lvlJc w:val="left"/>
      <w:pPr>
        <w:ind w:left="4320" w:hanging="360"/>
      </w:pPr>
    </w:lvl>
    <w:lvl w:ilvl="2" w:tplc="1009001B" w:tentative="1">
      <w:start w:val="1"/>
      <w:numFmt w:val="lowerRoman"/>
      <w:lvlText w:val="%3."/>
      <w:lvlJc w:val="right"/>
      <w:pPr>
        <w:ind w:left="5040" w:hanging="180"/>
      </w:pPr>
    </w:lvl>
    <w:lvl w:ilvl="3" w:tplc="1009000F" w:tentative="1">
      <w:start w:val="1"/>
      <w:numFmt w:val="decimal"/>
      <w:lvlText w:val="%4."/>
      <w:lvlJc w:val="left"/>
      <w:pPr>
        <w:ind w:left="5760" w:hanging="360"/>
      </w:pPr>
    </w:lvl>
    <w:lvl w:ilvl="4" w:tplc="10090019" w:tentative="1">
      <w:start w:val="1"/>
      <w:numFmt w:val="lowerLetter"/>
      <w:lvlText w:val="%5."/>
      <w:lvlJc w:val="left"/>
      <w:pPr>
        <w:ind w:left="6480" w:hanging="360"/>
      </w:pPr>
    </w:lvl>
    <w:lvl w:ilvl="5" w:tplc="1009001B" w:tentative="1">
      <w:start w:val="1"/>
      <w:numFmt w:val="lowerRoman"/>
      <w:lvlText w:val="%6."/>
      <w:lvlJc w:val="right"/>
      <w:pPr>
        <w:ind w:left="7200" w:hanging="180"/>
      </w:pPr>
    </w:lvl>
    <w:lvl w:ilvl="6" w:tplc="1009000F" w:tentative="1">
      <w:start w:val="1"/>
      <w:numFmt w:val="decimal"/>
      <w:lvlText w:val="%7."/>
      <w:lvlJc w:val="left"/>
      <w:pPr>
        <w:ind w:left="7920" w:hanging="360"/>
      </w:pPr>
    </w:lvl>
    <w:lvl w:ilvl="7" w:tplc="10090019" w:tentative="1">
      <w:start w:val="1"/>
      <w:numFmt w:val="lowerLetter"/>
      <w:lvlText w:val="%8."/>
      <w:lvlJc w:val="left"/>
      <w:pPr>
        <w:ind w:left="8640" w:hanging="360"/>
      </w:pPr>
    </w:lvl>
    <w:lvl w:ilvl="8" w:tplc="1009001B" w:tentative="1">
      <w:start w:val="1"/>
      <w:numFmt w:val="lowerRoman"/>
      <w:lvlText w:val="%9."/>
      <w:lvlJc w:val="right"/>
      <w:pPr>
        <w:ind w:left="9360" w:hanging="180"/>
      </w:pPr>
    </w:lvl>
  </w:abstractNum>
  <w:abstractNum w:abstractNumId="32" w15:restartNumberingAfterBreak="0">
    <w:nsid w:val="5CB90157"/>
    <w:multiLevelType w:val="hybridMultilevel"/>
    <w:tmpl w:val="2B6659D8"/>
    <w:lvl w:ilvl="0" w:tplc="10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3" w15:restartNumberingAfterBreak="0">
    <w:nsid w:val="64A302FD"/>
    <w:multiLevelType w:val="hybridMultilevel"/>
    <w:tmpl w:val="C3E0FE2E"/>
    <w:lvl w:ilvl="0" w:tplc="10090001">
      <w:start w:val="1"/>
      <w:numFmt w:val="bullet"/>
      <w:lvlText w:val=""/>
      <w:lvlJc w:val="left"/>
      <w:pPr>
        <w:ind w:left="720" w:hanging="360"/>
      </w:pPr>
      <w:rPr>
        <w:rFonts w:ascii="Symbol" w:hAnsi="Symbol" w:hint="default"/>
      </w:rPr>
    </w:lvl>
    <w:lvl w:ilvl="1" w:tplc="10090003">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4" w15:restartNumberingAfterBreak="0">
    <w:nsid w:val="658021D1"/>
    <w:multiLevelType w:val="hybridMultilevel"/>
    <w:tmpl w:val="2B2C8F4A"/>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5" w15:restartNumberingAfterBreak="0">
    <w:nsid w:val="66FA5178"/>
    <w:multiLevelType w:val="multilevel"/>
    <w:tmpl w:val="3F46AAE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6" w15:restartNumberingAfterBreak="0">
    <w:nsid w:val="68FC615D"/>
    <w:multiLevelType w:val="multilevel"/>
    <w:tmpl w:val="04604F4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7" w15:restartNumberingAfterBreak="0">
    <w:nsid w:val="69E82E76"/>
    <w:multiLevelType w:val="hybridMultilevel"/>
    <w:tmpl w:val="326CA8BC"/>
    <w:lvl w:ilvl="0" w:tplc="9E8E446C">
      <w:numFmt w:val="bullet"/>
      <w:lvlText w:val="-"/>
      <w:lvlJc w:val="left"/>
      <w:pPr>
        <w:ind w:left="720" w:hanging="360"/>
      </w:pPr>
      <w:rPr>
        <w:rFonts w:ascii="Franklin Gothic Book" w:eastAsiaTheme="minorHAnsi" w:hAnsi="Franklin Gothic Book" w:cstheme="minorBidi"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38" w15:restartNumberingAfterBreak="0">
    <w:nsid w:val="6BDB70B0"/>
    <w:multiLevelType w:val="multilevel"/>
    <w:tmpl w:val="A254DFFE"/>
    <w:lvl w:ilvl="0">
      <w:start w:val="1"/>
      <w:numFmt w:val="decimal"/>
      <w:lvlText w:val="%1."/>
      <w:lvlJc w:val="left"/>
      <w:pPr>
        <w:ind w:left="720" w:hanging="360"/>
      </w:pPr>
      <w:rPr>
        <w:u w:val="none"/>
      </w:rPr>
    </w:lvl>
    <w:lvl w:ilvl="1">
      <w:start w:val="1"/>
      <w:numFmt w:val="lowerLetter"/>
      <w:lvlText w:val="%2."/>
      <w:lvlJc w:val="left"/>
      <w:pPr>
        <w:ind w:left="1440" w:hanging="360"/>
      </w:pPr>
      <w:rPr>
        <w:u w:val="none"/>
      </w:rPr>
    </w:lvl>
    <w:lvl w:ilvl="2">
      <w:start w:val="1"/>
      <w:numFmt w:val="lowerRoman"/>
      <w:lvlText w:val="%3."/>
      <w:lvlJc w:val="right"/>
      <w:pPr>
        <w:ind w:left="2160" w:hanging="360"/>
      </w:pPr>
      <w:rPr>
        <w:u w:val="none"/>
      </w:rPr>
    </w:lvl>
    <w:lvl w:ilvl="3">
      <w:start w:val="1"/>
      <w:numFmt w:val="decimal"/>
      <w:lvlText w:val="%4."/>
      <w:lvlJc w:val="left"/>
      <w:pPr>
        <w:ind w:left="2880" w:hanging="360"/>
      </w:pPr>
      <w:rPr>
        <w:u w:val="none"/>
      </w:rPr>
    </w:lvl>
    <w:lvl w:ilvl="4">
      <w:start w:val="1"/>
      <w:numFmt w:val="lowerLetter"/>
      <w:lvlText w:val="%5."/>
      <w:lvlJc w:val="left"/>
      <w:pPr>
        <w:ind w:left="3600" w:hanging="360"/>
      </w:pPr>
      <w:rPr>
        <w:u w:val="none"/>
      </w:rPr>
    </w:lvl>
    <w:lvl w:ilvl="5">
      <w:start w:val="1"/>
      <w:numFmt w:val="lowerRoman"/>
      <w:lvlText w:val="%6."/>
      <w:lvlJc w:val="right"/>
      <w:pPr>
        <w:ind w:left="4320" w:hanging="360"/>
      </w:pPr>
      <w:rPr>
        <w:u w:val="none"/>
      </w:rPr>
    </w:lvl>
    <w:lvl w:ilvl="6">
      <w:start w:val="1"/>
      <w:numFmt w:val="decimal"/>
      <w:lvlText w:val="%7."/>
      <w:lvlJc w:val="left"/>
      <w:pPr>
        <w:ind w:left="5040" w:hanging="360"/>
      </w:pPr>
      <w:rPr>
        <w:u w:val="none"/>
      </w:rPr>
    </w:lvl>
    <w:lvl w:ilvl="7">
      <w:start w:val="1"/>
      <w:numFmt w:val="lowerLetter"/>
      <w:lvlText w:val="%8."/>
      <w:lvlJc w:val="left"/>
      <w:pPr>
        <w:ind w:left="5760" w:hanging="360"/>
      </w:pPr>
      <w:rPr>
        <w:u w:val="none"/>
      </w:rPr>
    </w:lvl>
    <w:lvl w:ilvl="8">
      <w:start w:val="1"/>
      <w:numFmt w:val="lowerRoman"/>
      <w:lvlText w:val="%9."/>
      <w:lvlJc w:val="right"/>
      <w:pPr>
        <w:ind w:left="6480" w:hanging="360"/>
      </w:pPr>
      <w:rPr>
        <w:u w:val="none"/>
      </w:rPr>
    </w:lvl>
  </w:abstractNum>
  <w:abstractNum w:abstractNumId="39" w15:restartNumberingAfterBreak="0">
    <w:nsid w:val="6BF31D40"/>
    <w:multiLevelType w:val="hybridMultilevel"/>
    <w:tmpl w:val="B9F436BC"/>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0" w15:restartNumberingAfterBreak="0">
    <w:nsid w:val="6E79759F"/>
    <w:multiLevelType w:val="hybridMultilevel"/>
    <w:tmpl w:val="27AEC83E"/>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1" w15:restartNumberingAfterBreak="0">
    <w:nsid w:val="71866CF5"/>
    <w:multiLevelType w:val="hybridMultilevel"/>
    <w:tmpl w:val="7FDA4600"/>
    <w:lvl w:ilvl="0" w:tplc="04090005">
      <w:start w:val="1"/>
      <w:numFmt w:val="bullet"/>
      <w:lvlText w:val=""/>
      <w:lvlJc w:val="left"/>
      <w:pPr>
        <w:ind w:left="1080" w:hanging="360"/>
      </w:pPr>
      <w:rPr>
        <w:rFonts w:ascii="Wingdings" w:hAnsi="Wingdings"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abstractNum w:abstractNumId="42" w15:restartNumberingAfterBreak="0">
    <w:nsid w:val="71CA23D2"/>
    <w:multiLevelType w:val="hybridMultilevel"/>
    <w:tmpl w:val="EA46347C"/>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3" w15:restartNumberingAfterBreak="0">
    <w:nsid w:val="72660A52"/>
    <w:multiLevelType w:val="hybridMultilevel"/>
    <w:tmpl w:val="4B08F5E2"/>
    <w:lvl w:ilvl="0" w:tplc="10090005">
      <w:start w:val="1"/>
      <w:numFmt w:val="bullet"/>
      <w:lvlText w:val=""/>
      <w:lvlJc w:val="left"/>
      <w:pPr>
        <w:ind w:left="720" w:hanging="360"/>
      </w:pPr>
      <w:rPr>
        <w:rFonts w:ascii="Wingdings" w:hAnsi="Wingdings"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4" w15:restartNumberingAfterBreak="0">
    <w:nsid w:val="735009DD"/>
    <w:multiLevelType w:val="hybridMultilevel"/>
    <w:tmpl w:val="6B263284"/>
    <w:lvl w:ilvl="0" w:tplc="6444FF86">
      <w:numFmt w:val="bullet"/>
      <w:lvlText w:val="-"/>
      <w:lvlJc w:val="left"/>
      <w:pPr>
        <w:ind w:left="6840" w:hanging="360"/>
      </w:pPr>
      <w:rPr>
        <w:rFonts w:ascii="Franklin Gothic Book" w:eastAsiaTheme="minorHAnsi" w:hAnsi="Franklin Gothic Book" w:cstheme="minorBidi" w:hint="default"/>
      </w:rPr>
    </w:lvl>
    <w:lvl w:ilvl="1" w:tplc="10090003" w:tentative="1">
      <w:start w:val="1"/>
      <w:numFmt w:val="bullet"/>
      <w:lvlText w:val="o"/>
      <w:lvlJc w:val="left"/>
      <w:pPr>
        <w:ind w:left="7560" w:hanging="360"/>
      </w:pPr>
      <w:rPr>
        <w:rFonts w:ascii="Courier New" w:hAnsi="Courier New" w:cs="Courier New" w:hint="default"/>
      </w:rPr>
    </w:lvl>
    <w:lvl w:ilvl="2" w:tplc="10090005" w:tentative="1">
      <w:start w:val="1"/>
      <w:numFmt w:val="bullet"/>
      <w:lvlText w:val=""/>
      <w:lvlJc w:val="left"/>
      <w:pPr>
        <w:ind w:left="8280" w:hanging="360"/>
      </w:pPr>
      <w:rPr>
        <w:rFonts w:ascii="Wingdings" w:hAnsi="Wingdings" w:hint="default"/>
      </w:rPr>
    </w:lvl>
    <w:lvl w:ilvl="3" w:tplc="10090001" w:tentative="1">
      <w:start w:val="1"/>
      <w:numFmt w:val="bullet"/>
      <w:lvlText w:val=""/>
      <w:lvlJc w:val="left"/>
      <w:pPr>
        <w:ind w:left="9000" w:hanging="360"/>
      </w:pPr>
      <w:rPr>
        <w:rFonts w:ascii="Symbol" w:hAnsi="Symbol" w:hint="default"/>
      </w:rPr>
    </w:lvl>
    <w:lvl w:ilvl="4" w:tplc="10090003" w:tentative="1">
      <w:start w:val="1"/>
      <w:numFmt w:val="bullet"/>
      <w:lvlText w:val="o"/>
      <w:lvlJc w:val="left"/>
      <w:pPr>
        <w:ind w:left="9720" w:hanging="360"/>
      </w:pPr>
      <w:rPr>
        <w:rFonts w:ascii="Courier New" w:hAnsi="Courier New" w:cs="Courier New" w:hint="default"/>
      </w:rPr>
    </w:lvl>
    <w:lvl w:ilvl="5" w:tplc="10090005" w:tentative="1">
      <w:start w:val="1"/>
      <w:numFmt w:val="bullet"/>
      <w:lvlText w:val=""/>
      <w:lvlJc w:val="left"/>
      <w:pPr>
        <w:ind w:left="10440" w:hanging="360"/>
      </w:pPr>
      <w:rPr>
        <w:rFonts w:ascii="Wingdings" w:hAnsi="Wingdings" w:hint="default"/>
      </w:rPr>
    </w:lvl>
    <w:lvl w:ilvl="6" w:tplc="10090001" w:tentative="1">
      <w:start w:val="1"/>
      <w:numFmt w:val="bullet"/>
      <w:lvlText w:val=""/>
      <w:lvlJc w:val="left"/>
      <w:pPr>
        <w:ind w:left="11160" w:hanging="360"/>
      </w:pPr>
      <w:rPr>
        <w:rFonts w:ascii="Symbol" w:hAnsi="Symbol" w:hint="default"/>
      </w:rPr>
    </w:lvl>
    <w:lvl w:ilvl="7" w:tplc="10090003" w:tentative="1">
      <w:start w:val="1"/>
      <w:numFmt w:val="bullet"/>
      <w:lvlText w:val="o"/>
      <w:lvlJc w:val="left"/>
      <w:pPr>
        <w:ind w:left="11880" w:hanging="360"/>
      </w:pPr>
      <w:rPr>
        <w:rFonts w:ascii="Courier New" w:hAnsi="Courier New" w:cs="Courier New" w:hint="default"/>
      </w:rPr>
    </w:lvl>
    <w:lvl w:ilvl="8" w:tplc="10090005" w:tentative="1">
      <w:start w:val="1"/>
      <w:numFmt w:val="bullet"/>
      <w:lvlText w:val=""/>
      <w:lvlJc w:val="left"/>
      <w:pPr>
        <w:ind w:left="12600" w:hanging="360"/>
      </w:pPr>
      <w:rPr>
        <w:rFonts w:ascii="Wingdings" w:hAnsi="Wingdings" w:hint="default"/>
      </w:rPr>
    </w:lvl>
  </w:abstractNum>
  <w:abstractNum w:abstractNumId="45" w15:restartNumberingAfterBreak="0">
    <w:nsid w:val="755E7731"/>
    <w:multiLevelType w:val="hybridMultilevel"/>
    <w:tmpl w:val="AD9A8248"/>
    <w:lvl w:ilvl="0" w:tplc="10090001">
      <w:start w:val="1"/>
      <w:numFmt w:val="bullet"/>
      <w:lvlText w:val=""/>
      <w:lvlJc w:val="left"/>
      <w:pPr>
        <w:ind w:left="720" w:hanging="360"/>
      </w:pPr>
      <w:rPr>
        <w:rFonts w:ascii="Symbol" w:hAnsi="Symbol" w:hint="default"/>
      </w:rPr>
    </w:lvl>
    <w:lvl w:ilvl="1" w:tplc="10090003" w:tentative="1">
      <w:start w:val="1"/>
      <w:numFmt w:val="bullet"/>
      <w:lvlText w:val="o"/>
      <w:lvlJc w:val="left"/>
      <w:pPr>
        <w:ind w:left="1440" w:hanging="360"/>
      </w:pPr>
      <w:rPr>
        <w:rFonts w:ascii="Courier New" w:hAnsi="Courier New" w:cs="Courier New" w:hint="default"/>
      </w:rPr>
    </w:lvl>
    <w:lvl w:ilvl="2" w:tplc="10090005" w:tentative="1">
      <w:start w:val="1"/>
      <w:numFmt w:val="bullet"/>
      <w:lvlText w:val=""/>
      <w:lvlJc w:val="left"/>
      <w:pPr>
        <w:ind w:left="2160" w:hanging="360"/>
      </w:pPr>
      <w:rPr>
        <w:rFonts w:ascii="Wingdings" w:hAnsi="Wingdings" w:hint="default"/>
      </w:rPr>
    </w:lvl>
    <w:lvl w:ilvl="3" w:tplc="10090001" w:tentative="1">
      <w:start w:val="1"/>
      <w:numFmt w:val="bullet"/>
      <w:lvlText w:val=""/>
      <w:lvlJc w:val="left"/>
      <w:pPr>
        <w:ind w:left="2880" w:hanging="360"/>
      </w:pPr>
      <w:rPr>
        <w:rFonts w:ascii="Symbol" w:hAnsi="Symbol" w:hint="default"/>
      </w:rPr>
    </w:lvl>
    <w:lvl w:ilvl="4" w:tplc="10090003" w:tentative="1">
      <w:start w:val="1"/>
      <w:numFmt w:val="bullet"/>
      <w:lvlText w:val="o"/>
      <w:lvlJc w:val="left"/>
      <w:pPr>
        <w:ind w:left="3600" w:hanging="360"/>
      </w:pPr>
      <w:rPr>
        <w:rFonts w:ascii="Courier New" w:hAnsi="Courier New" w:cs="Courier New" w:hint="default"/>
      </w:rPr>
    </w:lvl>
    <w:lvl w:ilvl="5" w:tplc="10090005" w:tentative="1">
      <w:start w:val="1"/>
      <w:numFmt w:val="bullet"/>
      <w:lvlText w:val=""/>
      <w:lvlJc w:val="left"/>
      <w:pPr>
        <w:ind w:left="4320" w:hanging="360"/>
      </w:pPr>
      <w:rPr>
        <w:rFonts w:ascii="Wingdings" w:hAnsi="Wingdings" w:hint="default"/>
      </w:rPr>
    </w:lvl>
    <w:lvl w:ilvl="6" w:tplc="10090001" w:tentative="1">
      <w:start w:val="1"/>
      <w:numFmt w:val="bullet"/>
      <w:lvlText w:val=""/>
      <w:lvlJc w:val="left"/>
      <w:pPr>
        <w:ind w:left="5040" w:hanging="360"/>
      </w:pPr>
      <w:rPr>
        <w:rFonts w:ascii="Symbol" w:hAnsi="Symbol" w:hint="default"/>
      </w:rPr>
    </w:lvl>
    <w:lvl w:ilvl="7" w:tplc="10090003" w:tentative="1">
      <w:start w:val="1"/>
      <w:numFmt w:val="bullet"/>
      <w:lvlText w:val="o"/>
      <w:lvlJc w:val="left"/>
      <w:pPr>
        <w:ind w:left="5760" w:hanging="360"/>
      </w:pPr>
      <w:rPr>
        <w:rFonts w:ascii="Courier New" w:hAnsi="Courier New" w:cs="Courier New" w:hint="default"/>
      </w:rPr>
    </w:lvl>
    <w:lvl w:ilvl="8" w:tplc="10090005" w:tentative="1">
      <w:start w:val="1"/>
      <w:numFmt w:val="bullet"/>
      <w:lvlText w:val=""/>
      <w:lvlJc w:val="left"/>
      <w:pPr>
        <w:ind w:left="6480" w:hanging="360"/>
      </w:pPr>
      <w:rPr>
        <w:rFonts w:ascii="Wingdings" w:hAnsi="Wingdings" w:hint="default"/>
      </w:rPr>
    </w:lvl>
  </w:abstractNum>
  <w:abstractNum w:abstractNumId="46" w15:restartNumberingAfterBreak="0">
    <w:nsid w:val="762C4046"/>
    <w:multiLevelType w:val="hybridMultilevel"/>
    <w:tmpl w:val="7320095A"/>
    <w:lvl w:ilvl="0" w:tplc="04090005">
      <w:start w:val="1"/>
      <w:numFmt w:val="bullet"/>
      <w:lvlText w:val=""/>
      <w:lvlJc w:val="left"/>
      <w:pPr>
        <w:ind w:left="1080" w:hanging="360"/>
      </w:pPr>
      <w:rPr>
        <w:rFonts w:ascii="Wingdings" w:hAnsi="Wingdings" w:hint="default"/>
      </w:rPr>
    </w:lvl>
    <w:lvl w:ilvl="1" w:tplc="10090003" w:tentative="1">
      <w:start w:val="1"/>
      <w:numFmt w:val="bullet"/>
      <w:lvlText w:val="o"/>
      <w:lvlJc w:val="left"/>
      <w:pPr>
        <w:ind w:left="1800" w:hanging="360"/>
      </w:pPr>
      <w:rPr>
        <w:rFonts w:ascii="Courier New" w:hAnsi="Courier New" w:cs="Courier New" w:hint="default"/>
      </w:rPr>
    </w:lvl>
    <w:lvl w:ilvl="2" w:tplc="10090005" w:tentative="1">
      <w:start w:val="1"/>
      <w:numFmt w:val="bullet"/>
      <w:lvlText w:val=""/>
      <w:lvlJc w:val="left"/>
      <w:pPr>
        <w:ind w:left="2520" w:hanging="360"/>
      </w:pPr>
      <w:rPr>
        <w:rFonts w:ascii="Wingdings" w:hAnsi="Wingdings" w:hint="default"/>
      </w:rPr>
    </w:lvl>
    <w:lvl w:ilvl="3" w:tplc="10090001" w:tentative="1">
      <w:start w:val="1"/>
      <w:numFmt w:val="bullet"/>
      <w:lvlText w:val=""/>
      <w:lvlJc w:val="left"/>
      <w:pPr>
        <w:ind w:left="3240" w:hanging="360"/>
      </w:pPr>
      <w:rPr>
        <w:rFonts w:ascii="Symbol" w:hAnsi="Symbol" w:hint="default"/>
      </w:rPr>
    </w:lvl>
    <w:lvl w:ilvl="4" w:tplc="10090003" w:tentative="1">
      <w:start w:val="1"/>
      <w:numFmt w:val="bullet"/>
      <w:lvlText w:val="o"/>
      <w:lvlJc w:val="left"/>
      <w:pPr>
        <w:ind w:left="3960" w:hanging="360"/>
      </w:pPr>
      <w:rPr>
        <w:rFonts w:ascii="Courier New" w:hAnsi="Courier New" w:cs="Courier New" w:hint="default"/>
      </w:rPr>
    </w:lvl>
    <w:lvl w:ilvl="5" w:tplc="10090005" w:tentative="1">
      <w:start w:val="1"/>
      <w:numFmt w:val="bullet"/>
      <w:lvlText w:val=""/>
      <w:lvlJc w:val="left"/>
      <w:pPr>
        <w:ind w:left="4680" w:hanging="360"/>
      </w:pPr>
      <w:rPr>
        <w:rFonts w:ascii="Wingdings" w:hAnsi="Wingdings" w:hint="default"/>
      </w:rPr>
    </w:lvl>
    <w:lvl w:ilvl="6" w:tplc="10090001" w:tentative="1">
      <w:start w:val="1"/>
      <w:numFmt w:val="bullet"/>
      <w:lvlText w:val=""/>
      <w:lvlJc w:val="left"/>
      <w:pPr>
        <w:ind w:left="5400" w:hanging="360"/>
      </w:pPr>
      <w:rPr>
        <w:rFonts w:ascii="Symbol" w:hAnsi="Symbol" w:hint="default"/>
      </w:rPr>
    </w:lvl>
    <w:lvl w:ilvl="7" w:tplc="10090003" w:tentative="1">
      <w:start w:val="1"/>
      <w:numFmt w:val="bullet"/>
      <w:lvlText w:val="o"/>
      <w:lvlJc w:val="left"/>
      <w:pPr>
        <w:ind w:left="6120" w:hanging="360"/>
      </w:pPr>
      <w:rPr>
        <w:rFonts w:ascii="Courier New" w:hAnsi="Courier New" w:cs="Courier New" w:hint="default"/>
      </w:rPr>
    </w:lvl>
    <w:lvl w:ilvl="8" w:tplc="10090005" w:tentative="1">
      <w:start w:val="1"/>
      <w:numFmt w:val="bullet"/>
      <w:lvlText w:val=""/>
      <w:lvlJc w:val="left"/>
      <w:pPr>
        <w:ind w:left="6840" w:hanging="360"/>
      </w:pPr>
      <w:rPr>
        <w:rFonts w:ascii="Wingdings" w:hAnsi="Wingdings" w:hint="default"/>
      </w:rPr>
    </w:lvl>
  </w:abstractNum>
  <w:num w:numId="1" w16cid:durableId="1639918381">
    <w:abstractNumId w:val="31"/>
  </w:num>
  <w:num w:numId="2" w16cid:durableId="1534416817">
    <w:abstractNumId w:val="16"/>
  </w:num>
  <w:num w:numId="3" w16cid:durableId="1293747239">
    <w:abstractNumId w:val="18"/>
  </w:num>
  <w:num w:numId="4" w16cid:durableId="992832788">
    <w:abstractNumId w:val="43"/>
  </w:num>
  <w:num w:numId="5" w16cid:durableId="421343402">
    <w:abstractNumId w:val="8"/>
  </w:num>
  <w:num w:numId="6" w16cid:durableId="1489711230">
    <w:abstractNumId w:val="44"/>
  </w:num>
  <w:num w:numId="7" w16cid:durableId="861747422">
    <w:abstractNumId w:val="23"/>
  </w:num>
  <w:num w:numId="8" w16cid:durableId="207494172">
    <w:abstractNumId w:val="37"/>
  </w:num>
  <w:num w:numId="9" w16cid:durableId="617837335">
    <w:abstractNumId w:val="32"/>
  </w:num>
  <w:num w:numId="10" w16cid:durableId="1789157512">
    <w:abstractNumId w:val="4"/>
  </w:num>
  <w:num w:numId="11" w16cid:durableId="426005945">
    <w:abstractNumId w:val="19"/>
  </w:num>
  <w:num w:numId="12" w16cid:durableId="839277548">
    <w:abstractNumId w:val="3"/>
  </w:num>
  <w:num w:numId="13" w16cid:durableId="607084769">
    <w:abstractNumId w:val="15"/>
  </w:num>
  <w:num w:numId="14" w16cid:durableId="818766749">
    <w:abstractNumId w:val="0"/>
  </w:num>
  <w:num w:numId="15" w16cid:durableId="1125195700">
    <w:abstractNumId w:val="41"/>
  </w:num>
  <w:num w:numId="16" w16cid:durableId="891574199">
    <w:abstractNumId w:val="46"/>
  </w:num>
  <w:num w:numId="17" w16cid:durableId="1640303377">
    <w:abstractNumId w:val="1"/>
  </w:num>
  <w:num w:numId="18" w16cid:durableId="1336617835">
    <w:abstractNumId w:val="30"/>
  </w:num>
  <w:num w:numId="19" w16cid:durableId="739256377">
    <w:abstractNumId w:val="28"/>
  </w:num>
  <w:num w:numId="20" w16cid:durableId="343868104">
    <w:abstractNumId w:val="12"/>
  </w:num>
  <w:num w:numId="21" w16cid:durableId="2090350348">
    <w:abstractNumId w:val="21"/>
  </w:num>
  <w:num w:numId="22" w16cid:durableId="2054765005">
    <w:abstractNumId w:val="17"/>
  </w:num>
  <w:num w:numId="23" w16cid:durableId="1030304660">
    <w:abstractNumId w:val="2"/>
  </w:num>
  <w:num w:numId="24" w16cid:durableId="1567446954">
    <w:abstractNumId w:val="39"/>
  </w:num>
  <w:num w:numId="25" w16cid:durableId="268776036">
    <w:abstractNumId w:val="33"/>
  </w:num>
  <w:num w:numId="26" w16cid:durableId="1338845262">
    <w:abstractNumId w:val="40"/>
  </w:num>
  <w:num w:numId="27" w16cid:durableId="1745882658">
    <w:abstractNumId w:val="34"/>
  </w:num>
  <w:num w:numId="28" w16cid:durableId="866678319">
    <w:abstractNumId w:val="38"/>
  </w:num>
  <w:num w:numId="29" w16cid:durableId="1144278675">
    <w:abstractNumId w:val="20"/>
  </w:num>
  <w:num w:numId="30" w16cid:durableId="902057878">
    <w:abstractNumId w:val="5"/>
  </w:num>
  <w:num w:numId="31" w16cid:durableId="2144613245">
    <w:abstractNumId w:val="9"/>
  </w:num>
  <w:num w:numId="32" w16cid:durableId="255870667">
    <w:abstractNumId w:val="25"/>
  </w:num>
  <w:num w:numId="33" w16cid:durableId="1908414754">
    <w:abstractNumId w:val="29"/>
  </w:num>
  <w:num w:numId="34" w16cid:durableId="1199780310">
    <w:abstractNumId w:val="11"/>
  </w:num>
  <w:num w:numId="35" w16cid:durableId="701631864">
    <w:abstractNumId w:val="42"/>
  </w:num>
  <w:num w:numId="36" w16cid:durableId="1795755280">
    <w:abstractNumId w:val="35"/>
  </w:num>
  <w:num w:numId="37" w16cid:durableId="195317440">
    <w:abstractNumId w:val="6"/>
  </w:num>
  <w:num w:numId="38" w16cid:durableId="758793820">
    <w:abstractNumId w:val="45"/>
  </w:num>
  <w:num w:numId="39" w16cid:durableId="1212351555">
    <w:abstractNumId w:val="13"/>
  </w:num>
  <w:num w:numId="40" w16cid:durableId="1583174752">
    <w:abstractNumId w:val="14"/>
  </w:num>
  <w:num w:numId="41" w16cid:durableId="1514563759">
    <w:abstractNumId w:val="26"/>
  </w:num>
  <w:num w:numId="42" w16cid:durableId="1751732283">
    <w:abstractNumId w:val="24"/>
  </w:num>
  <w:num w:numId="43" w16cid:durableId="1859925552">
    <w:abstractNumId w:val="10"/>
  </w:num>
  <w:num w:numId="44" w16cid:durableId="380715933">
    <w:abstractNumId w:val="22"/>
  </w:num>
  <w:num w:numId="45" w16cid:durableId="115030566">
    <w:abstractNumId w:val="7"/>
  </w:num>
  <w:num w:numId="46" w16cid:durableId="2092701501">
    <w:abstractNumId w:val="36"/>
  </w:num>
  <w:num w:numId="47" w16cid:durableId="2061438037">
    <w:abstractNumId w:val="2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40"/>
  <w:proofState w:spelling="clean" w:grammar="clean"/>
  <w:stylePaneFormatFilter w:val="1728" w:allStyles="0" w:customStyles="0" w:latentStyles="0" w:stylesInUse="1" w:headingStyles="1" w:numberingStyles="0" w:tableStyles="0" w:directFormattingOnRuns="1" w:directFormattingOnParagraphs="1" w:directFormattingOnNumbering="1"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numRestart w:val="eachPage"/>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81248"/>
    <w:rsid w:val="000074E1"/>
    <w:rsid w:val="00011D7F"/>
    <w:rsid w:val="00012B73"/>
    <w:rsid w:val="00014925"/>
    <w:rsid w:val="00017480"/>
    <w:rsid w:val="0002068B"/>
    <w:rsid w:val="00021591"/>
    <w:rsid w:val="00022F3F"/>
    <w:rsid w:val="00025D86"/>
    <w:rsid w:val="0003177E"/>
    <w:rsid w:val="000332C6"/>
    <w:rsid w:val="00033B67"/>
    <w:rsid w:val="00035BBB"/>
    <w:rsid w:val="000364F7"/>
    <w:rsid w:val="00045EAE"/>
    <w:rsid w:val="000476AE"/>
    <w:rsid w:val="00050334"/>
    <w:rsid w:val="00050C14"/>
    <w:rsid w:val="00050EF0"/>
    <w:rsid w:val="0005134B"/>
    <w:rsid w:val="0005185F"/>
    <w:rsid w:val="00051A57"/>
    <w:rsid w:val="000539F0"/>
    <w:rsid w:val="00054A09"/>
    <w:rsid w:val="000573BD"/>
    <w:rsid w:val="000652C7"/>
    <w:rsid w:val="00065973"/>
    <w:rsid w:val="00076E1E"/>
    <w:rsid w:val="00076E70"/>
    <w:rsid w:val="00080348"/>
    <w:rsid w:val="0008064F"/>
    <w:rsid w:val="00084E4A"/>
    <w:rsid w:val="000908CA"/>
    <w:rsid w:val="00091093"/>
    <w:rsid w:val="00091CBB"/>
    <w:rsid w:val="00092F07"/>
    <w:rsid w:val="000935C5"/>
    <w:rsid w:val="00095CC9"/>
    <w:rsid w:val="00096D15"/>
    <w:rsid w:val="000A49B0"/>
    <w:rsid w:val="000A71D0"/>
    <w:rsid w:val="000A75D0"/>
    <w:rsid w:val="000B0297"/>
    <w:rsid w:val="000B3D67"/>
    <w:rsid w:val="000B75B3"/>
    <w:rsid w:val="000C4ED1"/>
    <w:rsid w:val="000C6887"/>
    <w:rsid w:val="000C68CA"/>
    <w:rsid w:val="000C6EED"/>
    <w:rsid w:val="000D1273"/>
    <w:rsid w:val="000D33B1"/>
    <w:rsid w:val="000D4695"/>
    <w:rsid w:val="000D4EC4"/>
    <w:rsid w:val="000D6499"/>
    <w:rsid w:val="000D70F6"/>
    <w:rsid w:val="000E30D2"/>
    <w:rsid w:val="000E33E0"/>
    <w:rsid w:val="000E6E10"/>
    <w:rsid w:val="000F2BF8"/>
    <w:rsid w:val="000F5D90"/>
    <w:rsid w:val="00100A8D"/>
    <w:rsid w:val="00101AE3"/>
    <w:rsid w:val="00103247"/>
    <w:rsid w:val="0010465A"/>
    <w:rsid w:val="00106701"/>
    <w:rsid w:val="00106FBF"/>
    <w:rsid w:val="00107485"/>
    <w:rsid w:val="00107BEC"/>
    <w:rsid w:val="00110242"/>
    <w:rsid w:val="00110568"/>
    <w:rsid w:val="0011089D"/>
    <w:rsid w:val="0011128F"/>
    <w:rsid w:val="00111EE8"/>
    <w:rsid w:val="001122C4"/>
    <w:rsid w:val="00113F0D"/>
    <w:rsid w:val="00117654"/>
    <w:rsid w:val="00120122"/>
    <w:rsid w:val="001205A1"/>
    <w:rsid w:val="001214FF"/>
    <w:rsid w:val="0012617C"/>
    <w:rsid w:val="00127511"/>
    <w:rsid w:val="001341FF"/>
    <w:rsid w:val="0013472E"/>
    <w:rsid w:val="00134BB9"/>
    <w:rsid w:val="0013685C"/>
    <w:rsid w:val="001435FD"/>
    <w:rsid w:val="001443B0"/>
    <w:rsid w:val="00145381"/>
    <w:rsid w:val="00145E1F"/>
    <w:rsid w:val="00150E0C"/>
    <w:rsid w:val="0015123C"/>
    <w:rsid w:val="00152494"/>
    <w:rsid w:val="00152D7D"/>
    <w:rsid w:val="001546C3"/>
    <w:rsid w:val="00157D71"/>
    <w:rsid w:val="00161468"/>
    <w:rsid w:val="0016212B"/>
    <w:rsid w:val="00162FD9"/>
    <w:rsid w:val="001679D8"/>
    <w:rsid w:val="00170D47"/>
    <w:rsid w:val="00171425"/>
    <w:rsid w:val="00172B0E"/>
    <w:rsid w:val="001768E0"/>
    <w:rsid w:val="001774A4"/>
    <w:rsid w:val="001817E5"/>
    <w:rsid w:val="00185D83"/>
    <w:rsid w:val="0019335A"/>
    <w:rsid w:val="00193445"/>
    <w:rsid w:val="00193A05"/>
    <w:rsid w:val="001969AA"/>
    <w:rsid w:val="001A1A9C"/>
    <w:rsid w:val="001A2C51"/>
    <w:rsid w:val="001A3C65"/>
    <w:rsid w:val="001A5825"/>
    <w:rsid w:val="001B078A"/>
    <w:rsid w:val="001B1EB4"/>
    <w:rsid w:val="001B4403"/>
    <w:rsid w:val="001B4757"/>
    <w:rsid w:val="001B7246"/>
    <w:rsid w:val="001C04F4"/>
    <w:rsid w:val="001C1934"/>
    <w:rsid w:val="001C2CD6"/>
    <w:rsid w:val="001C4629"/>
    <w:rsid w:val="001C46E4"/>
    <w:rsid w:val="001C762C"/>
    <w:rsid w:val="001C7B3C"/>
    <w:rsid w:val="001D0E67"/>
    <w:rsid w:val="001D3169"/>
    <w:rsid w:val="001D33AD"/>
    <w:rsid w:val="001D38CE"/>
    <w:rsid w:val="001D443C"/>
    <w:rsid w:val="001D48A3"/>
    <w:rsid w:val="001D4B1B"/>
    <w:rsid w:val="001D5461"/>
    <w:rsid w:val="001D5D57"/>
    <w:rsid w:val="001D6FA5"/>
    <w:rsid w:val="001E1BA6"/>
    <w:rsid w:val="001E2DAC"/>
    <w:rsid w:val="001E6507"/>
    <w:rsid w:val="001E77A8"/>
    <w:rsid w:val="001E7D7D"/>
    <w:rsid w:val="001F22A7"/>
    <w:rsid w:val="001F29D2"/>
    <w:rsid w:val="001F5506"/>
    <w:rsid w:val="00200784"/>
    <w:rsid w:val="00200829"/>
    <w:rsid w:val="00200ADA"/>
    <w:rsid w:val="00202920"/>
    <w:rsid w:val="00204D19"/>
    <w:rsid w:val="0020616F"/>
    <w:rsid w:val="002160E4"/>
    <w:rsid w:val="00216B0A"/>
    <w:rsid w:val="00226414"/>
    <w:rsid w:val="0022652C"/>
    <w:rsid w:val="00226FA9"/>
    <w:rsid w:val="0023311D"/>
    <w:rsid w:val="002340AF"/>
    <w:rsid w:val="002363D2"/>
    <w:rsid w:val="00240CD3"/>
    <w:rsid w:val="00242F3A"/>
    <w:rsid w:val="00245345"/>
    <w:rsid w:val="0025104F"/>
    <w:rsid w:val="00251F71"/>
    <w:rsid w:val="00252528"/>
    <w:rsid w:val="00253AA9"/>
    <w:rsid w:val="00253D1B"/>
    <w:rsid w:val="00263383"/>
    <w:rsid w:val="00263464"/>
    <w:rsid w:val="002635F9"/>
    <w:rsid w:val="00263A8A"/>
    <w:rsid w:val="00264CE7"/>
    <w:rsid w:val="00265037"/>
    <w:rsid w:val="00265B94"/>
    <w:rsid w:val="002737A4"/>
    <w:rsid w:val="00275280"/>
    <w:rsid w:val="002877E8"/>
    <w:rsid w:val="002912E6"/>
    <w:rsid w:val="00292137"/>
    <w:rsid w:val="0029575D"/>
    <w:rsid w:val="00295AAF"/>
    <w:rsid w:val="002A17C2"/>
    <w:rsid w:val="002A2C5B"/>
    <w:rsid w:val="002A33AA"/>
    <w:rsid w:val="002A576D"/>
    <w:rsid w:val="002A62D3"/>
    <w:rsid w:val="002B23FB"/>
    <w:rsid w:val="002B2CAC"/>
    <w:rsid w:val="002B55CF"/>
    <w:rsid w:val="002C0F91"/>
    <w:rsid w:val="002C3122"/>
    <w:rsid w:val="002C44FC"/>
    <w:rsid w:val="002C584D"/>
    <w:rsid w:val="002C6D96"/>
    <w:rsid w:val="002C701D"/>
    <w:rsid w:val="002D12E9"/>
    <w:rsid w:val="002D2A39"/>
    <w:rsid w:val="002D4743"/>
    <w:rsid w:val="002D55B1"/>
    <w:rsid w:val="002D60B6"/>
    <w:rsid w:val="002E137B"/>
    <w:rsid w:val="002E14D8"/>
    <w:rsid w:val="002E2FCE"/>
    <w:rsid w:val="002E574A"/>
    <w:rsid w:val="002F0337"/>
    <w:rsid w:val="002F16B1"/>
    <w:rsid w:val="002F6D18"/>
    <w:rsid w:val="002F6E73"/>
    <w:rsid w:val="002F7DC3"/>
    <w:rsid w:val="003016D6"/>
    <w:rsid w:val="00301FFD"/>
    <w:rsid w:val="003029B5"/>
    <w:rsid w:val="003041B3"/>
    <w:rsid w:val="00304E9E"/>
    <w:rsid w:val="0031055C"/>
    <w:rsid w:val="003106C9"/>
    <w:rsid w:val="00311612"/>
    <w:rsid w:val="003117C4"/>
    <w:rsid w:val="00311E93"/>
    <w:rsid w:val="00313974"/>
    <w:rsid w:val="00313CFB"/>
    <w:rsid w:val="00320BAC"/>
    <w:rsid w:val="00321FED"/>
    <w:rsid w:val="003238C4"/>
    <w:rsid w:val="00323919"/>
    <w:rsid w:val="00325362"/>
    <w:rsid w:val="003260D7"/>
    <w:rsid w:val="0032757B"/>
    <w:rsid w:val="00331B79"/>
    <w:rsid w:val="003343AD"/>
    <w:rsid w:val="0033465F"/>
    <w:rsid w:val="0033765E"/>
    <w:rsid w:val="0034051A"/>
    <w:rsid w:val="00340AB8"/>
    <w:rsid w:val="00340F65"/>
    <w:rsid w:val="0034251F"/>
    <w:rsid w:val="00345C3E"/>
    <w:rsid w:val="00347EDB"/>
    <w:rsid w:val="00351131"/>
    <w:rsid w:val="003542C6"/>
    <w:rsid w:val="00356418"/>
    <w:rsid w:val="003602D3"/>
    <w:rsid w:val="00360EE4"/>
    <w:rsid w:val="00361D99"/>
    <w:rsid w:val="00362BD3"/>
    <w:rsid w:val="00371EE1"/>
    <w:rsid w:val="00376403"/>
    <w:rsid w:val="00376A65"/>
    <w:rsid w:val="00377DA4"/>
    <w:rsid w:val="00380FB2"/>
    <w:rsid w:val="00381AA6"/>
    <w:rsid w:val="00385F72"/>
    <w:rsid w:val="00386BBB"/>
    <w:rsid w:val="00391029"/>
    <w:rsid w:val="003918C7"/>
    <w:rsid w:val="00391BE8"/>
    <w:rsid w:val="00391C45"/>
    <w:rsid w:val="003937B3"/>
    <w:rsid w:val="00395DE0"/>
    <w:rsid w:val="00396F3C"/>
    <w:rsid w:val="003A35F2"/>
    <w:rsid w:val="003A60DD"/>
    <w:rsid w:val="003A798E"/>
    <w:rsid w:val="003B4AC7"/>
    <w:rsid w:val="003B6FF9"/>
    <w:rsid w:val="003B7171"/>
    <w:rsid w:val="003B7AAB"/>
    <w:rsid w:val="003C1710"/>
    <w:rsid w:val="003C1CB7"/>
    <w:rsid w:val="003C2B68"/>
    <w:rsid w:val="003C388D"/>
    <w:rsid w:val="003C426C"/>
    <w:rsid w:val="003C5933"/>
    <w:rsid w:val="003C5BAA"/>
    <w:rsid w:val="003C705D"/>
    <w:rsid w:val="003D0A98"/>
    <w:rsid w:val="003D0F4A"/>
    <w:rsid w:val="003D1AFF"/>
    <w:rsid w:val="003D210B"/>
    <w:rsid w:val="003D3921"/>
    <w:rsid w:val="003D4BF1"/>
    <w:rsid w:val="003D53E4"/>
    <w:rsid w:val="003D57D8"/>
    <w:rsid w:val="003D7C13"/>
    <w:rsid w:val="003E4244"/>
    <w:rsid w:val="003E612C"/>
    <w:rsid w:val="003E6DFE"/>
    <w:rsid w:val="003F07E8"/>
    <w:rsid w:val="003F2E72"/>
    <w:rsid w:val="003F3CC7"/>
    <w:rsid w:val="003F5C49"/>
    <w:rsid w:val="004030FE"/>
    <w:rsid w:val="004038DD"/>
    <w:rsid w:val="00405F47"/>
    <w:rsid w:val="0041448E"/>
    <w:rsid w:val="00414EE9"/>
    <w:rsid w:val="00416150"/>
    <w:rsid w:val="00417BBA"/>
    <w:rsid w:val="00421D7E"/>
    <w:rsid w:val="0042395D"/>
    <w:rsid w:val="004256F9"/>
    <w:rsid w:val="00425A0F"/>
    <w:rsid w:val="00425A99"/>
    <w:rsid w:val="00425FB9"/>
    <w:rsid w:val="004261A0"/>
    <w:rsid w:val="00426852"/>
    <w:rsid w:val="004269BC"/>
    <w:rsid w:val="004321BC"/>
    <w:rsid w:val="004322AB"/>
    <w:rsid w:val="00432727"/>
    <w:rsid w:val="0043387C"/>
    <w:rsid w:val="00443021"/>
    <w:rsid w:val="00446144"/>
    <w:rsid w:val="00453FE9"/>
    <w:rsid w:val="00454D82"/>
    <w:rsid w:val="00456355"/>
    <w:rsid w:val="004564AE"/>
    <w:rsid w:val="0046100B"/>
    <w:rsid w:val="00461C86"/>
    <w:rsid w:val="0046240C"/>
    <w:rsid w:val="00462C62"/>
    <w:rsid w:val="00463011"/>
    <w:rsid w:val="00464C87"/>
    <w:rsid w:val="00465CBD"/>
    <w:rsid w:val="0047061F"/>
    <w:rsid w:val="00470B4A"/>
    <w:rsid w:val="0047118D"/>
    <w:rsid w:val="0047285F"/>
    <w:rsid w:val="00472F9B"/>
    <w:rsid w:val="0047451D"/>
    <w:rsid w:val="00475085"/>
    <w:rsid w:val="0048225E"/>
    <w:rsid w:val="004827C6"/>
    <w:rsid w:val="00482ECB"/>
    <w:rsid w:val="00485F49"/>
    <w:rsid w:val="00487079"/>
    <w:rsid w:val="004909A7"/>
    <w:rsid w:val="0049193F"/>
    <w:rsid w:val="004945C2"/>
    <w:rsid w:val="00494A01"/>
    <w:rsid w:val="00494F9D"/>
    <w:rsid w:val="0049620D"/>
    <w:rsid w:val="0049689D"/>
    <w:rsid w:val="004A2C90"/>
    <w:rsid w:val="004A2D6E"/>
    <w:rsid w:val="004A34BC"/>
    <w:rsid w:val="004A4BB3"/>
    <w:rsid w:val="004A5EDB"/>
    <w:rsid w:val="004B2694"/>
    <w:rsid w:val="004B3808"/>
    <w:rsid w:val="004B3C38"/>
    <w:rsid w:val="004B7255"/>
    <w:rsid w:val="004C11AC"/>
    <w:rsid w:val="004C66BF"/>
    <w:rsid w:val="004C6966"/>
    <w:rsid w:val="004C6E4E"/>
    <w:rsid w:val="004D31FB"/>
    <w:rsid w:val="004D5299"/>
    <w:rsid w:val="004E032D"/>
    <w:rsid w:val="004E10BF"/>
    <w:rsid w:val="004E1139"/>
    <w:rsid w:val="004E1930"/>
    <w:rsid w:val="004E4DF3"/>
    <w:rsid w:val="004E50C4"/>
    <w:rsid w:val="004E5393"/>
    <w:rsid w:val="004E7695"/>
    <w:rsid w:val="004F0A79"/>
    <w:rsid w:val="004F13A6"/>
    <w:rsid w:val="004F1957"/>
    <w:rsid w:val="004F37F6"/>
    <w:rsid w:val="004F476C"/>
    <w:rsid w:val="004F6621"/>
    <w:rsid w:val="00500221"/>
    <w:rsid w:val="0050398E"/>
    <w:rsid w:val="00504FF2"/>
    <w:rsid w:val="00505EA2"/>
    <w:rsid w:val="00507019"/>
    <w:rsid w:val="00507317"/>
    <w:rsid w:val="0051010F"/>
    <w:rsid w:val="005128EF"/>
    <w:rsid w:val="00516F67"/>
    <w:rsid w:val="00517578"/>
    <w:rsid w:val="00525F2E"/>
    <w:rsid w:val="005273F1"/>
    <w:rsid w:val="00527E69"/>
    <w:rsid w:val="005412FD"/>
    <w:rsid w:val="0054572A"/>
    <w:rsid w:val="00551CA3"/>
    <w:rsid w:val="005528D2"/>
    <w:rsid w:val="005604CF"/>
    <w:rsid w:val="0056150E"/>
    <w:rsid w:val="00563E0A"/>
    <w:rsid w:val="005651E4"/>
    <w:rsid w:val="00565B26"/>
    <w:rsid w:val="00567732"/>
    <w:rsid w:val="005715AE"/>
    <w:rsid w:val="00571A3E"/>
    <w:rsid w:val="0057235D"/>
    <w:rsid w:val="00574BD7"/>
    <w:rsid w:val="0057581D"/>
    <w:rsid w:val="005778AC"/>
    <w:rsid w:val="00582272"/>
    <w:rsid w:val="00584AC4"/>
    <w:rsid w:val="005856E4"/>
    <w:rsid w:val="00586887"/>
    <w:rsid w:val="005906C3"/>
    <w:rsid w:val="005927DE"/>
    <w:rsid w:val="005977AD"/>
    <w:rsid w:val="005A1B7B"/>
    <w:rsid w:val="005A69BA"/>
    <w:rsid w:val="005B1C8D"/>
    <w:rsid w:val="005B1F4A"/>
    <w:rsid w:val="005B22C0"/>
    <w:rsid w:val="005C151F"/>
    <w:rsid w:val="005C1B8E"/>
    <w:rsid w:val="005C3AA6"/>
    <w:rsid w:val="005C4A7F"/>
    <w:rsid w:val="005C6548"/>
    <w:rsid w:val="005C70A6"/>
    <w:rsid w:val="005C72AD"/>
    <w:rsid w:val="005D385B"/>
    <w:rsid w:val="005D4482"/>
    <w:rsid w:val="005D534C"/>
    <w:rsid w:val="005D5C73"/>
    <w:rsid w:val="005E0931"/>
    <w:rsid w:val="005E37B6"/>
    <w:rsid w:val="005E3EA9"/>
    <w:rsid w:val="005E48FC"/>
    <w:rsid w:val="005E4BB7"/>
    <w:rsid w:val="005F1323"/>
    <w:rsid w:val="005F2392"/>
    <w:rsid w:val="005F24E0"/>
    <w:rsid w:val="005F2DFD"/>
    <w:rsid w:val="005F44F6"/>
    <w:rsid w:val="005F4F46"/>
    <w:rsid w:val="005F75EB"/>
    <w:rsid w:val="00613635"/>
    <w:rsid w:val="00614206"/>
    <w:rsid w:val="00620668"/>
    <w:rsid w:val="0062093C"/>
    <w:rsid w:val="00621757"/>
    <w:rsid w:val="006247FE"/>
    <w:rsid w:val="00627841"/>
    <w:rsid w:val="00630420"/>
    <w:rsid w:val="0063170D"/>
    <w:rsid w:val="0063197F"/>
    <w:rsid w:val="006325C3"/>
    <w:rsid w:val="00632AFF"/>
    <w:rsid w:val="00634D9F"/>
    <w:rsid w:val="00635D06"/>
    <w:rsid w:val="00636600"/>
    <w:rsid w:val="00640BBC"/>
    <w:rsid w:val="00641572"/>
    <w:rsid w:val="0064177E"/>
    <w:rsid w:val="00642181"/>
    <w:rsid w:val="0064266C"/>
    <w:rsid w:val="00642EBB"/>
    <w:rsid w:val="00645F51"/>
    <w:rsid w:val="0064631E"/>
    <w:rsid w:val="00652921"/>
    <w:rsid w:val="00653A66"/>
    <w:rsid w:val="006575DA"/>
    <w:rsid w:val="006607FA"/>
    <w:rsid w:val="006628BF"/>
    <w:rsid w:val="00662B8B"/>
    <w:rsid w:val="006728C7"/>
    <w:rsid w:val="00672E0B"/>
    <w:rsid w:val="00673B21"/>
    <w:rsid w:val="0067665D"/>
    <w:rsid w:val="00677306"/>
    <w:rsid w:val="00681510"/>
    <w:rsid w:val="006828BD"/>
    <w:rsid w:val="00684EC3"/>
    <w:rsid w:val="006850D7"/>
    <w:rsid w:val="006860C4"/>
    <w:rsid w:val="0068764A"/>
    <w:rsid w:val="00693384"/>
    <w:rsid w:val="006946B3"/>
    <w:rsid w:val="00696814"/>
    <w:rsid w:val="006A3248"/>
    <w:rsid w:val="006A39D2"/>
    <w:rsid w:val="006A3FD2"/>
    <w:rsid w:val="006A4470"/>
    <w:rsid w:val="006A5F6B"/>
    <w:rsid w:val="006A6DE2"/>
    <w:rsid w:val="006B0338"/>
    <w:rsid w:val="006B143B"/>
    <w:rsid w:val="006B3880"/>
    <w:rsid w:val="006B55DA"/>
    <w:rsid w:val="006B6485"/>
    <w:rsid w:val="006B64D5"/>
    <w:rsid w:val="006B7765"/>
    <w:rsid w:val="006C19E4"/>
    <w:rsid w:val="006C1B7B"/>
    <w:rsid w:val="006C3872"/>
    <w:rsid w:val="006C3FF2"/>
    <w:rsid w:val="006C423A"/>
    <w:rsid w:val="006C5186"/>
    <w:rsid w:val="006C5DDD"/>
    <w:rsid w:val="006C60E6"/>
    <w:rsid w:val="006C6818"/>
    <w:rsid w:val="006D0162"/>
    <w:rsid w:val="006D0D45"/>
    <w:rsid w:val="006D1A72"/>
    <w:rsid w:val="006D1F31"/>
    <w:rsid w:val="006D2E8E"/>
    <w:rsid w:val="006E732F"/>
    <w:rsid w:val="006F018A"/>
    <w:rsid w:val="006F0C85"/>
    <w:rsid w:val="006F1202"/>
    <w:rsid w:val="006F180C"/>
    <w:rsid w:val="006F31A7"/>
    <w:rsid w:val="006F4072"/>
    <w:rsid w:val="006F4440"/>
    <w:rsid w:val="006F5097"/>
    <w:rsid w:val="006F57A8"/>
    <w:rsid w:val="00704200"/>
    <w:rsid w:val="00705FCF"/>
    <w:rsid w:val="00706A20"/>
    <w:rsid w:val="00711847"/>
    <w:rsid w:val="007130F5"/>
    <w:rsid w:val="00715943"/>
    <w:rsid w:val="00716D7D"/>
    <w:rsid w:val="00716DD1"/>
    <w:rsid w:val="00722A37"/>
    <w:rsid w:val="00724582"/>
    <w:rsid w:val="0072785A"/>
    <w:rsid w:val="00730B1E"/>
    <w:rsid w:val="0073120D"/>
    <w:rsid w:val="007330DA"/>
    <w:rsid w:val="007334A4"/>
    <w:rsid w:val="00735239"/>
    <w:rsid w:val="00735437"/>
    <w:rsid w:val="00735F06"/>
    <w:rsid w:val="00741302"/>
    <w:rsid w:val="00742A1E"/>
    <w:rsid w:val="00743739"/>
    <w:rsid w:val="007443CB"/>
    <w:rsid w:val="00744548"/>
    <w:rsid w:val="00746011"/>
    <w:rsid w:val="007465AE"/>
    <w:rsid w:val="0074756E"/>
    <w:rsid w:val="00750244"/>
    <w:rsid w:val="00750483"/>
    <w:rsid w:val="00751497"/>
    <w:rsid w:val="00751D28"/>
    <w:rsid w:val="00752DC8"/>
    <w:rsid w:val="007530DB"/>
    <w:rsid w:val="007617C9"/>
    <w:rsid w:val="00762B16"/>
    <w:rsid w:val="00764412"/>
    <w:rsid w:val="0076525F"/>
    <w:rsid w:val="007662B7"/>
    <w:rsid w:val="00766471"/>
    <w:rsid w:val="007742D1"/>
    <w:rsid w:val="00776AE2"/>
    <w:rsid w:val="00780760"/>
    <w:rsid w:val="00782F68"/>
    <w:rsid w:val="0078624C"/>
    <w:rsid w:val="00787A02"/>
    <w:rsid w:val="00791A2C"/>
    <w:rsid w:val="00792336"/>
    <w:rsid w:val="007947A7"/>
    <w:rsid w:val="00795BE3"/>
    <w:rsid w:val="007A3A18"/>
    <w:rsid w:val="007B0740"/>
    <w:rsid w:val="007B2FAA"/>
    <w:rsid w:val="007B3FEB"/>
    <w:rsid w:val="007B4F9F"/>
    <w:rsid w:val="007B5E71"/>
    <w:rsid w:val="007B7183"/>
    <w:rsid w:val="007C1BAB"/>
    <w:rsid w:val="007C1E92"/>
    <w:rsid w:val="007C33B3"/>
    <w:rsid w:val="007C591B"/>
    <w:rsid w:val="007C5F70"/>
    <w:rsid w:val="007C7658"/>
    <w:rsid w:val="007D1379"/>
    <w:rsid w:val="007D291B"/>
    <w:rsid w:val="007D2CE5"/>
    <w:rsid w:val="007D2D19"/>
    <w:rsid w:val="007D3540"/>
    <w:rsid w:val="007D5261"/>
    <w:rsid w:val="007E01A3"/>
    <w:rsid w:val="007E0DCF"/>
    <w:rsid w:val="007E1EA9"/>
    <w:rsid w:val="007F0E91"/>
    <w:rsid w:val="007F658E"/>
    <w:rsid w:val="007F6E3D"/>
    <w:rsid w:val="0080000B"/>
    <w:rsid w:val="00801716"/>
    <w:rsid w:val="00810A89"/>
    <w:rsid w:val="00811395"/>
    <w:rsid w:val="00812C34"/>
    <w:rsid w:val="00814629"/>
    <w:rsid w:val="00815767"/>
    <w:rsid w:val="008255D3"/>
    <w:rsid w:val="0082592D"/>
    <w:rsid w:val="0083082E"/>
    <w:rsid w:val="00830AE7"/>
    <w:rsid w:val="00831B79"/>
    <w:rsid w:val="00831DE9"/>
    <w:rsid w:val="008336D4"/>
    <w:rsid w:val="00833D2C"/>
    <w:rsid w:val="00833EBF"/>
    <w:rsid w:val="0083558F"/>
    <w:rsid w:val="00837466"/>
    <w:rsid w:val="00843B26"/>
    <w:rsid w:val="00844C67"/>
    <w:rsid w:val="0084592F"/>
    <w:rsid w:val="00853B43"/>
    <w:rsid w:val="0085553E"/>
    <w:rsid w:val="00856E95"/>
    <w:rsid w:val="0086015F"/>
    <w:rsid w:val="00860DA8"/>
    <w:rsid w:val="00860E60"/>
    <w:rsid w:val="0086494E"/>
    <w:rsid w:val="0086597B"/>
    <w:rsid w:val="008675EE"/>
    <w:rsid w:val="00871A21"/>
    <w:rsid w:val="008736CB"/>
    <w:rsid w:val="00874CF0"/>
    <w:rsid w:val="00876CA5"/>
    <w:rsid w:val="00884FE0"/>
    <w:rsid w:val="00887A54"/>
    <w:rsid w:val="008933F9"/>
    <w:rsid w:val="00893478"/>
    <w:rsid w:val="00894762"/>
    <w:rsid w:val="008A2372"/>
    <w:rsid w:val="008B22B0"/>
    <w:rsid w:val="008B2E77"/>
    <w:rsid w:val="008B32A8"/>
    <w:rsid w:val="008B4423"/>
    <w:rsid w:val="008C087B"/>
    <w:rsid w:val="008C12CF"/>
    <w:rsid w:val="008C17EB"/>
    <w:rsid w:val="008C1B4A"/>
    <w:rsid w:val="008C5963"/>
    <w:rsid w:val="008C6680"/>
    <w:rsid w:val="008C68FF"/>
    <w:rsid w:val="008D054D"/>
    <w:rsid w:val="008D1129"/>
    <w:rsid w:val="008D2F75"/>
    <w:rsid w:val="008D470D"/>
    <w:rsid w:val="008D7B2C"/>
    <w:rsid w:val="008E1AE4"/>
    <w:rsid w:val="008E3B3A"/>
    <w:rsid w:val="008E4921"/>
    <w:rsid w:val="008E61E2"/>
    <w:rsid w:val="008E62DD"/>
    <w:rsid w:val="008F24C9"/>
    <w:rsid w:val="008F2C2F"/>
    <w:rsid w:val="008F3096"/>
    <w:rsid w:val="008F3E42"/>
    <w:rsid w:val="0090307B"/>
    <w:rsid w:val="0090559B"/>
    <w:rsid w:val="00905812"/>
    <w:rsid w:val="009076D9"/>
    <w:rsid w:val="00910087"/>
    <w:rsid w:val="00911337"/>
    <w:rsid w:val="00913A2B"/>
    <w:rsid w:val="00915600"/>
    <w:rsid w:val="00915936"/>
    <w:rsid w:val="00917009"/>
    <w:rsid w:val="0091720B"/>
    <w:rsid w:val="00917A4A"/>
    <w:rsid w:val="00920EB7"/>
    <w:rsid w:val="00921784"/>
    <w:rsid w:val="00921BD7"/>
    <w:rsid w:val="00921F64"/>
    <w:rsid w:val="00927788"/>
    <w:rsid w:val="00927E5F"/>
    <w:rsid w:val="00927FEF"/>
    <w:rsid w:val="00930505"/>
    <w:rsid w:val="009327D2"/>
    <w:rsid w:val="00935106"/>
    <w:rsid w:val="0093515D"/>
    <w:rsid w:val="00935C44"/>
    <w:rsid w:val="0094061A"/>
    <w:rsid w:val="00941337"/>
    <w:rsid w:val="009418A4"/>
    <w:rsid w:val="00943349"/>
    <w:rsid w:val="00947F87"/>
    <w:rsid w:val="009527A8"/>
    <w:rsid w:val="0095292D"/>
    <w:rsid w:val="00954B6C"/>
    <w:rsid w:val="00954F67"/>
    <w:rsid w:val="00956A3D"/>
    <w:rsid w:val="00957CE0"/>
    <w:rsid w:val="00961C65"/>
    <w:rsid w:val="009666F3"/>
    <w:rsid w:val="009670B2"/>
    <w:rsid w:val="00972B96"/>
    <w:rsid w:val="00976015"/>
    <w:rsid w:val="00977470"/>
    <w:rsid w:val="00982772"/>
    <w:rsid w:val="00984729"/>
    <w:rsid w:val="0098508B"/>
    <w:rsid w:val="00985648"/>
    <w:rsid w:val="00985EF1"/>
    <w:rsid w:val="0099421C"/>
    <w:rsid w:val="00994FAB"/>
    <w:rsid w:val="009959DF"/>
    <w:rsid w:val="00997848"/>
    <w:rsid w:val="00997F72"/>
    <w:rsid w:val="009A055C"/>
    <w:rsid w:val="009A33DA"/>
    <w:rsid w:val="009A4F56"/>
    <w:rsid w:val="009A53C0"/>
    <w:rsid w:val="009A6C34"/>
    <w:rsid w:val="009A71D0"/>
    <w:rsid w:val="009B1D79"/>
    <w:rsid w:val="009B3171"/>
    <w:rsid w:val="009B69D1"/>
    <w:rsid w:val="009C4076"/>
    <w:rsid w:val="009C424F"/>
    <w:rsid w:val="009C4EF8"/>
    <w:rsid w:val="009C5C33"/>
    <w:rsid w:val="009C773F"/>
    <w:rsid w:val="009C7B9E"/>
    <w:rsid w:val="009D4812"/>
    <w:rsid w:val="009D4C6F"/>
    <w:rsid w:val="009D7E8E"/>
    <w:rsid w:val="009E2F57"/>
    <w:rsid w:val="009F2605"/>
    <w:rsid w:val="009F417C"/>
    <w:rsid w:val="009F4CC2"/>
    <w:rsid w:val="009F553A"/>
    <w:rsid w:val="00A04D20"/>
    <w:rsid w:val="00A0733B"/>
    <w:rsid w:val="00A122FE"/>
    <w:rsid w:val="00A1332F"/>
    <w:rsid w:val="00A14495"/>
    <w:rsid w:val="00A14CEC"/>
    <w:rsid w:val="00A15CF7"/>
    <w:rsid w:val="00A17CB0"/>
    <w:rsid w:val="00A220C1"/>
    <w:rsid w:val="00A223DD"/>
    <w:rsid w:val="00A24793"/>
    <w:rsid w:val="00A24A69"/>
    <w:rsid w:val="00A25390"/>
    <w:rsid w:val="00A26D47"/>
    <w:rsid w:val="00A26DAB"/>
    <w:rsid w:val="00A32494"/>
    <w:rsid w:val="00A345CC"/>
    <w:rsid w:val="00A36B84"/>
    <w:rsid w:val="00A3752C"/>
    <w:rsid w:val="00A37D16"/>
    <w:rsid w:val="00A37DFC"/>
    <w:rsid w:val="00A406B9"/>
    <w:rsid w:val="00A40DCF"/>
    <w:rsid w:val="00A4152D"/>
    <w:rsid w:val="00A42247"/>
    <w:rsid w:val="00A43F6C"/>
    <w:rsid w:val="00A43FD2"/>
    <w:rsid w:val="00A44125"/>
    <w:rsid w:val="00A46AC8"/>
    <w:rsid w:val="00A50427"/>
    <w:rsid w:val="00A519BC"/>
    <w:rsid w:val="00A545B1"/>
    <w:rsid w:val="00A55281"/>
    <w:rsid w:val="00A5776D"/>
    <w:rsid w:val="00A61683"/>
    <w:rsid w:val="00A62DC5"/>
    <w:rsid w:val="00A63F88"/>
    <w:rsid w:val="00A64C53"/>
    <w:rsid w:val="00A65DDA"/>
    <w:rsid w:val="00A67D55"/>
    <w:rsid w:val="00A71EBD"/>
    <w:rsid w:val="00A81248"/>
    <w:rsid w:val="00A83C7A"/>
    <w:rsid w:val="00A84AC5"/>
    <w:rsid w:val="00A854CF"/>
    <w:rsid w:val="00A85C15"/>
    <w:rsid w:val="00A901BB"/>
    <w:rsid w:val="00A90863"/>
    <w:rsid w:val="00A915EB"/>
    <w:rsid w:val="00A95F8D"/>
    <w:rsid w:val="00A97392"/>
    <w:rsid w:val="00AA06E6"/>
    <w:rsid w:val="00AA1413"/>
    <w:rsid w:val="00AA43EC"/>
    <w:rsid w:val="00AA7D75"/>
    <w:rsid w:val="00AB054E"/>
    <w:rsid w:val="00AB2269"/>
    <w:rsid w:val="00AB2DE6"/>
    <w:rsid w:val="00AB36B5"/>
    <w:rsid w:val="00AB3F7A"/>
    <w:rsid w:val="00AB6974"/>
    <w:rsid w:val="00AC42D3"/>
    <w:rsid w:val="00AC4D9C"/>
    <w:rsid w:val="00AC519C"/>
    <w:rsid w:val="00AD1436"/>
    <w:rsid w:val="00AD2416"/>
    <w:rsid w:val="00AD602A"/>
    <w:rsid w:val="00AD61B4"/>
    <w:rsid w:val="00AD7606"/>
    <w:rsid w:val="00AE2350"/>
    <w:rsid w:val="00AE29C3"/>
    <w:rsid w:val="00AE3490"/>
    <w:rsid w:val="00AE35E6"/>
    <w:rsid w:val="00AE53FD"/>
    <w:rsid w:val="00AE691F"/>
    <w:rsid w:val="00AE7969"/>
    <w:rsid w:val="00AF29B8"/>
    <w:rsid w:val="00B011E5"/>
    <w:rsid w:val="00B0244D"/>
    <w:rsid w:val="00B02609"/>
    <w:rsid w:val="00B04933"/>
    <w:rsid w:val="00B06C84"/>
    <w:rsid w:val="00B06EBB"/>
    <w:rsid w:val="00B1216F"/>
    <w:rsid w:val="00B127E3"/>
    <w:rsid w:val="00B13DC2"/>
    <w:rsid w:val="00B15EF4"/>
    <w:rsid w:val="00B16F1E"/>
    <w:rsid w:val="00B2170B"/>
    <w:rsid w:val="00B318B0"/>
    <w:rsid w:val="00B32BB5"/>
    <w:rsid w:val="00B34B89"/>
    <w:rsid w:val="00B34C1E"/>
    <w:rsid w:val="00B4124B"/>
    <w:rsid w:val="00B430A9"/>
    <w:rsid w:val="00B46488"/>
    <w:rsid w:val="00B47EFD"/>
    <w:rsid w:val="00B504C7"/>
    <w:rsid w:val="00B505ED"/>
    <w:rsid w:val="00B54E04"/>
    <w:rsid w:val="00B57D63"/>
    <w:rsid w:val="00B60DB8"/>
    <w:rsid w:val="00B62ED1"/>
    <w:rsid w:val="00B65564"/>
    <w:rsid w:val="00B664DC"/>
    <w:rsid w:val="00B67E55"/>
    <w:rsid w:val="00B70019"/>
    <w:rsid w:val="00B70441"/>
    <w:rsid w:val="00B722A3"/>
    <w:rsid w:val="00B723AA"/>
    <w:rsid w:val="00B723C5"/>
    <w:rsid w:val="00B72704"/>
    <w:rsid w:val="00B72C4B"/>
    <w:rsid w:val="00B72F30"/>
    <w:rsid w:val="00B7331F"/>
    <w:rsid w:val="00B765B1"/>
    <w:rsid w:val="00B77E14"/>
    <w:rsid w:val="00B813E6"/>
    <w:rsid w:val="00B81EA9"/>
    <w:rsid w:val="00B845C1"/>
    <w:rsid w:val="00B84C21"/>
    <w:rsid w:val="00B85E60"/>
    <w:rsid w:val="00B87539"/>
    <w:rsid w:val="00B87B34"/>
    <w:rsid w:val="00B91E0F"/>
    <w:rsid w:val="00B92684"/>
    <w:rsid w:val="00B931B8"/>
    <w:rsid w:val="00B97AA1"/>
    <w:rsid w:val="00B97EEE"/>
    <w:rsid w:val="00BA13C0"/>
    <w:rsid w:val="00BA5868"/>
    <w:rsid w:val="00BB0B14"/>
    <w:rsid w:val="00BB1982"/>
    <w:rsid w:val="00BB1B6B"/>
    <w:rsid w:val="00BC01A7"/>
    <w:rsid w:val="00BC06A6"/>
    <w:rsid w:val="00BC27CD"/>
    <w:rsid w:val="00BC3A32"/>
    <w:rsid w:val="00BC41DC"/>
    <w:rsid w:val="00BC515A"/>
    <w:rsid w:val="00BC6AB5"/>
    <w:rsid w:val="00BC73F9"/>
    <w:rsid w:val="00BD11F4"/>
    <w:rsid w:val="00BD15D4"/>
    <w:rsid w:val="00BD658B"/>
    <w:rsid w:val="00BD6771"/>
    <w:rsid w:val="00BE230A"/>
    <w:rsid w:val="00BE36A4"/>
    <w:rsid w:val="00BE63A0"/>
    <w:rsid w:val="00BF2938"/>
    <w:rsid w:val="00BF29F9"/>
    <w:rsid w:val="00BF4A3F"/>
    <w:rsid w:val="00BF6016"/>
    <w:rsid w:val="00BF7B22"/>
    <w:rsid w:val="00C010FF"/>
    <w:rsid w:val="00C031F1"/>
    <w:rsid w:val="00C05037"/>
    <w:rsid w:val="00C107C8"/>
    <w:rsid w:val="00C14709"/>
    <w:rsid w:val="00C149CE"/>
    <w:rsid w:val="00C161FB"/>
    <w:rsid w:val="00C16499"/>
    <w:rsid w:val="00C206F8"/>
    <w:rsid w:val="00C22787"/>
    <w:rsid w:val="00C26ACB"/>
    <w:rsid w:val="00C26B54"/>
    <w:rsid w:val="00C309C9"/>
    <w:rsid w:val="00C31027"/>
    <w:rsid w:val="00C361CF"/>
    <w:rsid w:val="00C37057"/>
    <w:rsid w:val="00C4128E"/>
    <w:rsid w:val="00C43DAA"/>
    <w:rsid w:val="00C442E8"/>
    <w:rsid w:val="00C460FD"/>
    <w:rsid w:val="00C51B4F"/>
    <w:rsid w:val="00C5228E"/>
    <w:rsid w:val="00C56D80"/>
    <w:rsid w:val="00C63FFA"/>
    <w:rsid w:val="00C65A62"/>
    <w:rsid w:val="00C66528"/>
    <w:rsid w:val="00C67CBA"/>
    <w:rsid w:val="00C70719"/>
    <w:rsid w:val="00C71598"/>
    <w:rsid w:val="00C71D81"/>
    <w:rsid w:val="00C74909"/>
    <w:rsid w:val="00C75278"/>
    <w:rsid w:val="00C80647"/>
    <w:rsid w:val="00C83BBE"/>
    <w:rsid w:val="00C8457E"/>
    <w:rsid w:val="00C86871"/>
    <w:rsid w:val="00C915F0"/>
    <w:rsid w:val="00C92832"/>
    <w:rsid w:val="00C9512C"/>
    <w:rsid w:val="00C954B8"/>
    <w:rsid w:val="00C95890"/>
    <w:rsid w:val="00C961C3"/>
    <w:rsid w:val="00CA06BF"/>
    <w:rsid w:val="00CA1D0C"/>
    <w:rsid w:val="00CA571C"/>
    <w:rsid w:val="00CA7156"/>
    <w:rsid w:val="00CA7943"/>
    <w:rsid w:val="00CB1F57"/>
    <w:rsid w:val="00CB20A6"/>
    <w:rsid w:val="00CB354D"/>
    <w:rsid w:val="00CB3BB9"/>
    <w:rsid w:val="00CB7B68"/>
    <w:rsid w:val="00CE23AF"/>
    <w:rsid w:val="00CE582B"/>
    <w:rsid w:val="00CF0214"/>
    <w:rsid w:val="00CF1127"/>
    <w:rsid w:val="00CF3982"/>
    <w:rsid w:val="00CF6EAC"/>
    <w:rsid w:val="00D0068C"/>
    <w:rsid w:val="00D01C88"/>
    <w:rsid w:val="00D02AED"/>
    <w:rsid w:val="00D02F44"/>
    <w:rsid w:val="00D03141"/>
    <w:rsid w:val="00D0350E"/>
    <w:rsid w:val="00D064D2"/>
    <w:rsid w:val="00D1216B"/>
    <w:rsid w:val="00D1345D"/>
    <w:rsid w:val="00D13CA0"/>
    <w:rsid w:val="00D146DB"/>
    <w:rsid w:val="00D17235"/>
    <w:rsid w:val="00D17BD9"/>
    <w:rsid w:val="00D2020A"/>
    <w:rsid w:val="00D20C23"/>
    <w:rsid w:val="00D23306"/>
    <w:rsid w:val="00D24161"/>
    <w:rsid w:val="00D244FA"/>
    <w:rsid w:val="00D27136"/>
    <w:rsid w:val="00D300B6"/>
    <w:rsid w:val="00D3458B"/>
    <w:rsid w:val="00D34FBF"/>
    <w:rsid w:val="00D3608D"/>
    <w:rsid w:val="00D40402"/>
    <w:rsid w:val="00D40506"/>
    <w:rsid w:val="00D4058E"/>
    <w:rsid w:val="00D42FFC"/>
    <w:rsid w:val="00D46956"/>
    <w:rsid w:val="00D47DE9"/>
    <w:rsid w:val="00D516CC"/>
    <w:rsid w:val="00D53080"/>
    <w:rsid w:val="00D53F5A"/>
    <w:rsid w:val="00D55679"/>
    <w:rsid w:val="00D57507"/>
    <w:rsid w:val="00D579E1"/>
    <w:rsid w:val="00D6450D"/>
    <w:rsid w:val="00D6586D"/>
    <w:rsid w:val="00D6598D"/>
    <w:rsid w:val="00D67FDF"/>
    <w:rsid w:val="00D72DFA"/>
    <w:rsid w:val="00D77608"/>
    <w:rsid w:val="00D83ABB"/>
    <w:rsid w:val="00D87104"/>
    <w:rsid w:val="00D93F8C"/>
    <w:rsid w:val="00D94CA5"/>
    <w:rsid w:val="00D97529"/>
    <w:rsid w:val="00DA2232"/>
    <w:rsid w:val="00DA370F"/>
    <w:rsid w:val="00DA5023"/>
    <w:rsid w:val="00DB0128"/>
    <w:rsid w:val="00DB3C98"/>
    <w:rsid w:val="00DB5DF9"/>
    <w:rsid w:val="00DB5F7C"/>
    <w:rsid w:val="00DB67E2"/>
    <w:rsid w:val="00DB7D08"/>
    <w:rsid w:val="00DC020B"/>
    <w:rsid w:val="00DC097F"/>
    <w:rsid w:val="00DC10B7"/>
    <w:rsid w:val="00DC171E"/>
    <w:rsid w:val="00DC49D6"/>
    <w:rsid w:val="00DD43C0"/>
    <w:rsid w:val="00DD514E"/>
    <w:rsid w:val="00DD57A1"/>
    <w:rsid w:val="00DE399D"/>
    <w:rsid w:val="00DF0C74"/>
    <w:rsid w:val="00DF15EE"/>
    <w:rsid w:val="00DF16AB"/>
    <w:rsid w:val="00E00C36"/>
    <w:rsid w:val="00E02164"/>
    <w:rsid w:val="00E05A3C"/>
    <w:rsid w:val="00E0732A"/>
    <w:rsid w:val="00E111A9"/>
    <w:rsid w:val="00E11876"/>
    <w:rsid w:val="00E13E56"/>
    <w:rsid w:val="00E158BD"/>
    <w:rsid w:val="00E16DAB"/>
    <w:rsid w:val="00E21518"/>
    <w:rsid w:val="00E215DA"/>
    <w:rsid w:val="00E247EB"/>
    <w:rsid w:val="00E2496C"/>
    <w:rsid w:val="00E25AB4"/>
    <w:rsid w:val="00E268CC"/>
    <w:rsid w:val="00E278C6"/>
    <w:rsid w:val="00E30280"/>
    <w:rsid w:val="00E303C2"/>
    <w:rsid w:val="00E30F8C"/>
    <w:rsid w:val="00E34905"/>
    <w:rsid w:val="00E35965"/>
    <w:rsid w:val="00E35A9E"/>
    <w:rsid w:val="00E37792"/>
    <w:rsid w:val="00E44496"/>
    <w:rsid w:val="00E44EFC"/>
    <w:rsid w:val="00E451AE"/>
    <w:rsid w:val="00E452AE"/>
    <w:rsid w:val="00E45414"/>
    <w:rsid w:val="00E46AA8"/>
    <w:rsid w:val="00E46D92"/>
    <w:rsid w:val="00E47061"/>
    <w:rsid w:val="00E47D65"/>
    <w:rsid w:val="00E521D4"/>
    <w:rsid w:val="00E53E16"/>
    <w:rsid w:val="00E5429F"/>
    <w:rsid w:val="00E62D3F"/>
    <w:rsid w:val="00E62EF5"/>
    <w:rsid w:val="00E63DD9"/>
    <w:rsid w:val="00E70E70"/>
    <w:rsid w:val="00E73733"/>
    <w:rsid w:val="00E807EC"/>
    <w:rsid w:val="00E8122C"/>
    <w:rsid w:val="00E82351"/>
    <w:rsid w:val="00E875DF"/>
    <w:rsid w:val="00E87B44"/>
    <w:rsid w:val="00E917DC"/>
    <w:rsid w:val="00E92F69"/>
    <w:rsid w:val="00E93F61"/>
    <w:rsid w:val="00E95947"/>
    <w:rsid w:val="00E97036"/>
    <w:rsid w:val="00E97941"/>
    <w:rsid w:val="00EA067E"/>
    <w:rsid w:val="00EA2632"/>
    <w:rsid w:val="00EA3833"/>
    <w:rsid w:val="00EA4EA7"/>
    <w:rsid w:val="00EA5FFD"/>
    <w:rsid w:val="00EA62AD"/>
    <w:rsid w:val="00EA6797"/>
    <w:rsid w:val="00EB2D61"/>
    <w:rsid w:val="00EB309A"/>
    <w:rsid w:val="00EB4ED4"/>
    <w:rsid w:val="00EC36E1"/>
    <w:rsid w:val="00ED1291"/>
    <w:rsid w:val="00ED15DF"/>
    <w:rsid w:val="00ED1894"/>
    <w:rsid w:val="00ED1E6C"/>
    <w:rsid w:val="00ED249D"/>
    <w:rsid w:val="00ED2722"/>
    <w:rsid w:val="00ED30CA"/>
    <w:rsid w:val="00ED4C6D"/>
    <w:rsid w:val="00ED56C2"/>
    <w:rsid w:val="00EE04D2"/>
    <w:rsid w:val="00EE079B"/>
    <w:rsid w:val="00EE1227"/>
    <w:rsid w:val="00EE388A"/>
    <w:rsid w:val="00EE46D8"/>
    <w:rsid w:val="00EE5DB4"/>
    <w:rsid w:val="00EE6893"/>
    <w:rsid w:val="00EF1246"/>
    <w:rsid w:val="00EF448C"/>
    <w:rsid w:val="00F0042B"/>
    <w:rsid w:val="00F024CB"/>
    <w:rsid w:val="00F02D0D"/>
    <w:rsid w:val="00F060DA"/>
    <w:rsid w:val="00F11574"/>
    <w:rsid w:val="00F137C7"/>
    <w:rsid w:val="00F15B0A"/>
    <w:rsid w:val="00F1707A"/>
    <w:rsid w:val="00F177F5"/>
    <w:rsid w:val="00F226EA"/>
    <w:rsid w:val="00F23CF1"/>
    <w:rsid w:val="00F25A72"/>
    <w:rsid w:val="00F3267E"/>
    <w:rsid w:val="00F3332B"/>
    <w:rsid w:val="00F40160"/>
    <w:rsid w:val="00F416B0"/>
    <w:rsid w:val="00F421D5"/>
    <w:rsid w:val="00F42A59"/>
    <w:rsid w:val="00F440EF"/>
    <w:rsid w:val="00F44F5B"/>
    <w:rsid w:val="00F452B7"/>
    <w:rsid w:val="00F45DBD"/>
    <w:rsid w:val="00F46E44"/>
    <w:rsid w:val="00F526EA"/>
    <w:rsid w:val="00F53D49"/>
    <w:rsid w:val="00F53E87"/>
    <w:rsid w:val="00F5511C"/>
    <w:rsid w:val="00F60829"/>
    <w:rsid w:val="00F619FA"/>
    <w:rsid w:val="00F628CF"/>
    <w:rsid w:val="00F66BED"/>
    <w:rsid w:val="00F66EE0"/>
    <w:rsid w:val="00F705B9"/>
    <w:rsid w:val="00F72D06"/>
    <w:rsid w:val="00F74ABF"/>
    <w:rsid w:val="00F75904"/>
    <w:rsid w:val="00F76920"/>
    <w:rsid w:val="00F77FA6"/>
    <w:rsid w:val="00F82D1C"/>
    <w:rsid w:val="00F8342D"/>
    <w:rsid w:val="00F85923"/>
    <w:rsid w:val="00F90642"/>
    <w:rsid w:val="00F90A21"/>
    <w:rsid w:val="00F94A2F"/>
    <w:rsid w:val="00F97576"/>
    <w:rsid w:val="00FA03E2"/>
    <w:rsid w:val="00FA39AB"/>
    <w:rsid w:val="00FA3E8F"/>
    <w:rsid w:val="00FA6C9C"/>
    <w:rsid w:val="00FB38BE"/>
    <w:rsid w:val="00FB4B21"/>
    <w:rsid w:val="00FB5FD5"/>
    <w:rsid w:val="00FB65B8"/>
    <w:rsid w:val="00FB6B78"/>
    <w:rsid w:val="00FC0F04"/>
    <w:rsid w:val="00FC1AB3"/>
    <w:rsid w:val="00FC1E32"/>
    <w:rsid w:val="00FC44D1"/>
    <w:rsid w:val="00FC49AE"/>
    <w:rsid w:val="00FC4AE5"/>
    <w:rsid w:val="00FC4E30"/>
    <w:rsid w:val="00FC7614"/>
    <w:rsid w:val="00FD5376"/>
    <w:rsid w:val="00FE0B90"/>
    <w:rsid w:val="00FE1580"/>
    <w:rsid w:val="00FE5E1D"/>
    <w:rsid w:val="00FE6009"/>
    <w:rsid w:val="00FF03A1"/>
    <w:rsid w:val="00FF1805"/>
    <w:rsid w:val="00FF185D"/>
    <w:rsid w:val="00FF1AEB"/>
    <w:rsid w:val="00FF3524"/>
    <w:rsid w:val="00FF4DAE"/>
    <w:rsid w:val="00FF543A"/>
    <w:rsid w:val="00FF548F"/>
    <w:rsid w:val="00FF5B9C"/>
    <w:rsid w:val="00FF6191"/>
    <w:rsid w:val="00FF79E9"/>
    <w:rsid w:val="158A5907"/>
    <w:rsid w:val="16513208"/>
    <w:rsid w:val="18CB93F6"/>
    <w:rsid w:val="1CB05DD2"/>
    <w:rsid w:val="2B64980D"/>
    <w:rsid w:val="42E83850"/>
    <w:rsid w:val="46672671"/>
    <w:rsid w:val="489FB7E6"/>
    <w:rsid w:val="4B9A228A"/>
    <w:rsid w:val="4BBE7892"/>
    <w:rsid w:val="5A77C570"/>
    <w:rsid w:val="609E44D2"/>
    <w:rsid w:val="63BC7CD9"/>
    <w:rsid w:val="6F1ED61E"/>
    <w:rsid w:val="72A71C68"/>
    <w:rsid w:val="7A4757A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B9A228A"/>
  <w15:chartTrackingRefBased/>
  <w15:docId w15:val="{E062A988-121C-43B4-9DFB-B267C89C45B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lsdException w:name="annotation text" w:semiHidden="1"/>
    <w:lsdException w:name="header" w:semiHidden="1" w:unhideWhenUsed="1"/>
    <w:lsdException w:name="footer" w:semiHidden="1" w:unhideWhenUsed="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uiPriority="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lsdException w:name="HTML Sample" w:semiHidden="1"/>
    <w:lsdException w:name="HTML Typewriter" w:semiHidden="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1"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6"/>
    <w:qFormat/>
    <w:rsid w:val="00706A20"/>
    <w:rPr>
      <w:lang w:val="en-CA"/>
    </w:rPr>
  </w:style>
  <w:style w:type="paragraph" w:styleId="Heading1">
    <w:name w:val="heading 1"/>
    <w:basedOn w:val="Normal"/>
    <w:next w:val="Normal"/>
    <w:link w:val="Heading1Char"/>
    <w:qFormat/>
    <w:rsid w:val="00B34C1E"/>
    <w:pPr>
      <w:keepNext/>
      <w:keepLines/>
      <w:spacing w:before="240"/>
      <w:outlineLvl w:val="0"/>
    </w:pPr>
    <w:rPr>
      <w:rFonts w:asciiTheme="majorHAnsi" w:eastAsiaTheme="majorEastAsia" w:hAnsiTheme="majorHAnsi" w:cstheme="majorBidi"/>
      <w:b/>
      <w:color w:val="009EBF" w:themeColor="accent1"/>
      <w:sz w:val="52"/>
      <w:szCs w:val="32"/>
    </w:rPr>
  </w:style>
  <w:style w:type="paragraph" w:styleId="Heading2">
    <w:name w:val="heading 2"/>
    <w:basedOn w:val="Normal"/>
    <w:next w:val="Normal"/>
    <w:link w:val="Heading2Char"/>
    <w:uiPriority w:val="1"/>
    <w:qFormat/>
    <w:rsid w:val="00C66528"/>
    <w:pPr>
      <w:keepNext/>
      <w:keepLines/>
      <w:outlineLvl w:val="1"/>
    </w:pPr>
    <w:rPr>
      <w:rFonts w:eastAsiaTheme="majorEastAsia" w:cstheme="majorBidi"/>
      <w:i/>
      <w:color w:val="FDB813" w:themeColor="accent2"/>
      <w:sz w:val="42"/>
      <w:szCs w:val="26"/>
    </w:rPr>
  </w:style>
  <w:style w:type="paragraph" w:styleId="Heading3">
    <w:name w:val="heading 3"/>
    <w:basedOn w:val="Normal"/>
    <w:next w:val="Normal"/>
    <w:link w:val="Heading3Char"/>
    <w:uiPriority w:val="2"/>
    <w:qFormat/>
    <w:rsid w:val="00C66528"/>
    <w:pPr>
      <w:keepNext/>
      <w:keepLines/>
      <w:outlineLvl w:val="2"/>
    </w:pPr>
    <w:rPr>
      <w:rFonts w:asciiTheme="majorHAnsi" w:eastAsiaTheme="majorEastAsia" w:hAnsiTheme="majorHAnsi" w:cstheme="majorBidi"/>
      <w:b/>
      <w:color w:val="009EBF" w:themeColor="accent1"/>
      <w:sz w:val="36"/>
    </w:rPr>
  </w:style>
  <w:style w:type="paragraph" w:styleId="Heading4">
    <w:name w:val="heading 4"/>
    <w:basedOn w:val="Normal"/>
    <w:next w:val="Normal"/>
    <w:link w:val="Heading4Char"/>
    <w:uiPriority w:val="3"/>
    <w:qFormat/>
    <w:rsid w:val="00C66528"/>
    <w:pPr>
      <w:keepNext/>
      <w:keepLines/>
      <w:outlineLvl w:val="3"/>
    </w:pPr>
    <w:rPr>
      <w:rFonts w:eastAsiaTheme="majorEastAsia" w:cstheme="majorBidi"/>
      <w:i/>
      <w:iCs/>
      <w:color w:val="000000" w:themeColor="text1"/>
      <w:sz w:val="32"/>
    </w:rPr>
  </w:style>
  <w:style w:type="paragraph" w:styleId="Heading5">
    <w:name w:val="heading 5"/>
    <w:basedOn w:val="Normal"/>
    <w:next w:val="Normal"/>
    <w:link w:val="Heading5Char"/>
    <w:uiPriority w:val="4"/>
    <w:qFormat/>
    <w:rsid w:val="00C66528"/>
    <w:pPr>
      <w:keepNext/>
      <w:keepLines/>
      <w:spacing w:line="192" w:lineRule="auto"/>
      <w:outlineLvl w:val="4"/>
    </w:pPr>
    <w:rPr>
      <w:rFonts w:asciiTheme="majorHAnsi" w:eastAsiaTheme="majorEastAsia" w:hAnsiTheme="majorHAnsi" w:cstheme="majorBidi"/>
      <w:b/>
      <w:color w:val="009EBF" w:themeColor="accent1"/>
      <w:sz w:val="7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A8124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rsid w:val="00A81248"/>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C66528"/>
    <w:rPr>
      <w:rFonts w:ascii="Times New Roman" w:hAnsi="Times New Roman" w:cs="Times New Roman"/>
      <w:sz w:val="18"/>
      <w:szCs w:val="18"/>
    </w:rPr>
  </w:style>
  <w:style w:type="character" w:customStyle="1" w:styleId="Heading1Char">
    <w:name w:val="Heading 1 Char"/>
    <w:basedOn w:val="DefaultParagraphFont"/>
    <w:link w:val="Heading1"/>
    <w:rsid w:val="00B34C1E"/>
    <w:rPr>
      <w:rFonts w:asciiTheme="majorHAnsi" w:eastAsiaTheme="majorEastAsia" w:hAnsiTheme="majorHAnsi" w:cstheme="majorBidi"/>
      <w:b/>
      <w:color w:val="009EBF" w:themeColor="accent1"/>
      <w:sz w:val="52"/>
      <w:szCs w:val="32"/>
    </w:rPr>
  </w:style>
  <w:style w:type="character" w:customStyle="1" w:styleId="Heading2Char">
    <w:name w:val="Heading 2 Char"/>
    <w:basedOn w:val="DefaultParagraphFont"/>
    <w:link w:val="Heading2"/>
    <w:uiPriority w:val="1"/>
    <w:rsid w:val="00C66528"/>
    <w:rPr>
      <w:rFonts w:eastAsiaTheme="majorEastAsia" w:cstheme="majorBidi"/>
      <w:i/>
      <w:color w:val="FDB813" w:themeColor="accent2"/>
      <w:sz w:val="42"/>
      <w:szCs w:val="26"/>
    </w:rPr>
  </w:style>
  <w:style w:type="paragraph" w:customStyle="1" w:styleId="GraphicAnchor">
    <w:name w:val="Graphic Anchor"/>
    <w:basedOn w:val="Normal"/>
    <w:uiPriority w:val="7"/>
    <w:qFormat/>
    <w:rsid w:val="00A81248"/>
    <w:rPr>
      <w:sz w:val="10"/>
    </w:rPr>
  </w:style>
  <w:style w:type="character" w:customStyle="1" w:styleId="Heading3Char">
    <w:name w:val="Heading 3 Char"/>
    <w:basedOn w:val="DefaultParagraphFont"/>
    <w:link w:val="Heading3"/>
    <w:uiPriority w:val="2"/>
    <w:rsid w:val="00C66528"/>
    <w:rPr>
      <w:rFonts w:asciiTheme="majorHAnsi" w:eastAsiaTheme="majorEastAsia" w:hAnsiTheme="majorHAnsi" w:cstheme="majorBidi"/>
      <w:b/>
      <w:color w:val="009EBF" w:themeColor="accent1"/>
      <w:sz w:val="36"/>
    </w:rPr>
  </w:style>
  <w:style w:type="character" w:customStyle="1" w:styleId="Heading4Char">
    <w:name w:val="Heading 4 Char"/>
    <w:basedOn w:val="DefaultParagraphFont"/>
    <w:link w:val="Heading4"/>
    <w:uiPriority w:val="3"/>
    <w:rsid w:val="00C66528"/>
    <w:rPr>
      <w:rFonts w:eastAsiaTheme="majorEastAsia" w:cstheme="majorBidi"/>
      <w:i/>
      <w:iCs/>
      <w:color w:val="000000" w:themeColor="text1"/>
      <w:sz w:val="32"/>
    </w:rPr>
  </w:style>
  <w:style w:type="paragraph" w:customStyle="1" w:styleId="Text">
    <w:name w:val="Text"/>
    <w:basedOn w:val="Normal"/>
    <w:uiPriority w:val="5"/>
    <w:qFormat/>
    <w:rsid w:val="00C66528"/>
    <w:rPr>
      <w:i/>
      <w:color w:val="000000" w:themeColor="text1"/>
      <w:sz w:val="28"/>
    </w:rPr>
  </w:style>
  <w:style w:type="paragraph" w:styleId="Header">
    <w:name w:val="header"/>
    <w:basedOn w:val="Normal"/>
    <w:link w:val="HeaderChar"/>
    <w:uiPriority w:val="99"/>
    <w:rsid w:val="00C66528"/>
    <w:pPr>
      <w:tabs>
        <w:tab w:val="center" w:pos="4680"/>
        <w:tab w:val="right" w:pos="9360"/>
      </w:tabs>
    </w:pPr>
  </w:style>
  <w:style w:type="character" w:customStyle="1" w:styleId="HeaderChar">
    <w:name w:val="Header Char"/>
    <w:basedOn w:val="DefaultParagraphFont"/>
    <w:link w:val="Header"/>
    <w:uiPriority w:val="99"/>
    <w:rsid w:val="00C66528"/>
  </w:style>
  <w:style w:type="paragraph" w:styleId="Footer">
    <w:name w:val="footer"/>
    <w:basedOn w:val="Normal"/>
    <w:link w:val="FooterChar"/>
    <w:uiPriority w:val="99"/>
    <w:rsid w:val="00FC49AE"/>
    <w:pPr>
      <w:tabs>
        <w:tab w:val="center" w:pos="4680"/>
        <w:tab w:val="right" w:pos="9360"/>
      </w:tabs>
    </w:pPr>
    <w:rPr>
      <w:rFonts w:asciiTheme="majorHAnsi" w:hAnsiTheme="majorHAnsi"/>
      <w:b/>
      <w:color w:val="A6A6A6" w:themeColor="background1" w:themeShade="A6"/>
      <w:sz w:val="20"/>
    </w:rPr>
  </w:style>
  <w:style w:type="character" w:customStyle="1" w:styleId="FooterChar">
    <w:name w:val="Footer Char"/>
    <w:basedOn w:val="DefaultParagraphFont"/>
    <w:link w:val="Footer"/>
    <w:uiPriority w:val="99"/>
    <w:rsid w:val="00FC49AE"/>
    <w:rPr>
      <w:rFonts w:asciiTheme="majorHAnsi" w:hAnsiTheme="majorHAnsi"/>
      <w:b/>
      <w:color w:val="A6A6A6" w:themeColor="background1" w:themeShade="A6"/>
      <w:sz w:val="20"/>
    </w:rPr>
  </w:style>
  <w:style w:type="character" w:styleId="PageNumber">
    <w:name w:val="page number"/>
    <w:basedOn w:val="DefaultParagraphFont"/>
    <w:uiPriority w:val="99"/>
    <w:semiHidden/>
    <w:rsid w:val="001205A1"/>
  </w:style>
  <w:style w:type="character" w:customStyle="1" w:styleId="Heading5Char">
    <w:name w:val="Heading 5 Char"/>
    <w:basedOn w:val="DefaultParagraphFont"/>
    <w:link w:val="Heading5"/>
    <w:uiPriority w:val="4"/>
    <w:rsid w:val="00C66528"/>
    <w:rPr>
      <w:rFonts w:asciiTheme="majorHAnsi" w:eastAsiaTheme="majorEastAsia" w:hAnsiTheme="majorHAnsi" w:cstheme="majorBidi"/>
      <w:b/>
      <w:color w:val="009EBF" w:themeColor="accent1"/>
      <w:sz w:val="76"/>
    </w:rPr>
  </w:style>
  <w:style w:type="character" w:styleId="PlaceholderText">
    <w:name w:val="Placeholder Text"/>
    <w:basedOn w:val="DefaultParagraphFont"/>
    <w:uiPriority w:val="99"/>
    <w:semiHidden/>
    <w:rsid w:val="00C66528"/>
    <w:rPr>
      <w:color w:val="808080"/>
    </w:rPr>
  </w:style>
  <w:style w:type="character" w:styleId="Emphasis">
    <w:name w:val="Emphasis"/>
    <w:basedOn w:val="DefaultParagraphFont"/>
    <w:uiPriority w:val="20"/>
    <w:qFormat/>
    <w:rsid w:val="00FC49AE"/>
    <w:rPr>
      <w:i w:val="0"/>
      <w:iCs/>
      <w:color w:val="FDB813" w:themeColor="accent2"/>
    </w:rPr>
  </w:style>
  <w:style w:type="paragraph" w:styleId="Quote">
    <w:name w:val="Quote"/>
    <w:basedOn w:val="Normal"/>
    <w:next w:val="Normal"/>
    <w:link w:val="QuoteChar"/>
    <w:uiPriority w:val="29"/>
    <w:qFormat/>
    <w:rsid w:val="00FC49AE"/>
    <w:pPr>
      <w:spacing w:line="192" w:lineRule="auto"/>
      <w:jc w:val="center"/>
    </w:pPr>
    <w:rPr>
      <w:rFonts w:asciiTheme="majorHAnsi" w:hAnsiTheme="majorHAnsi"/>
      <w:iCs/>
      <w:color w:val="009EBF" w:themeColor="accent1"/>
      <w:sz w:val="76"/>
    </w:rPr>
  </w:style>
  <w:style w:type="character" w:customStyle="1" w:styleId="QuoteChar">
    <w:name w:val="Quote Char"/>
    <w:basedOn w:val="DefaultParagraphFont"/>
    <w:link w:val="Quote"/>
    <w:uiPriority w:val="29"/>
    <w:rsid w:val="00FC49AE"/>
    <w:rPr>
      <w:rFonts w:asciiTheme="majorHAnsi" w:hAnsiTheme="majorHAnsi"/>
      <w:iCs/>
      <w:color w:val="009EBF" w:themeColor="accent1"/>
      <w:sz w:val="76"/>
    </w:rPr>
  </w:style>
  <w:style w:type="table" w:styleId="GridTable5Dark-Accent1">
    <w:name w:val="Grid Table 5 Dark Accent 1"/>
    <w:basedOn w:val="TableNormal"/>
    <w:uiPriority w:val="50"/>
    <w:rsid w:val="00BE36A4"/>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FF3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9EBF"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9EBF"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9EBF"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9EBF" w:themeFill="accent1"/>
      </w:tcPr>
    </w:tblStylePr>
    <w:tblStylePr w:type="band1Vert">
      <w:tblPr/>
      <w:tcPr>
        <w:shd w:val="clear" w:color="auto" w:fill="7FE8FF" w:themeFill="accent1" w:themeFillTint="66"/>
      </w:tcPr>
    </w:tblStylePr>
    <w:tblStylePr w:type="band1Horz">
      <w:tblPr/>
      <w:tcPr>
        <w:shd w:val="clear" w:color="auto" w:fill="7FE8FF" w:themeFill="accent1" w:themeFillTint="66"/>
      </w:tcPr>
    </w:tblStylePr>
  </w:style>
  <w:style w:type="table" w:styleId="GridTable4-Accent5">
    <w:name w:val="Grid Table 4 Accent 5"/>
    <w:basedOn w:val="TableNormal"/>
    <w:uiPriority w:val="49"/>
    <w:rsid w:val="00BE36A4"/>
    <w:tblPr>
      <w:tblStyleRowBandSize w:val="1"/>
      <w:tblStyleColBandSize w:val="1"/>
      <w:tblBorders>
        <w:top w:val="single" w:sz="4" w:space="0" w:color="A9D891" w:themeColor="accent5" w:themeTint="99"/>
        <w:left w:val="single" w:sz="4" w:space="0" w:color="A9D891" w:themeColor="accent5" w:themeTint="99"/>
        <w:bottom w:val="single" w:sz="4" w:space="0" w:color="A9D891" w:themeColor="accent5" w:themeTint="99"/>
        <w:right w:val="single" w:sz="4" w:space="0" w:color="A9D891" w:themeColor="accent5" w:themeTint="99"/>
        <w:insideH w:val="single" w:sz="4" w:space="0" w:color="A9D891" w:themeColor="accent5" w:themeTint="99"/>
        <w:insideV w:val="single" w:sz="4" w:space="0" w:color="A9D891" w:themeColor="accent5" w:themeTint="99"/>
      </w:tblBorders>
    </w:tblPr>
    <w:tblStylePr w:type="firstRow">
      <w:rPr>
        <w:b/>
        <w:bCs/>
        <w:color w:val="FFFFFF" w:themeColor="background1"/>
      </w:rPr>
      <w:tblPr/>
      <w:tcPr>
        <w:tcBorders>
          <w:top w:val="single" w:sz="4" w:space="0" w:color="71BF49" w:themeColor="accent5"/>
          <w:left w:val="single" w:sz="4" w:space="0" w:color="71BF49" w:themeColor="accent5"/>
          <w:bottom w:val="single" w:sz="4" w:space="0" w:color="71BF49" w:themeColor="accent5"/>
          <w:right w:val="single" w:sz="4" w:space="0" w:color="71BF49" w:themeColor="accent5"/>
          <w:insideH w:val="nil"/>
          <w:insideV w:val="nil"/>
        </w:tcBorders>
        <w:shd w:val="clear" w:color="auto" w:fill="71BF49" w:themeFill="accent5"/>
      </w:tcPr>
    </w:tblStylePr>
    <w:tblStylePr w:type="lastRow">
      <w:rPr>
        <w:b/>
        <w:bCs/>
      </w:rPr>
      <w:tblPr/>
      <w:tcPr>
        <w:tcBorders>
          <w:top w:val="double" w:sz="4" w:space="0" w:color="71BF49" w:themeColor="accent5"/>
        </w:tcBorders>
      </w:tcPr>
    </w:tblStylePr>
    <w:tblStylePr w:type="firstCol">
      <w:rPr>
        <w:b/>
        <w:bCs/>
      </w:rPr>
    </w:tblStylePr>
    <w:tblStylePr w:type="lastCol">
      <w:rPr>
        <w:b/>
        <w:bCs/>
      </w:rPr>
    </w:tblStylePr>
    <w:tblStylePr w:type="band1Vert">
      <w:tblPr/>
      <w:tcPr>
        <w:shd w:val="clear" w:color="auto" w:fill="E2F2DA" w:themeFill="accent5" w:themeFillTint="33"/>
      </w:tcPr>
    </w:tblStylePr>
    <w:tblStylePr w:type="band1Horz">
      <w:tblPr/>
      <w:tcPr>
        <w:shd w:val="clear" w:color="auto" w:fill="E2F2DA" w:themeFill="accent5" w:themeFillTint="33"/>
      </w:tcPr>
    </w:tblStylePr>
  </w:style>
  <w:style w:type="paragraph" w:styleId="TOCHeading">
    <w:name w:val="TOC Heading"/>
    <w:basedOn w:val="Heading1"/>
    <w:next w:val="Normal"/>
    <w:uiPriority w:val="39"/>
    <w:unhideWhenUsed/>
    <w:qFormat/>
    <w:rsid w:val="0083082E"/>
    <w:pPr>
      <w:pBdr>
        <w:bottom w:val="single" w:sz="4" w:space="1" w:color="009EBF" w:themeColor="accent1"/>
      </w:pBdr>
      <w:spacing w:before="400" w:after="40"/>
      <w:outlineLvl w:val="9"/>
    </w:pPr>
    <w:rPr>
      <w:b w:val="0"/>
      <w:color w:val="00758F" w:themeColor="accent1" w:themeShade="BF"/>
      <w:sz w:val="36"/>
      <w:szCs w:val="36"/>
    </w:rPr>
  </w:style>
  <w:style w:type="character" w:styleId="Hyperlink">
    <w:name w:val="Hyperlink"/>
    <w:basedOn w:val="DefaultParagraphFont"/>
    <w:uiPriority w:val="99"/>
    <w:unhideWhenUsed/>
    <w:rsid w:val="0083082E"/>
    <w:rPr>
      <w:color w:val="0000FF" w:themeColor="hyperlink"/>
      <w:u w:val="single"/>
    </w:rPr>
  </w:style>
  <w:style w:type="paragraph" w:styleId="TOC1">
    <w:name w:val="toc 1"/>
    <w:basedOn w:val="Normal"/>
    <w:next w:val="Normal"/>
    <w:autoRedefine/>
    <w:uiPriority w:val="39"/>
    <w:rsid w:val="00AB2DE6"/>
    <w:pPr>
      <w:tabs>
        <w:tab w:val="right" w:leader="dot" w:pos="10790"/>
      </w:tabs>
      <w:spacing w:after="100"/>
    </w:pPr>
    <w:rPr>
      <w:rFonts w:ascii="Franklin Gothic Heavy" w:hAnsi="Franklin Gothic Heavy"/>
    </w:rPr>
  </w:style>
  <w:style w:type="paragraph" w:styleId="TOC2">
    <w:name w:val="toc 2"/>
    <w:basedOn w:val="Normal"/>
    <w:next w:val="Normal"/>
    <w:autoRedefine/>
    <w:uiPriority w:val="39"/>
    <w:rsid w:val="00AB2DE6"/>
    <w:pPr>
      <w:spacing w:after="100"/>
      <w:ind w:left="220"/>
    </w:pPr>
    <w:rPr>
      <w:rFonts w:asciiTheme="majorHAnsi" w:hAnsiTheme="majorHAnsi"/>
    </w:rPr>
  </w:style>
  <w:style w:type="paragraph" w:styleId="TOC3">
    <w:name w:val="toc 3"/>
    <w:basedOn w:val="Normal"/>
    <w:next w:val="Normal"/>
    <w:autoRedefine/>
    <w:uiPriority w:val="39"/>
    <w:rsid w:val="008E3B3A"/>
    <w:pPr>
      <w:spacing w:after="100"/>
      <w:ind w:left="440"/>
    </w:pPr>
  </w:style>
  <w:style w:type="table" w:styleId="GridTable2-Accent5">
    <w:name w:val="Grid Table 2 Accent 5"/>
    <w:basedOn w:val="TableNormal"/>
    <w:uiPriority w:val="47"/>
    <w:rsid w:val="00741302"/>
    <w:tblPr>
      <w:tblStyleRowBandSize w:val="1"/>
      <w:tblStyleColBandSize w:val="1"/>
      <w:tblBorders>
        <w:top w:val="single" w:sz="2" w:space="0" w:color="A9D891" w:themeColor="accent5" w:themeTint="99"/>
        <w:bottom w:val="single" w:sz="2" w:space="0" w:color="A9D891" w:themeColor="accent5" w:themeTint="99"/>
        <w:insideH w:val="single" w:sz="2" w:space="0" w:color="A9D891" w:themeColor="accent5" w:themeTint="99"/>
        <w:insideV w:val="single" w:sz="2" w:space="0" w:color="A9D891" w:themeColor="accent5" w:themeTint="99"/>
      </w:tblBorders>
    </w:tblPr>
    <w:tblStylePr w:type="firstRow">
      <w:rPr>
        <w:b/>
        <w:bCs/>
      </w:rPr>
      <w:tblPr/>
      <w:tcPr>
        <w:tcBorders>
          <w:top w:val="nil"/>
          <w:bottom w:val="single" w:sz="12" w:space="0" w:color="A9D891" w:themeColor="accent5" w:themeTint="99"/>
          <w:insideH w:val="nil"/>
          <w:insideV w:val="nil"/>
        </w:tcBorders>
        <w:shd w:val="clear" w:color="auto" w:fill="FFFFFF" w:themeFill="background1"/>
      </w:tcPr>
    </w:tblStylePr>
    <w:tblStylePr w:type="lastRow">
      <w:rPr>
        <w:b/>
        <w:bCs/>
      </w:rPr>
      <w:tblPr/>
      <w:tcPr>
        <w:tcBorders>
          <w:top w:val="double" w:sz="2" w:space="0" w:color="A9D891"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F2DA" w:themeFill="accent5" w:themeFillTint="33"/>
      </w:tcPr>
    </w:tblStylePr>
    <w:tblStylePr w:type="band1Horz">
      <w:tblPr/>
      <w:tcPr>
        <w:shd w:val="clear" w:color="auto" w:fill="E2F2DA" w:themeFill="accent5" w:themeFillTint="33"/>
      </w:tcPr>
    </w:tblStylePr>
  </w:style>
  <w:style w:type="paragraph" w:styleId="TOC4">
    <w:name w:val="toc 4"/>
    <w:basedOn w:val="Normal"/>
    <w:next w:val="Normal"/>
    <w:autoRedefine/>
    <w:uiPriority w:val="39"/>
    <w:semiHidden/>
    <w:rsid w:val="00AE29C3"/>
    <w:pPr>
      <w:spacing w:after="100"/>
      <w:ind w:left="720"/>
    </w:pPr>
  </w:style>
  <w:style w:type="paragraph" w:styleId="TOC5">
    <w:name w:val="toc 5"/>
    <w:basedOn w:val="Normal"/>
    <w:next w:val="Normal"/>
    <w:autoRedefine/>
    <w:uiPriority w:val="39"/>
    <w:semiHidden/>
    <w:rsid w:val="00AE29C3"/>
    <w:pPr>
      <w:spacing w:after="100"/>
      <w:ind w:left="960"/>
    </w:pPr>
  </w:style>
  <w:style w:type="paragraph" w:styleId="TOC6">
    <w:name w:val="toc 6"/>
    <w:basedOn w:val="Normal"/>
    <w:next w:val="Normal"/>
    <w:autoRedefine/>
    <w:uiPriority w:val="39"/>
    <w:semiHidden/>
    <w:rsid w:val="00AE29C3"/>
    <w:pPr>
      <w:spacing w:after="100"/>
      <w:ind w:left="1200"/>
    </w:pPr>
  </w:style>
  <w:style w:type="paragraph" w:styleId="TOC7">
    <w:name w:val="toc 7"/>
    <w:basedOn w:val="Normal"/>
    <w:next w:val="Normal"/>
    <w:autoRedefine/>
    <w:uiPriority w:val="39"/>
    <w:semiHidden/>
    <w:rsid w:val="00AE29C3"/>
    <w:pPr>
      <w:spacing w:after="100"/>
      <w:ind w:left="1440"/>
    </w:pPr>
  </w:style>
  <w:style w:type="paragraph" w:styleId="TOC8">
    <w:name w:val="toc 8"/>
    <w:basedOn w:val="Normal"/>
    <w:next w:val="Normal"/>
    <w:autoRedefine/>
    <w:uiPriority w:val="39"/>
    <w:semiHidden/>
    <w:rsid w:val="00AE29C3"/>
    <w:pPr>
      <w:spacing w:after="100"/>
      <w:ind w:left="1680"/>
    </w:pPr>
  </w:style>
  <w:style w:type="paragraph" w:styleId="TOC9">
    <w:name w:val="toc 9"/>
    <w:basedOn w:val="Normal"/>
    <w:next w:val="Normal"/>
    <w:autoRedefine/>
    <w:uiPriority w:val="39"/>
    <w:semiHidden/>
    <w:rsid w:val="00AE29C3"/>
    <w:pPr>
      <w:spacing w:after="100"/>
      <w:ind w:left="1920"/>
    </w:pPr>
  </w:style>
  <w:style w:type="paragraph" w:customStyle="1" w:styleId="BIOHeading">
    <w:name w:val="BIO Heading"/>
    <w:basedOn w:val="TOCHeading"/>
    <w:uiPriority w:val="6"/>
    <w:qFormat/>
    <w:rsid w:val="00FF4DAE"/>
  </w:style>
  <w:style w:type="paragraph" w:customStyle="1" w:styleId="Default">
    <w:name w:val="Default"/>
    <w:rsid w:val="00DB67E2"/>
    <w:pPr>
      <w:autoSpaceDE w:val="0"/>
      <w:autoSpaceDN w:val="0"/>
      <w:adjustRightInd w:val="0"/>
    </w:pPr>
    <w:rPr>
      <w:rFonts w:ascii="BMBEM E+ Myriad Pro" w:hAnsi="BMBEM E+ Myriad Pro" w:cs="BMBEM E+ Myriad Pro"/>
      <w:color w:val="000000"/>
      <w:sz w:val="24"/>
      <w:szCs w:val="24"/>
      <w:lang w:val="en-CA"/>
    </w:rPr>
  </w:style>
  <w:style w:type="paragraph" w:styleId="ListParagraph">
    <w:name w:val="List Paragraph"/>
    <w:basedOn w:val="Normal"/>
    <w:link w:val="ListParagraphChar"/>
    <w:uiPriority w:val="1"/>
    <w:qFormat/>
    <w:rsid w:val="0090559B"/>
    <w:pPr>
      <w:ind w:left="720"/>
      <w:contextualSpacing/>
    </w:pPr>
  </w:style>
  <w:style w:type="paragraph" w:customStyle="1" w:styleId="Header-Reportname">
    <w:name w:val="Header - Report name"/>
    <w:basedOn w:val="Heading3"/>
    <w:uiPriority w:val="6"/>
    <w:qFormat/>
    <w:rsid w:val="0086015F"/>
    <w:rPr>
      <w:color w:val="71BF49" w:themeColor="accent5"/>
      <w:sz w:val="24"/>
    </w:rPr>
  </w:style>
  <w:style w:type="paragraph" w:customStyle="1" w:styleId="Header-Membername">
    <w:name w:val="Header - Member name"/>
    <w:basedOn w:val="Header"/>
    <w:uiPriority w:val="6"/>
    <w:qFormat/>
    <w:rsid w:val="0086015F"/>
    <w:pPr>
      <w:ind w:right="-115"/>
      <w:jc w:val="right"/>
    </w:pPr>
    <w:rPr>
      <w:rFonts w:ascii="Franklin Gothic Medium" w:hAnsi="Franklin Gothic Medium"/>
      <w:b/>
      <w:color w:val="007EA4" w:themeColor="text2"/>
      <w:sz w:val="24"/>
    </w:rPr>
  </w:style>
  <w:style w:type="paragraph" w:customStyle="1" w:styleId="Normal-white">
    <w:name w:val="Normal - white"/>
    <w:basedOn w:val="Normal"/>
    <w:uiPriority w:val="6"/>
    <w:qFormat/>
    <w:rsid w:val="009A055C"/>
    <w:rPr>
      <w:b/>
      <w:bCs/>
      <w:color w:val="FFFFFF" w:themeColor="background1"/>
    </w:rPr>
  </w:style>
  <w:style w:type="paragraph" w:customStyle="1" w:styleId="Subhead">
    <w:name w:val="Subhead"/>
    <w:basedOn w:val="Pagelayoutheader-white"/>
    <w:uiPriority w:val="6"/>
    <w:qFormat/>
    <w:rsid w:val="00193445"/>
    <w:rPr>
      <w:caps/>
      <w:color w:val="009EBF" w:themeColor="accent1"/>
    </w:rPr>
  </w:style>
  <w:style w:type="paragraph" w:customStyle="1" w:styleId="Text-white">
    <w:name w:val="Text - white"/>
    <w:basedOn w:val="Text"/>
    <w:uiPriority w:val="6"/>
    <w:qFormat/>
    <w:rsid w:val="00100A8D"/>
    <w:rPr>
      <w:color w:val="FFFFFF" w:themeColor="background1"/>
    </w:rPr>
  </w:style>
  <w:style w:type="paragraph" w:customStyle="1" w:styleId="Pagelayoutheader-white">
    <w:name w:val="Page layout header - white"/>
    <w:uiPriority w:val="6"/>
    <w:qFormat/>
    <w:rsid w:val="000D4EC4"/>
    <w:rPr>
      <w:rFonts w:asciiTheme="majorHAnsi" w:eastAsiaTheme="majorEastAsia" w:hAnsiTheme="majorHAnsi" w:cstheme="majorBidi"/>
      <w:b/>
      <w:color w:val="FFFFFF" w:themeColor="background1"/>
      <w:sz w:val="36"/>
    </w:rPr>
  </w:style>
  <w:style w:type="paragraph" w:customStyle="1" w:styleId="Sectionbreak-teal">
    <w:name w:val="Section break - teal"/>
    <w:basedOn w:val="Normal"/>
    <w:uiPriority w:val="6"/>
    <w:qFormat/>
    <w:rsid w:val="005906C3"/>
    <w:pPr>
      <w:ind w:left="312" w:right="312"/>
    </w:pPr>
    <w:rPr>
      <w:rFonts w:ascii="Franklin Gothic Heavy" w:hAnsi="Franklin Gothic Heavy"/>
      <w:b/>
      <w:caps/>
      <w:color w:val="009EBF" w:themeColor="accent1"/>
      <w:sz w:val="96"/>
    </w:rPr>
  </w:style>
  <w:style w:type="paragraph" w:customStyle="1" w:styleId="Sectionbreak-white">
    <w:name w:val="Section break - white"/>
    <w:basedOn w:val="Sectionbreak-teal"/>
    <w:uiPriority w:val="6"/>
    <w:qFormat/>
    <w:rsid w:val="00012B73"/>
    <w:pPr>
      <w:jc w:val="right"/>
    </w:pPr>
    <w:rPr>
      <w:color w:val="FFFFFF" w:themeColor="background1"/>
    </w:rPr>
  </w:style>
  <w:style w:type="paragraph" w:customStyle="1" w:styleId="Pagelayoutheader-teal">
    <w:name w:val="Page layout header - teal"/>
    <w:basedOn w:val="Pagelayoutheader-white"/>
    <w:next w:val="Default"/>
    <w:uiPriority w:val="6"/>
    <w:qFormat/>
    <w:rsid w:val="001C46E4"/>
    <w:rPr>
      <w:color w:val="009EBF" w:themeColor="accent1"/>
    </w:rPr>
  </w:style>
  <w:style w:type="paragraph" w:customStyle="1" w:styleId="Subhead-yellow">
    <w:name w:val="Subhead - yellow"/>
    <w:basedOn w:val="Subhead"/>
    <w:uiPriority w:val="6"/>
    <w:qFormat/>
    <w:rsid w:val="00193445"/>
    <w:rPr>
      <w:color w:val="FDB813" w:themeColor="accent2"/>
    </w:rPr>
  </w:style>
  <w:style w:type="paragraph" w:styleId="FootnoteText">
    <w:name w:val="footnote text"/>
    <w:basedOn w:val="Normal"/>
    <w:link w:val="FootnoteTextChar"/>
    <w:uiPriority w:val="99"/>
    <w:rsid w:val="001435FD"/>
    <w:rPr>
      <w:sz w:val="20"/>
      <w:szCs w:val="20"/>
      <w:lang w:val="en-US"/>
    </w:rPr>
  </w:style>
  <w:style w:type="character" w:customStyle="1" w:styleId="FootnoteTextChar">
    <w:name w:val="Footnote Text Char"/>
    <w:basedOn w:val="DefaultParagraphFont"/>
    <w:link w:val="FootnoteText"/>
    <w:uiPriority w:val="99"/>
    <w:rsid w:val="001435FD"/>
    <w:rPr>
      <w:sz w:val="20"/>
      <w:szCs w:val="20"/>
    </w:rPr>
  </w:style>
  <w:style w:type="character" w:styleId="FootnoteReference">
    <w:name w:val="footnote reference"/>
    <w:basedOn w:val="DefaultParagraphFont"/>
    <w:uiPriority w:val="99"/>
    <w:semiHidden/>
    <w:rsid w:val="001435FD"/>
    <w:rPr>
      <w:vertAlign w:val="superscript"/>
    </w:rPr>
  </w:style>
  <w:style w:type="character" w:customStyle="1" w:styleId="ListParagraphChar">
    <w:name w:val="List Paragraph Char"/>
    <w:basedOn w:val="DefaultParagraphFont"/>
    <w:link w:val="ListParagraph"/>
    <w:uiPriority w:val="34"/>
    <w:rsid w:val="00F74ABF"/>
    <w:rPr>
      <w:lang w:val="en-CA"/>
    </w:rPr>
  </w:style>
  <w:style w:type="paragraph" w:styleId="NormalWeb">
    <w:name w:val="Normal (Web)"/>
    <w:basedOn w:val="Normal"/>
    <w:uiPriority w:val="99"/>
    <w:unhideWhenUsed/>
    <w:rsid w:val="00D02F44"/>
    <w:pPr>
      <w:spacing w:before="100" w:beforeAutospacing="1" w:after="100" w:afterAutospacing="1"/>
    </w:pPr>
    <w:rPr>
      <w:rFonts w:ascii="Calibri" w:hAnsi="Calibri" w:cs="Calibri"/>
      <w:lang w:eastAsia="en-CA"/>
    </w:rPr>
  </w:style>
  <w:style w:type="character" w:styleId="Strong">
    <w:name w:val="Strong"/>
    <w:basedOn w:val="DefaultParagraphFont"/>
    <w:uiPriority w:val="22"/>
    <w:qFormat/>
    <w:rsid w:val="00D02F44"/>
    <w:rPr>
      <w:b/>
      <w:bCs/>
    </w:rPr>
  </w:style>
  <w:style w:type="character" w:styleId="FollowedHyperlink">
    <w:name w:val="FollowedHyperlink"/>
    <w:basedOn w:val="DefaultParagraphFont"/>
    <w:uiPriority w:val="99"/>
    <w:semiHidden/>
    <w:rsid w:val="005E3EA9"/>
    <w:rPr>
      <w:color w:val="800080" w:themeColor="followedHyperlink"/>
      <w:u w:val="single"/>
    </w:rPr>
  </w:style>
  <w:style w:type="paragraph" w:styleId="BodyText">
    <w:name w:val="Body Text"/>
    <w:basedOn w:val="Normal"/>
    <w:link w:val="BodyTextChar"/>
    <w:uiPriority w:val="1"/>
    <w:rsid w:val="00095CC9"/>
    <w:pPr>
      <w:spacing w:after="120" w:line="264" w:lineRule="auto"/>
    </w:pPr>
    <w:rPr>
      <w:rFonts w:eastAsiaTheme="minorEastAsia"/>
      <w:sz w:val="23"/>
      <w:szCs w:val="23"/>
      <w:lang w:val="en-US"/>
    </w:rPr>
  </w:style>
  <w:style w:type="character" w:customStyle="1" w:styleId="BodyTextChar">
    <w:name w:val="Body Text Char"/>
    <w:basedOn w:val="DefaultParagraphFont"/>
    <w:link w:val="BodyText"/>
    <w:uiPriority w:val="1"/>
    <w:rsid w:val="00095CC9"/>
    <w:rPr>
      <w:rFonts w:eastAsiaTheme="minorEastAsia"/>
      <w:sz w:val="23"/>
      <w:szCs w:val="23"/>
    </w:rPr>
  </w:style>
  <w:style w:type="paragraph" w:styleId="Revision">
    <w:name w:val="Revision"/>
    <w:hidden/>
    <w:uiPriority w:val="99"/>
    <w:semiHidden/>
    <w:rsid w:val="00EA5FFD"/>
    <w:rPr>
      <w:lang w:val="en-CA"/>
    </w:rPr>
  </w:style>
  <w:style w:type="character" w:styleId="UnresolvedMention">
    <w:name w:val="Unresolved Mention"/>
    <w:basedOn w:val="DefaultParagraphFont"/>
    <w:uiPriority w:val="99"/>
    <w:semiHidden/>
    <w:unhideWhenUsed/>
    <w:rsid w:val="00EA5FFD"/>
    <w:rPr>
      <w:color w:val="605E5C"/>
      <w:shd w:val="clear" w:color="auto" w:fill="E1DFDD"/>
    </w:rPr>
  </w:style>
  <w:style w:type="character" w:styleId="CommentReference">
    <w:name w:val="annotation reference"/>
    <w:basedOn w:val="DefaultParagraphFont"/>
    <w:uiPriority w:val="99"/>
    <w:semiHidden/>
    <w:rsid w:val="00EA5FFD"/>
    <w:rPr>
      <w:sz w:val="16"/>
      <w:szCs w:val="16"/>
    </w:rPr>
  </w:style>
  <w:style w:type="paragraph" w:styleId="CommentText">
    <w:name w:val="annotation text"/>
    <w:basedOn w:val="Normal"/>
    <w:link w:val="CommentTextChar"/>
    <w:uiPriority w:val="99"/>
    <w:semiHidden/>
    <w:rsid w:val="00EA5FFD"/>
    <w:rPr>
      <w:sz w:val="20"/>
      <w:szCs w:val="20"/>
    </w:rPr>
  </w:style>
  <w:style w:type="character" w:customStyle="1" w:styleId="CommentTextChar">
    <w:name w:val="Comment Text Char"/>
    <w:basedOn w:val="DefaultParagraphFont"/>
    <w:link w:val="CommentText"/>
    <w:uiPriority w:val="99"/>
    <w:semiHidden/>
    <w:rsid w:val="00EA5FFD"/>
    <w:rPr>
      <w:sz w:val="20"/>
      <w:szCs w:val="20"/>
      <w:lang w:val="en-CA"/>
    </w:rPr>
  </w:style>
  <w:style w:type="paragraph" w:styleId="CommentSubject">
    <w:name w:val="annotation subject"/>
    <w:basedOn w:val="CommentText"/>
    <w:next w:val="CommentText"/>
    <w:link w:val="CommentSubjectChar"/>
    <w:uiPriority w:val="99"/>
    <w:semiHidden/>
    <w:unhideWhenUsed/>
    <w:rsid w:val="00EA5FFD"/>
    <w:rPr>
      <w:b/>
      <w:bCs/>
    </w:rPr>
  </w:style>
  <w:style w:type="character" w:customStyle="1" w:styleId="CommentSubjectChar">
    <w:name w:val="Comment Subject Char"/>
    <w:basedOn w:val="CommentTextChar"/>
    <w:link w:val="CommentSubject"/>
    <w:uiPriority w:val="99"/>
    <w:semiHidden/>
    <w:rsid w:val="00EA5FFD"/>
    <w:rPr>
      <w:b/>
      <w:bCs/>
      <w:sz w:val="20"/>
      <w:szCs w:val="20"/>
      <w:lang w:val="en-CA"/>
    </w:rPr>
  </w:style>
  <w:style w:type="character" w:styleId="Mention">
    <w:name w:val="Mention"/>
    <w:basedOn w:val="DefaultParagraphFont"/>
    <w:uiPriority w:val="99"/>
    <w:unhideWhenUsed/>
    <w:rsid w:val="007E1EA9"/>
    <w:rPr>
      <w:color w:val="2B579A"/>
      <w:shd w:val="clear" w:color="auto" w:fill="E1DFDD"/>
    </w:rPr>
  </w:style>
  <w:style w:type="paragraph" w:styleId="EndnoteText">
    <w:name w:val="endnote text"/>
    <w:basedOn w:val="Normal"/>
    <w:link w:val="EndnoteTextChar"/>
    <w:uiPriority w:val="99"/>
    <w:unhideWhenUsed/>
    <w:rsid w:val="00321FED"/>
    <w:rPr>
      <w:rFonts w:eastAsiaTheme="minorEastAsia"/>
      <w:sz w:val="20"/>
      <w:szCs w:val="20"/>
    </w:rPr>
  </w:style>
  <w:style w:type="character" w:customStyle="1" w:styleId="EndnoteTextChar">
    <w:name w:val="Endnote Text Char"/>
    <w:basedOn w:val="DefaultParagraphFont"/>
    <w:link w:val="EndnoteText"/>
    <w:uiPriority w:val="99"/>
    <w:rsid w:val="00321FED"/>
    <w:rPr>
      <w:rFonts w:eastAsiaTheme="minorEastAsia"/>
      <w:sz w:val="20"/>
      <w:szCs w:val="20"/>
      <w:lang w:val="en-CA"/>
    </w:rPr>
  </w:style>
  <w:style w:type="character" w:styleId="EndnoteReference">
    <w:name w:val="endnote reference"/>
    <w:basedOn w:val="DefaultParagraphFont"/>
    <w:uiPriority w:val="99"/>
    <w:semiHidden/>
    <w:unhideWhenUsed/>
    <w:rsid w:val="00321FED"/>
    <w:rPr>
      <w:vertAlign w:val="superscript"/>
    </w:rPr>
  </w:style>
  <w:style w:type="character" w:customStyle="1" w:styleId="cf01">
    <w:name w:val="cf01"/>
    <w:basedOn w:val="DefaultParagraphFont"/>
    <w:rsid w:val="00A345CC"/>
    <w:rPr>
      <w:rFonts w:ascii="Segoe UI" w:hAnsi="Segoe UI" w:cs="Segoe UI" w:hint="default"/>
      <w:sz w:val="18"/>
      <w:szCs w:val="18"/>
    </w:rPr>
  </w:style>
  <w:style w:type="table" w:styleId="PlainTable2">
    <w:name w:val="Plain Table 2"/>
    <w:basedOn w:val="TableNormal"/>
    <w:uiPriority w:val="42"/>
    <w:rsid w:val="000B3D67"/>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11971298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yperlink" Target="https://www.abmunis.ca/events/2026-abmunis-convention-trade-show" TargetMode="External"/><Relationship Id="rId21" Type="http://schemas.openxmlformats.org/officeDocument/2006/relationships/hyperlink" Target="https://www.abmunis.ca/system/files/2025-05/ABmunis%20Policy%20AP002%20-%20Resolutions.pdf" TargetMode="External"/><Relationship Id="rId42" Type="http://schemas.openxmlformats.org/officeDocument/2006/relationships/hyperlink" Target="https://www.abmunis.ca/advocacy-resources/resolutions" TargetMode="External"/><Relationship Id="rId47" Type="http://schemas.openxmlformats.org/officeDocument/2006/relationships/hyperlink" Target="https://www.oag.ab.ca/reports/processes-to-assess-and-manage-the-condition-of-affordable-housing/" TargetMode="External"/><Relationship Id="rId63" Type="http://schemas.openxmlformats.org/officeDocument/2006/relationships/hyperlink" Target="https://www.abmunis.ca/advocacy-priorities/spotlight/property-taxes-reimagined" TargetMode="External"/><Relationship Id="rId68" Type="http://schemas.openxmlformats.org/officeDocument/2006/relationships/hyperlink" Target="mailto:mstandage@stettler.net" TargetMode="External"/><Relationship Id="rId84" Type="http://schemas.openxmlformats.org/officeDocument/2006/relationships/hyperlink" Target="abmunis.ca/resources/policies" TargetMode="External"/><Relationship Id="rId89" Type="http://schemas.openxmlformats.org/officeDocument/2006/relationships/hyperlink" Target="mailto:rbinnendyk@townofpenhold.ca" TargetMode="External"/><Relationship Id="rId16" Type="http://schemas.openxmlformats.org/officeDocument/2006/relationships/footer" Target="footer2.xml"/><Relationship Id="rId11" Type="http://schemas.openxmlformats.org/officeDocument/2006/relationships/endnotes" Target="endnotes.xml"/><Relationship Id="rId32" Type="http://schemas.openxmlformats.org/officeDocument/2006/relationships/hyperlink" Target="https://www.dataonthespot.app/" TargetMode="External"/><Relationship Id="rId37" Type="http://schemas.openxmlformats.org/officeDocument/2006/relationships/diagramQuickStyle" Target="diagrams/quickStyle1.xml"/><Relationship Id="rId53" Type="http://schemas.openxmlformats.org/officeDocument/2006/relationships/footer" Target="footer5.xml"/><Relationship Id="rId58" Type="http://schemas.openxmlformats.org/officeDocument/2006/relationships/hyperlink" Target="mailto:leona.esau@airdrie.ca" TargetMode="External"/><Relationship Id="rId74" Type="http://schemas.openxmlformats.org/officeDocument/2006/relationships/hyperlink" Target="mailto:acooperabel@sylvanlake.ca" TargetMode="External"/><Relationship Id="rId79" Type="http://schemas.openxmlformats.org/officeDocument/2006/relationships/hyperlink" Target="mailto:christine.raves@cochrane.ca" TargetMode="External"/><Relationship Id="rId5" Type="http://schemas.openxmlformats.org/officeDocument/2006/relationships/customXml" Target="../customXml/item5.xml"/><Relationship Id="rId90" Type="http://schemas.openxmlformats.org/officeDocument/2006/relationships/hyperlink" Target="https://abmuniseo.sharepoint.com/:w:/r/sites/Advocacy/Team%20Projects%20and%20Initiatives/Family%20and%20Community%20Support%20Services%20(FCSS)/2026%20Emergent%20Resolution%20FCSS.docx?d=w568aed6699474755a8c8790471fbfb19&amp;csf=1&amp;web=1&amp;e=9RQper" TargetMode="External"/><Relationship Id="rId95" Type="http://schemas.openxmlformats.org/officeDocument/2006/relationships/footer" Target="footer7.xml"/><Relationship Id="rId22" Type="http://schemas.openxmlformats.org/officeDocument/2006/relationships/hyperlink" Target="https://www.abmunis.ca/events/2025-convention-trade-show" TargetMode="External"/><Relationship Id="rId27" Type="http://schemas.openxmlformats.org/officeDocument/2006/relationships/hyperlink" Target="https://www.abmunis.ca/advocacy-resources/resolutions/" TargetMode="External"/><Relationship Id="rId43" Type="http://schemas.openxmlformats.org/officeDocument/2006/relationships/hyperlink" Target="https://www.abmunis.ca/advocacy-resources/resolutions-library/attraction-retention-strategy-rural-health-care" TargetMode="External"/><Relationship Id="rId48" Type="http://schemas.openxmlformats.org/officeDocument/2006/relationships/hyperlink" Target="https://ascha.com/assets/advocacy/current/ASCHA2026PrebudgetSubmission.pdf" TargetMode="External"/><Relationship Id="rId64" Type="http://schemas.openxmlformats.org/officeDocument/2006/relationships/hyperlink" Target="https://rmalberta.com/resolutions/9-25s-water-and-wastewater-system-funding/" TargetMode="External"/><Relationship Id="rId69" Type="http://schemas.openxmlformats.org/officeDocument/2006/relationships/hyperlink" Target="mailto:craig@rimbey.com" TargetMode="External"/><Relationship Id="rId80" Type="http://schemas.openxmlformats.org/officeDocument/2006/relationships/hyperlink" Target="https://www.abmunis.ca/advocacy-resources/resolutions-library/municipal-energy-policies-abandoned-energy-infrastructure" TargetMode="External"/><Relationship Id="rId85" Type="http://schemas.openxmlformats.org/officeDocument/2006/relationships/hyperlink" Target="rmalberta.com/advocacy/resolutions" TargetMode="External"/><Relationship Id="rId12" Type="http://schemas.openxmlformats.org/officeDocument/2006/relationships/image" Target="media/image1.jpeg"/><Relationship Id="rId17" Type="http://schemas.openxmlformats.org/officeDocument/2006/relationships/header" Target="header1.xml"/><Relationship Id="rId25" Type="http://schemas.openxmlformats.org/officeDocument/2006/relationships/hyperlink" Target="mailto:resolutions@abmunis.ca" TargetMode="External"/><Relationship Id="rId33" Type="http://schemas.openxmlformats.org/officeDocument/2006/relationships/hyperlink" Target="mailto:credentials@dataonthespot.com" TargetMode="External"/><Relationship Id="rId38" Type="http://schemas.openxmlformats.org/officeDocument/2006/relationships/diagramColors" Target="diagrams/colors1.xml"/><Relationship Id="rId46" Type="http://schemas.openxmlformats.org/officeDocument/2006/relationships/hyperlink" Target="https://www.oag.ab.ca/reports/processes-to-assess-and-manage-the-condition-of-affordable-housing/" TargetMode="External"/><Relationship Id="rId59" Type="http://schemas.openxmlformats.org/officeDocument/2006/relationships/hyperlink" Target="mailto:megan.stewart@airdrie.ca" TargetMode="External"/><Relationship Id="rId67" Type="http://schemas.openxmlformats.org/officeDocument/2006/relationships/hyperlink" Target="https://www.abmunis.ca/advocacy-resources/resolutions-library/adequate-level-provincial-funding-community-infrastructure" TargetMode="External"/><Relationship Id="rId20" Type="http://schemas.openxmlformats.org/officeDocument/2006/relationships/footer" Target="footer4.xml"/><Relationship Id="rId41" Type="http://schemas.openxmlformats.org/officeDocument/2006/relationships/hyperlink" Target="https://www.abmunis.ca/advocacy-resources/resolutions/resolutions-library" TargetMode="External"/><Relationship Id="rId54" Type="http://schemas.openxmlformats.org/officeDocument/2006/relationships/footer" Target="footer6.xml"/><Relationship Id="rId62" Type="http://schemas.openxmlformats.org/officeDocument/2006/relationships/hyperlink" Target="https://economicdashboard.alberta.ca/dashboard/population-quarterly/" TargetMode="External"/><Relationship Id="rId70" Type="http://schemas.openxmlformats.org/officeDocument/2006/relationships/hyperlink" Target="mailto:rick.pankiw@rimbey.com" TargetMode="External"/><Relationship Id="rId75" Type="http://schemas.openxmlformats.org/officeDocument/2006/relationships/hyperlink" Target="mailto:ryan.veldkamp@reddeer.ca" TargetMode="External"/><Relationship Id="rId83" Type="http://schemas.openxmlformats.org/officeDocument/2006/relationships/hyperlink" Target="mailto:mkilloh@stalbert.ca" TargetMode="External"/><Relationship Id="rId88" Type="http://schemas.openxmlformats.org/officeDocument/2006/relationships/hyperlink" Target="https://www.abmunis.ca/system/files/2025-05/ABmunis%20Policy%20AP012%20-%20Advocacy%20Prioritization.pdf" TargetMode="External"/><Relationship Id="rId91" Type="http://schemas.openxmlformats.org/officeDocument/2006/relationships/hyperlink" Target="https://calgaryunitedway.org/healthy-aging-alberta/" TargetMode="External"/><Relationship Id="rId96"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footer" Target="footer1.xml"/><Relationship Id="rId23" Type="http://schemas.openxmlformats.org/officeDocument/2006/relationships/hyperlink" Target="https://www.abmunis.ca/system/files/2025-05/ABmunis%20Policy%20AP002%20-%20Resolutions.pdf" TargetMode="External"/><Relationship Id="rId28" Type="http://schemas.openxmlformats.org/officeDocument/2006/relationships/hyperlink" Target="mailto:resolutions@abmunis.ca" TargetMode="External"/><Relationship Id="rId36" Type="http://schemas.openxmlformats.org/officeDocument/2006/relationships/diagramLayout" Target="diagrams/layout1.xml"/><Relationship Id="rId49" Type="http://schemas.openxmlformats.org/officeDocument/2006/relationships/hyperlink" Target="https://ascha.com/assets/advocacy/current/ASCHA2026PrebudgetSubmission.pdf" TargetMode="External"/><Relationship Id="rId57" Type="http://schemas.openxmlformats.org/officeDocument/2006/relationships/hyperlink" Target="mailto:dwhiteway@cityofgp.com" TargetMode="External"/><Relationship Id="rId10" Type="http://schemas.openxmlformats.org/officeDocument/2006/relationships/footnotes" Target="footnotes.xml"/><Relationship Id="rId31" Type="http://schemas.openxmlformats.org/officeDocument/2006/relationships/hyperlink" Target="mailto:credentials@dataonthespot.com" TargetMode="External"/><Relationship Id="rId44" Type="http://schemas.openxmlformats.org/officeDocument/2006/relationships/hyperlink" Target="mailto:fdragon@Hinton.ca" TargetMode="External"/><Relationship Id="rId52" Type="http://schemas.openxmlformats.org/officeDocument/2006/relationships/hyperlink" Target="mailto:sharon.wadi@edmonton.ca" TargetMode="External"/><Relationship Id="rId60" Type="http://schemas.openxmlformats.org/officeDocument/2006/relationships/hyperlink" Target="https://www.abmunis.ca/advocacy-resources/resolutions-library/site-levies" TargetMode="External"/><Relationship Id="rId65" Type="http://schemas.openxmlformats.org/officeDocument/2006/relationships/hyperlink" Target="https://www.stettler.net/public/download/files/170312" TargetMode="External"/><Relationship Id="rId73" Type="http://schemas.openxmlformats.org/officeDocument/2006/relationships/hyperlink" Target="mailto:klewis@sprucegrove.org" TargetMode="External"/><Relationship Id="rId78" Type="http://schemas.openxmlformats.org/officeDocument/2006/relationships/hyperlink" Target="https://www.alberta.ca/private-land-conservation-program" TargetMode="External"/><Relationship Id="rId81" Type="http://schemas.openxmlformats.org/officeDocument/2006/relationships/hyperlink" Target="https://www.abmunis.ca/advocacy-resources/resolutions-library/creating-jobs-through-remediating-redeveloping-brownfields" TargetMode="External"/><Relationship Id="rId86" Type="http://schemas.openxmlformats.org/officeDocument/2006/relationships/hyperlink" Target="https://suma.org/advocacy/resolutions" TargetMode="External"/><Relationship Id="rId94" Type="http://schemas.openxmlformats.org/officeDocument/2006/relationships/hyperlink" Target="mailto:Ryan.veldkamp@reddeer.ca" TargetMode="External"/><Relationship Id="rId99" Type="http://schemas.openxmlformats.org/officeDocument/2006/relationships/footer" Target="footer9.xml"/><Relationship Id="rId10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2.jpeg"/><Relationship Id="rId18" Type="http://schemas.openxmlformats.org/officeDocument/2006/relationships/footer" Target="footer3.xml"/><Relationship Id="rId39" Type="http://schemas.microsoft.com/office/2007/relationships/diagramDrawing" Target="diagrams/drawing1.xml"/><Relationship Id="rId34" Type="http://schemas.openxmlformats.org/officeDocument/2006/relationships/hyperlink" Target="mailto:resolutions@abmunis.ca" TargetMode="External"/><Relationship Id="rId50" Type="http://schemas.openxmlformats.org/officeDocument/2006/relationships/hyperlink" Target="mailto:sharon.wadi@edmonton.ca" TargetMode="External"/><Relationship Id="rId55" Type="http://schemas.openxmlformats.org/officeDocument/2006/relationships/hyperlink" Target="https://www.abmunis.ca/advocacy-priorities/spotlight/property-taxes-reimagined" TargetMode="External"/><Relationship Id="rId76" Type="http://schemas.openxmlformats.org/officeDocument/2006/relationships/hyperlink" Target="mailto:rbinnendyk@townofpenhold.ca" TargetMode="External"/><Relationship Id="rId97" Type="http://schemas.openxmlformats.org/officeDocument/2006/relationships/image" Target="media/image4.png"/><Relationship Id="rId7" Type="http://schemas.openxmlformats.org/officeDocument/2006/relationships/styles" Target="styles.xml"/><Relationship Id="rId71" Type="http://schemas.openxmlformats.org/officeDocument/2006/relationships/hyperlink" Target="mailto:cao@mundare.ca" TargetMode="External"/><Relationship Id="rId92" Type="http://schemas.openxmlformats.org/officeDocument/2006/relationships/hyperlink" Target="https://www.abmunis.ca/system/files/2026-06/FCSS%20Toolkit%20Updated%20June%202026.pdf" TargetMode="External"/><Relationship Id="rId2" Type="http://schemas.openxmlformats.org/officeDocument/2006/relationships/customXml" Target="../customXml/item2.xml"/><Relationship Id="rId29" Type="http://schemas.openxmlformats.org/officeDocument/2006/relationships/hyperlink" Target="mailto:resolutions@abmunis.ca" TargetMode="External"/><Relationship Id="rId24" Type="http://schemas.openxmlformats.org/officeDocument/2006/relationships/hyperlink" Target="https://www.abmunis.ca/advocacy-resources/resolutions/what-difference-between-resolution-request-decision" TargetMode="External"/><Relationship Id="rId40" Type="http://schemas.openxmlformats.org/officeDocument/2006/relationships/hyperlink" Target="https://www.abmunis.ca/system/files/2025-05/ABmunis%20Policy%20AP012%20-%20Advocacy%20Prioritization.pdf" TargetMode="External"/><Relationship Id="rId45" Type="http://schemas.openxmlformats.org/officeDocument/2006/relationships/hyperlink" Target="https://www.alberta.ca/seniors-lodge-review-panel" TargetMode="External"/><Relationship Id="rId66" Type="http://schemas.openxmlformats.org/officeDocument/2006/relationships/hyperlink" Target="https://www.stettler.net/public/download/files/190300" TargetMode="External"/><Relationship Id="rId87" Type="http://schemas.openxmlformats.org/officeDocument/2006/relationships/hyperlink" Target="ubcm.ca/resolutions/resolutions-process" TargetMode="External"/><Relationship Id="rId61" Type="http://schemas.openxmlformats.org/officeDocument/2006/relationships/hyperlink" Target="mailto:christine.raves@cochrane.ca" TargetMode="External"/><Relationship Id="rId82" Type="http://schemas.openxmlformats.org/officeDocument/2006/relationships/hyperlink" Target="mailto:sharrower@vermilion.ca" TargetMode="External"/><Relationship Id="rId19" Type="http://schemas.openxmlformats.org/officeDocument/2006/relationships/header" Target="header2.xml"/><Relationship Id="rId14" Type="http://schemas.openxmlformats.org/officeDocument/2006/relationships/image" Target="media/image3.png"/><Relationship Id="rId30" Type="http://schemas.openxmlformats.org/officeDocument/2006/relationships/hyperlink" Target="mailto:resolutions@abmunis.ca" TargetMode="External"/><Relationship Id="rId35" Type="http://schemas.openxmlformats.org/officeDocument/2006/relationships/diagramData" Target="diagrams/data1.xml"/><Relationship Id="rId56" Type="http://schemas.openxmlformats.org/officeDocument/2006/relationships/hyperlink" Target="mailto:dwhiteway@cityofgp.com" TargetMode="External"/><Relationship Id="rId77" Type="http://schemas.openxmlformats.org/officeDocument/2006/relationships/hyperlink" Target="mailto:mkilloh@stalbert.ca" TargetMode="External"/><Relationship Id="rId100"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hyperlink" Target="https://www.abmunis.ca/advocacy-priorities/spotlight/property-taxes-reimagined" TargetMode="External"/><Relationship Id="rId72" Type="http://schemas.openxmlformats.org/officeDocument/2006/relationships/hyperlink" Target="https://can01.safelinks.protection.outlook.com/?url=https%3A%2F%2Fwww.abmunis.ca%2Fadvocacy-resources%2Fresolutions-library%2Fe-scooters-modernizing-alberta-traffic-safety-act-personal&amp;data=05%7C02%7Cklewis%40sprucegrove.org%7Cd6a8f01147ff433ed16b08dea79c1287%7C35296858d1a944d9ad7704807d5d8150%7C0%7C0%7C639132485983501256%7CUnknown%7CTWFpbGZsb3d8eyJFbXB0eU1hcGkiOnRydWUsIlYiOiIwLjAuMDAwMCIsIlAiOiJXaW4zMiIsIkFOIjoiTWFpbCIsIldUIjoyfQ%3D%3D%7C0%7C%7C%7C&amp;sdata=k7ct%2FVkrROXqio%2B%2Funx0Ajz8YqxCLCud4SDXybXpa1I%3D&amp;reserved=0" TargetMode="External"/><Relationship Id="rId93" Type="http://schemas.openxmlformats.org/officeDocument/2006/relationships/hyperlink" Target="mailto:INT-Advocacy@abmunis.ca" TargetMode="External"/><Relationship Id="rId98" Type="http://schemas.openxmlformats.org/officeDocument/2006/relationships/header" Target="header3.xml"/><Relationship Id="rId3" Type="http://schemas.openxmlformats.org/officeDocument/2006/relationships/customXml" Target="../customXml/item3.xml"/></Relationships>
</file>

<file path=word/_rels/footnotes.xml.rels><?xml version="1.0" encoding="UTF-8" standalone="yes"?>
<Relationships xmlns="http://schemas.openxmlformats.org/package/2006/relationships"><Relationship Id="rId13" Type="http://schemas.openxmlformats.org/officeDocument/2006/relationships/hyperlink" Target="https://kings-printer.alberta.ca/1266.cfm?page=M26.cfm&amp;leg_type=Acts&amp;isbncln=9780779860371" TargetMode="External"/><Relationship Id="rId18" Type="http://schemas.openxmlformats.org/officeDocument/2006/relationships/hyperlink" Target="https://www.fortstjohn.ca/local-government/budget-and-finance/peace-river-agreement" TargetMode="External"/><Relationship Id="rId26" Type="http://schemas.openxmlformats.org/officeDocument/2006/relationships/hyperlink" Target="https://aglc.ca/sites/aglc.ca/files/aglc_files/CGR-What_We_Heard.pdf" TargetMode="External"/><Relationship Id="rId39" Type="http://schemas.openxmlformats.org/officeDocument/2006/relationships/hyperlink" Target="https://www.abmunis.ca/system/files/2025-05/ABmunis%20Policy%20AP002%20-%20Resolutions.pdf" TargetMode="External"/><Relationship Id="rId21" Type="http://schemas.openxmlformats.org/officeDocument/2006/relationships/hyperlink" Target="https://open.alberta.ca/publications/s29" TargetMode="External"/><Relationship Id="rId34" Type="http://schemas.openxmlformats.org/officeDocument/2006/relationships/hyperlink" Target="https://rmalberta.com/resolutions/18-02f-casino-opportunities-for-charitable-organizations/" TargetMode="External"/><Relationship Id="rId42" Type="http://schemas.openxmlformats.org/officeDocument/2006/relationships/hyperlink" Target="https://www.krfcss.com/_files/ugd/8f3409_a3197100d8a44bfa89568750d4153771.pdf" TargetMode="External"/><Relationship Id="rId7" Type="http://schemas.openxmlformats.org/officeDocument/2006/relationships/hyperlink" Target="https://www.ctvnews.ca/edmonton/article/alberta-government-announces-77b-investment-into-physician-recruitment-in-2026-27-budget/" TargetMode="External"/><Relationship Id="rId2" Type="http://schemas.openxmlformats.org/officeDocument/2006/relationships/hyperlink" Target="https://www.albertadoctors.org/advocacy/strategic-priorities/system-leadership-and-partnership/abs-family-medicine-crisis/" TargetMode="External"/><Relationship Id="rId16" Type="http://schemas.openxmlformats.org/officeDocument/2006/relationships/hyperlink" Target="https://www.cibc.com/content/dam/cam-public-assets/pdf/long-term-annualized-capital-market-report-mar-2025-en.pdf" TargetMode="External"/><Relationship Id="rId29" Type="http://schemas.openxmlformats.org/officeDocument/2006/relationships/hyperlink" Target="https://aglc.ca/about-us/publications/quick-facts" TargetMode="External"/><Relationship Id="rId1" Type="http://schemas.openxmlformats.org/officeDocument/2006/relationships/hyperlink" Target="https://www.abmunis.ca/membership/regular-members" TargetMode="External"/><Relationship Id="rId6" Type="http://schemas.openxmlformats.org/officeDocument/2006/relationships/hyperlink" Target="https://www.cbc.ca/news/canada/edmonton/hinton-alberta-er-doctor-shortage-9.7124944" TargetMode="External"/><Relationship Id="rId11" Type="http://schemas.openxmlformats.org/officeDocument/2006/relationships/hyperlink" Target="https://cahs-acss.ca/wp-content/uploads/2023/04/CAHS-Health-Workforce-Pathways-Forward-EN_Final_Apr-4.pdf" TargetMode="External"/><Relationship Id="rId24" Type="http://schemas.openxmlformats.org/officeDocument/2006/relationships/hyperlink" Target="https://aglc.ca/gaming/charitablegaming/albertas-charitable-gaming-model" TargetMode="External"/><Relationship Id="rId32" Type="http://schemas.openxmlformats.org/officeDocument/2006/relationships/hyperlink" Target="https://www.abmunis.ca/advocacy-resources/resolutions-library/equitable-provincial-charitable-gaming-model" TargetMode="External"/><Relationship Id="rId37" Type="http://schemas.openxmlformats.org/officeDocument/2006/relationships/hyperlink" Target="https://rmalberta.com/resolutions/12-23s-casino-opportunities-for-charitable-organizations/" TargetMode="External"/><Relationship Id="rId40" Type="http://schemas.openxmlformats.org/officeDocument/2006/relationships/hyperlink" Target="https://www.abmunis.ca/system/files/2026-06/FCSS%20Toolkit%20Updated%20June%202026.pdf" TargetMode="External"/><Relationship Id="rId45" Type="http://schemas.openxmlformats.org/officeDocument/2006/relationships/hyperlink" Target="https://www.ualberta.ca/en/alberta-centre-sustainable-rural-communities/media-library/projects/research/rma-report-on-family-and-community-support-services-final.pdf" TargetMode="External"/><Relationship Id="rId5" Type="http://schemas.openxmlformats.org/officeDocument/2006/relationships/hyperlink" Target="https://pmc.ncbi.nlm.nih.gov/articles/PMC12777385/" TargetMode="External"/><Relationship Id="rId15" Type="http://schemas.openxmlformats.org/officeDocument/2006/relationships/hyperlink" Target="https://www.ifo.de/DocDL/cesifo1_wp11634.pdf" TargetMode="External"/><Relationship Id="rId23" Type="http://schemas.openxmlformats.org/officeDocument/2006/relationships/hyperlink" Target="https://cdhowe.org/wp-content/uploads/2025/04/Commentary_681-1.pdf" TargetMode="External"/><Relationship Id="rId28" Type="http://schemas.openxmlformats.org/officeDocument/2006/relationships/hyperlink" Target="https://aglc.ca/gaming/charitablegaming/albertas-charitable-gaming-model" TargetMode="External"/><Relationship Id="rId36" Type="http://schemas.openxmlformats.org/officeDocument/2006/relationships/hyperlink" Target="https://rmalberta.com/resolutions/13-17f-aamdc-advisory-committee-to-support-the-alberta-gaming-and-liquor-commission-in-reviewing-charitable-gaming-in-alberta/" TargetMode="External"/><Relationship Id="rId10" Type="http://schemas.openxmlformats.org/officeDocument/2006/relationships/hyperlink" Target="https:/www.albertadoctors.org/membership/support-services/physician-locum-services-pls/info-for-locum-physicians/" TargetMode="External"/><Relationship Id="rId19" Type="http://schemas.openxmlformats.org/officeDocument/2006/relationships/hyperlink" Target="https://www.abmunis.ca/advocacy-resources/infrastructure" TargetMode="External"/><Relationship Id="rId31" Type="http://schemas.openxmlformats.org/officeDocument/2006/relationships/hyperlink" Target="https://www.abmunis.ca/advocacy-resources/resolutions-library/gamingcasino-funds" TargetMode="External"/><Relationship Id="rId44" Type="http://schemas.openxmlformats.org/officeDocument/2006/relationships/hyperlink" Target="https://www.edmonton.ca/sites/default/files/public-files/assets/PDF/FCSS_2024-Annual-Report.pdf?cb=1755461468" TargetMode="External"/><Relationship Id="rId4" Type="http://schemas.openxmlformats.org/officeDocument/2006/relationships/hyperlink" Target="https://www.albertadoctors.org/membership/support-services/physician-locum-services-pls/info-for-locum-physicians/" TargetMode="External"/><Relationship Id="rId9" Type="http://schemas.openxmlformats.org/officeDocument/2006/relationships/hyperlink" Target="https://www.abmunis.ca/news/abmunis-news-q3-2024" TargetMode="External"/><Relationship Id="rId14" Type="http://schemas.openxmlformats.org/officeDocument/2006/relationships/hyperlink" Target="https://kings-printer.alberta.ca/1266.cfm?page=2022_149.cfm&amp;leg_type=Regs&amp;isbncln=9780779859696" TargetMode="External"/><Relationship Id="rId22" Type="http://schemas.openxmlformats.org/officeDocument/2006/relationships/hyperlink" Target="https://www.alberta.ca/budget-documents" TargetMode="External"/><Relationship Id="rId27" Type="http://schemas.openxmlformats.org/officeDocument/2006/relationships/hyperlink" Target="https://www.alberta.ca/albertas-igaming-strategy" TargetMode="External"/><Relationship Id="rId30" Type="http://schemas.openxmlformats.org/officeDocument/2006/relationships/hyperlink" Target="https://doczz.net/doc/1097736/proceeds-to-charities-from-licensed-casino-events" TargetMode="External"/><Relationship Id="rId35" Type="http://schemas.openxmlformats.org/officeDocument/2006/relationships/hyperlink" Target="https://rmalberta.com/resolutions/20-16f-casino-opportunities-for-charitable-organizations/" TargetMode="External"/><Relationship Id="rId43" Type="http://schemas.openxmlformats.org/officeDocument/2006/relationships/hyperlink" Target="https://fcssaa.org/download/127/fcss-annual-reports/8577/2025-counselling-report-to-municipalities-1.pdf" TargetMode="External"/><Relationship Id="rId8" Type="http://schemas.openxmlformats.org/officeDocument/2006/relationships/hyperlink" Target="https://www.alberta.ca/rural-and-remote-family-medicine-resident-physician-bursary" TargetMode="External"/><Relationship Id="rId3" Type="http://schemas.openxmlformats.org/officeDocument/2006/relationships/hyperlink" Target="https://www.abmunis.ca/advocacy-resources/resolutions-library/attraction-retention-strategy-rural-health-care" TargetMode="External"/><Relationship Id="rId12" Type="http://schemas.openxmlformats.org/officeDocument/2006/relationships/hyperlink" Target="https://kings-printer.alberta.ca/1266.cfm?page=2022_149.cfm&amp;leg_type=Regs&amp;isbncln=9780779859696" TargetMode="External"/><Relationship Id="rId17" Type="http://schemas.openxmlformats.org/officeDocument/2006/relationships/hyperlink" Target="https://sumainvest.ca/wp-content/uploads/2026/04/SUMAInvest-Booklet-April2026-Digital.pdf" TargetMode="External"/><Relationship Id="rId25" Type="http://schemas.openxmlformats.org/officeDocument/2006/relationships/hyperlink" Target="https://aglc.ca/gaming/charitablegaming/albertas-charitable-gaming-model" TargetMode="External"/><Relationship Id="rId33" Type="http://schemas.openxmlformats.org/officeDocument/2006/relationships/hyperlink" Target="https://www.abmunis.ca/advocacy-resources/resolutions-library/equitable-provincial-charitable-gaming-model-0" TargetMode="External"/><Relationship Id="rId38" Type="http://schemas.openxmlformats.org/officeDocument/2006/relationships/hyperlink" Target="https://aglc.ca/gaming/charitable-gaming/distribution-revenue" TargetMode="External"/><Relationship Id="rId46" Type="http://schemas.openxmlformats.org/officeDocument/2006/relationships/hyperlink" Target="https://open.alberta.ca/dataset/520981c4-c499-4794-af55-bc932811cb1e/resource/7fda0ae8-8d97-49e7-b94b-7f0088cd767d/download/well-being-resiliency-framework-march2019.pdf" TargetMode="External"/><Relationship Id="rId20" Type="http://schemas.openxmlformats.org/officeDocument/2006/relationships/hyperlink" Target="https://www.alberta.ca/budget-documents" TargetMode="External"/><Relationship Id="rId41" Type="http://schemas.openxmlformats.org/officeDocument/2006/relationships/hyperlink" Target="https://townofpenhold.ca/Home/DownloadDocument?docId=321b34d4-2a2c-491b-9909-08b555f1adb9" TargetMode="External"/></Relationships>
</file>

<file path=word/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524FBD5F-0755-44CC-AD3D-083883E8BC63}" type="doc">
      <dgm:prSet loTypeId="urn:microsoft.com/office/officeart/2005/8/layout/bProcess3" loCatId="process" qsTypeId="urn:microsoft.com/office/officeart/2005/8/quickstyle/simple1#1" qsCatId="simple" csTypeId="urn:microsoft.com/office/officeart/2005/8/colors/accent1_2#1" csCatId="accent1" phldr="1"/>
      <dgm:spPr/>
      <dgm:t>
        <a:bodyPr/>
        <a:lstStyle/>
        <a:p>
          <a:endParaRPr lang="en-CA"/>
        </a:p>
      </dgm:t>
    </dgm:pt>
    <dgm:pt modelId="{E2D83D5A-0B7A-4A6B-88AF-4C67CDCAC012}">
      <dgm:prSet phldrT="[Text]" custT="1"/>
      <dgm:spPr/>
      <dgm:t>
        <a:bodyPr/>
        <a:lstStyle/>
        <a:p>
          <a:r>
            <a:rPr lang="en-CA" sz="1000" b="1"/>
            <a:t>Step 1</a:t>
          </a:r>
        </a:p>
        <a:p>
          <a:r>
            <a:rPr lang="en-CA" sz="1000"/>
            <a:t>ABmunis sends the resolution by letter to the relevant government ministry and asks for a response.</a:t>
          </a:r>
        </a:p>
        <a:p>
          <a:endParaRPr lang="en-CA" sz="1000"/>
        </a:p>
      </dgm:t>
    </dgm:pt>
    <dgm:pt modelId="{B23F1EC2-6387-484C-814C-E806667550A5}" type="parTrans" cxnId="{22E14B38-44F0-4574-AD2F-999E55E4D823}">
      <dgm:prSet/>
      <dgm:spPr/>
      <dgm:t>
        <a:bodyPr/>
        <a:lstStyle/>
        <a:p>
          <a:endParaRPr lang="en-CA" sz="1000"/>
        </a:p>
      </dgm:t>
    </dgm:pt>
    <dgm:pt modelId="{6F455570-6131-4413-87EE-97F30DB44F3F}" type="sibTrans" cxnId="{22E14B38-44F0-4574-AD2F-999E55E4D823}">
      <dgm:prSet custT="1"/>
      <dgm:spPr>
        <a:ln w="25400">
          <a:solidFill>
            <a:schemeClr val="tx2"/>
          </a:solidFill>
          <a:tailEnd type="triangle" w="lg" len="lg"/>
        </a:ln>
      </dgm:spPr>
      <dgm:t>
        <a:bodyPr/>
        <a:lstStyle/>
        <a:p>
          <a:endParaRPr lang="en-CA" sz="1000"/>
        </a:p>
      </dgm:t>
    </dgm:pt>
    <dgm:pt modelId="{C1E60B59-3665-4040-86B8-5B4554C680EB}">
      <dgm:prSet phldrT="[Text]" custT="1"/>
      <dgm:spPr/>
      <dgm:t>
        <a:bodyPr/>
        <a:lstStyle/>
        <a:p>
          <a:r>
            <a:rPr lang="en-CA" sz="1000" b="1"/>
            <a:t>Step 2</a:t>
          </a:r>
        </a:p>
        <a:p>
          <a:r>
            <a:rPr lang="en-CA" sz="1000"/>
            <a:t>The ministry responds, typically by email or letter. </a:t>
          </a:r>
        </a:p>
        <a:p>
          <a:r>
            <a:rPr lang="en-CA" sz="1000"/>
            <a:t>(about 1-6 months later)</a:t>
          </a:r>
        </a:p>
        <a:p>
          <a:endParaRPr lang="en-CA" sz="1000"/>
        </a:p>
      </dgm:t>
    </dgm:pt>
    <dgm:pt modelId="{E0CAAC7D-DE7D-400A-A77B-6D3CEB662CB6}" type="parTrans" cxnId="{3899F963-7F05-4CC0-AF04-BAFF80C54C21}">
      <dgm:prSet/>
      <dgm:spPr/>
      <dgm:t>
        <a:bodyPr/>
        <a:lstStyle/>
        <a:p>
          <a:endParaRPr lang="en-CA" sz="1000"/>
        </a:p>
      </dgm:t>
    </dgm:pt>
    <dgm:pt modelId="{881A3CEA-1B6B-4C94-87B4-6F1260EB7428}" type="sibTrans" cxnId="{3899F963-7F05-4CC0-AF04-BAFF80C54C21}">
      <dgm:prSet custT="1"/>
      <dgm:spPr>
        <a:ln w="25400">
          <a:solidFill>
            <a:schemeClr val="tx2"/>
          </a:solidFill>
          <a:tailEnd type="triangle" w="lg" len="lg"/>
        </a:ln>
      </dgm:spPr>
      <dgm:t>
        <a:bodyPr/>
        <a:lstStyle/>
        <a:p>
          <a:endParaRPr lang="en-CA" sz="1000">
            <a:ln w="25400">
              <a:solidFill>
                <a:schemeClr val="tx2"/>
              </a:solidFill>
              <a:tailEnd type="triangle"/>
            </a:ln>
          </a:endParaRPr>
        </a:p>
      </dgm:t>
    </dgm:pt>
    <dgm:pt modelId="{70EB7441-5A17-4E2A-A6A8-B702784694B1}">
      <dgm:prSet phldrT="[Text]" custT="1"/>
      <dgm:spPr/>
      <dgm:t>
        <a:bodyPr/>
        <a:lstStyle/>
        <a:p>
          <a:r>
            <a:rPr lang="en-CA" sz="1000" b="1"/>
            <a:t>Step 3</a:t>
          </a:r>
        </a:p>
        <a:p>
          <a:r>
            <a:rPr lang="en-CA" sz="1000"/>
            <a:t>An ABmunis committee rates the government's response, assigns a priority level, and if applicable, recommends actions to ABmunis' Board.</a:t>
          </a:r>
        </a:p>
      </dgm:t>
    </dgm:pt>
    <dgm:pt modelId="{C10DC426-38CB-4B60-BCB6-34634EAA0964}" type="parTrans" cxnId="{35596A7F-164A-4792-8B61-1E247EDF254A}">
      <dgm:prSet/>
      <dgm:spPr/>
      <dgm:t>
        <a:bodyPr/>
        <a:lstStyle/>
        <a:p>
          <a:endParaRPr lang="en-CA" sz="1000"/>
        </a:p>
      </dgm:t>
    </dgm:pt>
    <dgm:pt modelId="{FF31C837-DE68-4F01-880B-156625CA30A0}" type="sibTrans" cxnId="{35596A7F-164A-4792-8B61-1E247EDF254A}">
      <dgm:prSet custT="1"/>
      <dgm:spPr>
        <a:ln w="25400">
          <a:solidFill>
            <a:schemeClr val="tx2"/>
          </a:solidFill>
          <a:tailEnd type="triangle" w="lg" len="lg"/>
        </a:ln>
      </dgm:spPr>
      <dgm:t>
        <a:bodyPr/>
        <a:lstStyle/>
        <a:p>
          <a:endParaRPr lang="en-CA" sz="1000"/>
        </a:p>
      </dgm:t>
    </dgm:pt>
    <dgm:pt modelId="{048B3434-30F4-435E-B890-AEA485956510}">
      <dgm:prSet phldrT="[Text]" custT="1"/>
      <dgm:spPr/>
      <dgm:t>
        <a:bodyPr/>
        <a:lstStyle/>
        <a:p>
          <a:r>
            <a:rPr lang="en-CA" sz="1000" b="1"/>
            <a:t>Step 4</a:t>
          </a:r>
        </a:p>
        <a:p>
          <a:r>
            <a:rPr lang="en-CA" sz="1000"/>
            <a:t>ABmunis' Board reviews the committee's recommendation and approves or amends the rating, the priority level, and the advocacy strategy.</a:t>
          </a:r>
        </a:p>
      </dgm:t>
    </dgm:pt>
    <dgm:pt modelId="{FFAEFF64-FAF6-49BB-94D9-5CCE3942CA9D}" type="parTrans" cxnId="{29206618-C534-4A27-97E9-6054DA564084}">
      <dgm:prSet/>
      <dgm:spPr/>
      <dgm:t>
        <a:bodyPr/>
        <a:lstStyle/>
        <a:p>
          <a:endParaRPr lang="en-CA" sz="1000"/>
        </a:p>
      </dgm:t>
    </dgm:pt>
    <dgm:pt modelId="{C41F3286-655B-4798-A687-FE4A77CAB6FC}" type="sibTrans" cxnId="{29206618-C534-4A27-97E9-6054DA564084}">
      <dgm:prSet custT="1"/>
      <dgm:spPr>
        <a:ln w="25400">
          <a:solidFill>
            <a:schemeClr val="tx2"/>
          </a:solidFill>
          <a:tailEnd type="triangle" w="lg" len="lg"/>
        </a:ln>
      </dgm:spPr>
      <dgm:t>
        <a:bodyPr/>
        <a:lstStyle/>
        <a:p>
          <a:endParaRPr lang="en-CA" sz="1000"/>
        </a:p>
      </dgm:t>
    </dgm:pt>
    <dgm:pt modelId="{0F1DB7E1-C6BD-4CEF-9636-268DE0D473C6}">
      <dgm:prSet phldrT="[Text]" custT="1"/>
      <dgm:spPr/>
      <dgm:t>
        <a:bodyPr/>
        <a:lstStyle/>
        <a:p>
          <a:r>
            <a:rPr lang="en-CA" sz="1000" b="1"/>
            <a:t>Step 5</a:t>
          </a:r>
        </a:p>
        <a:p>
          <a:r>
            <a:rPr lang="en-CA" sz="1000"/>
            <a:t>ABmunis implements the advocacy strategy.</a:t>
          </a:r>
        </a:p>
        <a:p>
          <a:endParaRPr lang="en-CA" sz="1000"/>
        </a:p>
        <a:p>
          <a:endParaRPr lang="en-CA" sz="1000"/>
        </a:p>
      </dgm:t>
    </dgm:pt>
    <dgm:pt modelId="{BCE15A2E-E303-4211-9A37-C3BD7276C9A8}" type="parTrans" cxnId="{8EA19A66-ACA4-4358-86DA-3A3E12AD627F}">
      <dgm:prSet/>
      <dgm:spPr/>
      <dgm:t>
        <a:bodyPr/>
        <a:lstStyle/>
        <a:p>
          <a:endParaRPr lang="en-CA" sz="1000"/>
        </a:p>
      </dgm:t>
    </dgm:pt>
    <dgm:pt modelId="{52B1C703-F63B-40F8-B23F-AD6369D3CA6B}" type="sibTrans" cxnId="{8EA19A66-ACA4-4358-86DA-3A3E12AD627F}">
      <dgm:prSet custT="1"/>
      <dgm:spPr>
        <a:ln w="25400">
          <a:solidFill>
            <a:schemeClr val="tx2"/>
          </a:solidFill>
          <a:tailEnd type="triangle" w="lg" len="lg"/>
        </a:ln>
      </dgm:spPr>
      <dgm:t>
        <a:bodyPr/>
        <a:lstStyle/>
        <a:p>
          <a:endParaRPr lang="en-CA" sz="1000"/>
        </a:p>
      </dgm:t>
    </dgm:pt>
    <dgm:pt modelId="{8DCF9465-74D1-4AF5-8A65-CBA2E7DDBE1E}">
      <dgm:prSet phldrT="[Text]" custT="1"/>
      <dgm:spPr/>
      <dgm:t>
        <a:bodyPr/>
        <a:lstStyle/>
        <a:p>
          <a:r>
            <a:rPr lang="en-CA" sz="1000" b="1"/>
            <a:t>Step 6</a:t>
          </a:r>
        </a:p>
        <a:p>
          <a:r>
            <a:rPr lang="en-CA" sz="1000"/>
            <a:t>ABmunis reports on the status of all resolutions to members through our resolutions library, report cards, and events. </a:t>
          </a:r>
        </a:p>
        <a:p>
          <a:endParaRPr lang="en-CA" sz="1000"/>
        </a:p>
      </dgm:t>
    </dgm:pt>
    <dgm:pt modelId="{9E40B0D9-F040-4A3A-A72E-E99F246D79EB}" type="parTrans" cxnId="{9E2BB846-72E5-4911-AE9A-3AFEC94D12F0}">
      <dgm:prSet/>
      <dgm:spPr/>
      <dgm:t>
        <a:bodyPr/>
        <a:lstStyle/>
        <a:p>
          <a:endParaRPr lang="en-CA" sz="1000"/>
        </a:p>
      </dgm:t>
    </dgm:pt>
    <dgm:pt modelId="{CA696E73-FBFE-4962-B7DB-55FDB1D5284C}" type="sibTrans" cxnId="{9E2BB846-72E5-4911-AE9A-3AFEC94D12F0}">
      <dgm:prSet custT="1"/>
      <dgm:spPr>
        <a:ln w="25400">
          <a:solidFill>
            <a:schemeClr val="tx2"/>
          </a:solidFill>
          <a:tailEnd type="triangle" w="lg" len="lg"/>
        </a:ln>
      </dgm:spPr>
      <dgm:t>
        <a:bodyPr/>
        <a:lstStyle/>
        <a:p>
          <a:endParaRPr lang="en-CA" sz="1000"/>
        </a:p>
      </dgm:t>
    </dgm:pt>
    <dgm:pt modelId="{A1D8727C-CF8A-4EB1-9348-003CB83EB748}">
      <dgm:prSet phldrT="[Text]" custT="1"/>
      <dgm:spPr/>
      <dgm:t>
        <a:bodyPr/>
        <a:lstStyle/>
        <a:p>
          <a:r>
            <a:rPr lang="en-CA" sz="1000" b="1"/>
            <a:t>Step 7</a:t>
          </a:r>
        </a:p>
        <a:p>
          <a:r>
            <a:rPr lang="en-CA" sz="1000"/>
            <a:t>The ABmunis committee and Board monitor the outcomes of ABmunis' advocacy and adjusts the plan accordingly. </a:t>
          </a:r>
        </a:p>
      </dgm:t>
    </dgm:pt>
    <dgm:pt modelId="{096C4FD8-C836-495F-8FF8-BC0504394B3F}" type="parTrans" cxnId="{4F503984-DC70-42FF-A707-9FE3CFCB6A2B}">
      <dgm:prSet/>
      <dgm:spPr/>
      <dgm:t>
        <a:bodyPr/>
        <a:lstStyle/>
        <a:p>
          <a:endParaRPr lang="en-CA" sz="1000"/>
        </a:p>
      </dgm:t>
    </dgm:pt>
    <dgm:pt modelId="{748DEF0B-2053-44B6-BBE7-3F0C63E203F1}" type="sibTrans" cxnId="{4F503984-DC70-42FF-A707-9FE3CFCB6A2B}">
      <dgm:prSet custT="1"/>
      <dgm:spPr>
        <a:ln w="25400">
          <a:solidFill>
            <a:schemeClr val="tx2"/>
          </a:solidFill>
          <a:tailEnd type="triangle" w="lg" len="lg"/>
        </a:ln>
      </dgm:spPr>
      <dgm:t>
        <a:bodyPr/>
        <a:lstStyle/>
        <a:p>
          <a:endParaRPr lang="en-CA" sz="1000"/>
        </a:p>
      </dgm:t>
    </dgm:pt>
    <dgm:pt modelId="{1DD87D80-0CE2-4E2F-8351-CFC90954AC46}">
      <dgm:prSet phldrT="[Text]" custT="1"/>
      <dgm:spPr/>
      <dgm:t>
        <a:bodyPr/>
        <a:lstStyle/>
        <a:p>
          <a:r>
            <a:rPr lang="en-CA" sz="1000" b="1"/>
            <a:t>Step 8</a:t>
          </a:r>
        </a:p>
        <a:p>
          <a:r>
            <a:rPr lang="en-CA" sz="1000"/>
            <a:t>After 3 years, the resolution is deemed inactive and is removed from ABmunis' committee workplans.</a:t>
          </a:r>
        </a:p>
      </dgm:t>
    </dgm:pt>
    <dgm:pt modelId="{FFEA1A01-958B-49FD-940B-D0958C14A6D5}" type="parTrans" cxnId="{2992D62E-75BF-45EA-9CC5-D390A00BB4A4}">
      <dgm:prSet/>
      <dgm:spPr/>
      <dgm:t>
        <a:bodyPr/>
        <a:lstStyle/>
        <a:p>
          <a:endParaRPr lang="en-CA" sz="1000"/>
        </a:p>
      </dgm:t>
    </dgm:pt>
    <dgm:pt modelId="{EF16DC8F-09B7-469E-8A89-677BB131B5D5}" type="sibTrans" cxnId="{2992D62E-75BF-45EA-9CC5-D390A00BB4A4}">
      <dgm:prSet custT="1"/>
      <dgm:spPr>
        <a:ln w="25400">
          <a:solidFill>
            <a:schemeClr val="tx2"/>
          </a:solidFill>
          <a:tailEnd type="triangle" w="lg" len="lg"/>
        </a:ln>
      </dgm:spPr>
      <dgm:t>
        <a:bodyPr/>
        <a:lstStyle/>
        <a:p>
          <a:endParaRPr lang="en-CA" sz="1000"/>
        </a:p>
      </dgm:t>
    </dgm:pt>
    <dgm:pt modelId="{FAA56FB1-3679-474C-B0D5-F22FEE299428}">
      <dgm:prSet phldrT="[Text]" custT="1"/>
      <dgm:spPr>
        <a:noFill/>
        <a:ln>
          <a:solidFill>
            <a:schemeClr val="accent1"/>
          </a:solidFill>
          <a:prstDash val="dash"/>
        </a:ln>
      </dgm:spPr>
      <dgm:t>
        <a:bodyPr/>
        <a:lstStyle/>
        <a:p>
          <a:r>
            <a:rPr lang="en-CA" sz="1000" b="1">
              <a:solidFill>
                <a:schemeClr val="tx1"/>
              </a:solidFill>
            </a:rPr>
            <a:t>Optional Step 9</a:t>
          </a:r>
        </a:p>
        <a:p>
          <a:r>
            <a:rPr lang="en-CA" sz="1000">
              <a:solidFill>
                <a:schemeClr val="tx1"/>
              </a:solidFill>
            </a:rPr>
            <a:t>If the Board deems the issue a high priority and the government’s action as insufficient, ABmunis may continue to advocate. Members may also bring forward a new resolution on the issue. </a:t>
          </a:r>
        </a:p>
      </dgm:t>
    </dgm:pt>
    <dgm:pt modelId="{03F8693E-A111-4D37-8581-407F92A618DD}" type="parTrans" cxnId="{4F04E963-C931-4BC2-BF63-8D51A4391F10}">
      <dgm:prSet/>
      <dgm:spPr/>
      <dgm:t>
        <a:bodyPr/>
        <a:lstStyle/>
        <a:p>
          <a:endParaRPr lang="en-CA" sz="1000"/>
        </a:p>
      </dgm:t>
    </dgm:pt>
    <dgm:pt modelId="{53CEA618-D14E-4C6A-84C6-7F7D98A6BA93}" type="sibTrans" cxnId="{4F04E963-C931-4BC2-BF63-8D51A4391F10}">
      <dgm:prSet/>
      <dgm:spPr/>
      <dgm:t>
        <a:bodyPr/>
        <a:lstStyle/>
        <a:p>
          <a:endParaRPr lang="en-CA" sz="1000"/>
        </a:p>
      </dgm:t>
    </dgm:pt>
    <dgm:pt modelId="{FE31B54E-54C3-440B-96C5-F3A78007F829}" type="pres">
      <dgm:prSet presAssocID="{524FBD5F-0755-44CC-AD3D-083883E8BC63}" presName="Name0" presStyleCnt="0">
        <dgm:presLayoutVars>
          <dgm:dir/>
          <dgm:resizeHandles val="exact"/>
        </dgm:presLayoutVars>
      </dgm:prSet>
      <dgm:spPr/>
    </dgm:pt>
    <dgm:pt modelId="{AE882DE6-EBA7-4389-9CDD-4BBE24037673}" type="pres">
      <dgm:prSet presAssocID="{E2D83D5A-0B7A-4A6B-88AF-4C67CDCAC012}" presName="node" presStyleLbl="node1" presStyleIdx="0" presStyleCnt="9" custScaleX="168914" custScaleY="167455">
        <dgm:presLayoutVars>
          <dgm:bulletEnabled val="1"/>
        </dgm:presLayoutVars>
      </dgm:prSet>
      <dgm:spPr/>
    </dgm:pt>
    <dgm:pt modelId="{35D2E38F-1270-40C3-B872-AF678FD4F28B}" type="pres">
      <dgm:prSet presAssocID="{6F455570-6131-4413-87EE-97F30DB44F3F}" presName="sibTrans" presStyleLbl="sibTrans1D1" presStyleIdx="0" presStyleCnt="8"/>
      <dgm:spPr/>
    </dgm:pt>
    <dgm:pt modelId="{2CF81FC6-92F8-4318-9A97-AC5D52FF1488}" type="pres">
      <dgm:prSet presAssocID="{6F455570-6131-4413-87EE-97F30DB44F3F}" presName="connectorText" presStyleLbl="sibTrans1D1" presStyleIdx="0" presStyleCnt="8"/>
      <dgm:spPr/>
    </dgm:pt>
    <dgm:pt modelId="{F7D2DF6B-B2E2-4EC5-8C46-888B690924B1}" type="pres">
      <dgm:prSet presAssocID="{C1E60B59-3665-4040-86B8-5B4554C680EB}" presName="node" presStyleLbl="node1" presStyleIdx="1" presStyleCnt="9" custScaleX="168914" custScaleY="167455">
        <dgm:presLayoutVars>
          <dgm:bulletEnabled val="1"/>
        </dgm:presLayoutVars>
      </dgm:prSet>
      <dgm:spPr/>
    </dgm:pt>
    <dgm:pt modelId="{00A658D7-BE79-4BB3-8C4C-FAAD32970006}" type="pres">
      <dgm:prSet presAssocID="{881A3CEA-1B6B-4C94-87B4-6F1260EB7428}" presName="sibTrans" presStyleLbl="sibTrans1D1" presStyleIdx="1" presStyleCnt="8"/>
      <dgm:spPr/>
    </dgm:pt>
    <dgm:pt modelId="{1B2F94E5-A370-4433-9838-85F5CEF55F57}" type="pres">
      <dgm:prSet presAssocID="{881A3CEA-1B6B-4C94-87B4-6F1260EB7428}" presName="connectorText" presStyleLbl="sibTrans1D1" presStyleIdx="1" presStyleCnt="8"/>
      <dgm:spPr/>
    </dgm:pt>
    <dgm:pt modelId="{9B6BF5B5-CFA2-4437-8A7E-17E47613FCAF}" type="pres">
      <dgm:prSet presAssocID="{70EB7441-5A17-4E2A-A6A8-B702784694B1}" presName="node" presStyleLbl="node1" presStyleIdx="2" presStyleCnt="9" custScaleX="168914" custScaleY="167455">
        <dgm:presLayoutVars>
          <dgm:bulletEnabled val="1"/>
        </dgm:presLayoutVars>
      </dgm:prSet>
      <dgm:spPr/>
    </dgm:pt>
    <dgm:pt modelId="{0B2038A4-7EFC-4BC6-A169-2A4847032190}" type="pres">
      <dgm:prSet presAssocID="{FF31C837-DE68-4F01-880B-156625CA30A0}" presName="sibTrans" presStyleLbl="sibTrans1D1" presStyleIdx="2" presStyleCnt="8"/>
      <dgm:spPr/>
    </dgm:pt>
    <dgm:pt modelId="{E2D80C87-C9F6-424A-B39D-5BADAF44C6AA}" type="pres">
      <dgm:prSet presAssocID="{FF31C837-DE68-4F01-880B-156625CA30A0}" presName="connectorText" presStyleLbl="sibTrans1D1" presStyleIdx="2" presStyleCnt="8"/>
      <dgm:spPr/>
    </dgm:pt>
    <dgm:pt modelId="{0D6FB0DD-545B-4D8C-BD66-3CF4B5B75464}" type="pres">
      <dgm:prSet presAssocID="{048B3434-30F4-435E-B890-AEA485956510}" presName="node" presStyleLbl="node1" presStyleIdx="3" presStyleCnt="9" custScaleX="168914" custScaleY="167455">
        <dgm:presLayoutVars>
          <dgm:bulletEnabled val="1"/>
        </dgm:presLayoutVars>
      </dgm:prSet>
      <dgm:spPr/>
    </dgm:pt>
    <dgm:pt modelId="{1AB0619D-9B39-468D-BF12-483F24F0DD19}" type="pres">
      <dgm:prSet presAssocID="{C41F3286-655B-4798-A687-FE4A77CAB6FC}" presName="sibTrans" presStyleLbl="sibTrans1D1" presStyleIdx="3" presStyleCnt="8"/>
      <dgm:spPr/>
    </dgm:pt>
    <dgm:pt modelId="{4547903E-0505-4864-9AB0-57B9EF0E4040}" type="pres">
      <dgm:prSet presAssocID="{C41F3286-655B-4798-A687-FE4A77CAB6FC}" presName="connectorText" presStyleLbl="sibTrans1D1" presStyleIdx="3" presStyleCnt="8"/>
      <dgm:spPr/>
    </dgm:pt>
    <dgm:pt modelId="{5F9EFD61-68F6-4F19-8A3D-62926C2E1749}" type="pres">
      <dgm:prSet presAssocID="{0F1DB7E1-C6BD-4CEF-9636-268DE0D473C6}" presName="node" presStyleLbl="node1" presStyleIdx="4" presStyleCnt="9" custScaleX="168914" custScaleY="167455">
        <dgm:presLayoutVars>
          <dgm:bulletEnabled val="1"/>
        </dgm:presLayoutVars>
      </dgm:prSet>
      <dgm:spPr/>
    </dgm:pt>
    <dgm:pt modelId="{862D1487-C658-40F9-B7F7-8C35A070580E}" type="pres">
      <dgm:prSet presAssocID="{52B1C703-F63B-40F8-B23F-AD6369D3CA6B}" presName="sibTrans" presStyleLbl="sibTrans1D1" presStyleIdx="4" presStyleCnt="8"/>
      <dgm:spPr/>
    </dgm:pt>
    <dgm:pt modelId="{3BDA55B7-BA89-43A1-AB77-3B5EF4158AC2}" type="pres">
      <dgm:prSet presAssocID="{52B1C703-F63B-40F8-B23F-AD6369D3CA6B}" presName="connectorText" presStyleLbl="sibTrans1D1" presStyleIdx="4" presStyleCnt="8"/>
      <dgm:spPr/>
    </dgm:pt>
    <dgm:pt modelId="{100DDEC2-FC28-4E1D-9C4E-5EDB2784B03D}" type="pres">
      <dgm:prSet presAssocID="{8DCF9465-74D1-4AF5-8A65-CBA2E7DDBE1E}" presName="node" presStyleLbl="node1" presStyleIdx="5" presStyleCnt="9" custScaleX="168914" custScaleY="167455">
        <dgm:presLayoutVars>
          <dgm:bulletEnabled val="1"/>
        </dgm:presLayoutVars>
      </dgm:prSet>
      <dgm:spPr/>
    </dgm:pt>
    <dgm:pt modelId="{75E6A2B2-2210-433E-A761-5D7B2D6381B3}" type="pres">
      <dgm:prSet presAssocID="{CA696E73-FBFE-4962-B7DB-55FDB1D5284C}" presName="sibTrans" presStyleLbl="sibTrans1D1" presStyleIdx="5" presStyleCnt="8"/>
      <dgm:spPr/>
    </dgm:pt>
    <dgm:pt modelId="{628DC169-CCAA-4221-8B6B-1F6DF62661C0}" type="pres">
      <dgm:prSet presAssocID="{CA696E73-FBFE-4962-B7DB-55FDB1D5284C}" presName="connectorText" presStyleLbl="sibTrans1D1" presStyleIdx="5" presStyleCnt="8"/>
      <dgm:spPr/>
    </dgm:pt>
    <dgm:pt modelId="{AF81AE89-46F6-487A-B69B-52B7BE432AB7}" type="pres">
      <dgm:prSet presAssocID="{A1D8727C-CF8A-4EB1-9348-003CB83EB748}" presName="node" presStyleLbl="node1" presStyleIdx="6" presStyleCnt="9" custScaleX="168914" custScaleY="167455">
        <dgm:presLayoutVars>
          <dgm:bulletEnabled val="1"/>
        </dgm:presLayoutVars>
      </dgm:prSet>
      <dgm:spPr/>
    </dgm:pt>
    <dgm:pt modelId="{CA1ABA11-E038-4073-BA6D-CA9F43EF93DC}" type="pres">
      <dgm:prSet presAssocID="{748DEF0B-2053-44B6-BBE7-3F0C63E203F1}" presName="sibTrans" presStyleLbl="sibTrans1D1" presStyleIdx="6" presStyleCnt="8"/>
      <dgm:spPr/>
    </dgm:pt>
    <dgm:pt modelId="{E2B4F78A-9DB2-4127-8A4B-184A237A2E4B}" type="pres">
      <dgm:prSet presAssocID="{748DEF0B-2053-44B6-BBE7-3F0C63E203F1}" presName="connectorText" presStyleLbl="sibTrans1D1" presStyleIdx="6" presStyleCnt="8"/>
      <dgm:spPr/>
    </dgm:pt>
    <dgm:pt modelId="{EDFB0FC1-AAA2-4A84-BDD0-029338172C47}" type="pres">
      <dgm:prSet presAssocID="{1DD87D80-0CE2-4E2F-8351-CFC90954AC46}" presName="node" presStyleLbl="node1" presStyleIdx="7" presStyleCnt="9" custScaleX="168914" custScaleY="167455">
        <dgm:presLayoutVars>
          <dgm:bulletEnabled val="1"/>
        </dgm:presLayoutVars>
      </dgm:prSet>
      <dgm:spPr/>
    </dgm:pt>
    <dgm:pt modelId="{BA3AA790-2170-44B3-9EB9-1B595A535062}" type="pres">
      <dgm:prSet presAssocID="{EF16DC8F-09B7-469E-8A89-677BB131B5D5}" presName="sibTrans" presStyleLbl="sibTrans1D1" presStyleIdx="7" presStyleCnt="8"/>
      <dgm:spPr/>
    </dgm:pt>
    <dgm:pt modelId="{E26A4243-A2EA-42E7-8FB0-8D14FA4875EA}" type="pres">
      <dgm:prSet presAssocID="{EF16DC8F-09B7-469E-8A89-677BB131B5D5}" presName="connectorText" presStyleLbl="sibTrans1D1" presStyleIdx="7" presStyleCnt="8"/>
      <dgm:spPr/>
    </dgm:pt>
    <dgm:pt modelId="{6D9542BE-A265-4D92-A9AA-205DB30784D4}" type="pres">
      <dgm:prSet presAssocID="{FAA56FB1-3679-474C-B0D5-F22FEE299428}" presName="node" presStyleLbl="node1" presStyleIdx="8" presStyleCnt="9" custScaleX="168914" custScaleY="167455">
        <dgm:presLayoutVars>
          <dgm:bulletEnabled val="1"/>
        </dgm:presLayoutVars>
      </dgm:prSet>
      <dgm:spPr/>
    </dgm:pt>
  </dgm:ptLst>
  <dgm:cxnLst>
    <dgm:cxn modelId="{B7C34203-6DC4-4467-B630-5729080388E0}" type="presOf" srcId="{524FBD5F-0755-44CC-AD3D-083883E8BC63}" destId="{FE31B54E-54C3-440B-96C5-F3A78007F829}" srcOrd="0" destOrd="0" presId="urn:microsoft.com/office/officeart/2005/8/layout/bProcess3"/>
    <dgm:cxn modelId="{1408E003-6A8D-4CFB-B088-94A273840FAC}" type="presOf" srcId="{0F1DB7E1-C6BD-4CEF-9636-268DE0D473C6}" destId="{5F9EFD61-68F6-4F19-8A3D-62926C2E1749}" srcOrd="0" destOrd="0" presId="urn:microsoft.com/office/officeart/2005/8/layout/bProcess3"/>
    <dgm:cxn modelId="{D7C01C0E-0CC6-40B1-867A-79AF1D393410}" type="presOf" srcId="{70EB7441-5A17-4E2A-A6A8-B702784694B1}" destId="{9B6BF5B5-CFA2-4437-8A7E-17E47613FCAF}" srcOrd="0" destOrd="0" presId="urn:microsoft.com/office/officeart/2005/8/layout/bProcess3"/>
    <dgm:cxn modelId="{D79BED16-581F-417E-9EF8-E56F8B67B35F}" type="presOf" srcId="{CA696E73-FBFE-4962-B7DB-55FDB1D5284C}" destId="{75E6A2B2-2210-433E-A761-5D7B2D6381B3}" srcOrd="0" destOrd="0" presId="urn:microsoft.com/office/officeart/2005/8/layout/bProcess3"/>
    <dgm:cxn modelId="{29206618-C534-4A27-97E9-6054DA564084}" srcId="{524FBD5F-0755-44CC-AD3D-083883E8BC63}" destId="{048B3434-30F4-435E-B890-AEA485956510}" srcOrd="3" destOrd="0" parTransId="{FFAEFF64-FAF6-49BB-94D9-5CCE3942CA9D}" sibTransId="{C41F3286-655B-4798-A687-FE4A77CAB6FC}"/>
    <dgm:cxn modelId="{A9934A1A-FD37-4CAB-84D3-F9CF9DD9319C}" type="presOf" srcId="{FF31C837-DE68-4F01-880B-156625CA30A0}" destId="{0B2038A4-7EFC-4BC6-A169-2A4847032190}" srcOrd="0" destOrd="0" presId="urn:microsoft.com/office/officeart/2005/8/layout/bProcess3"/>
    <dgm:cxn modelId="{6898501F-95B4-471D-BDF7-797BB5A8AF3F}" type="presOf" srcId="{6F455570-6131-4413-87EE-97F30DB44F3F}" destId="{35D2E38F-1270-40C3-B872-AF678FD4F28B}" srcOrd="0" destOrd="0" presId="urn:microsoft.com/office/officeart/2005/8/layout/bProcess3"/>
    <dgm:cxn modelId="{1552232B-BCFB-4DC6-9544-ACDA14CA2D3D}" type="presOf" srcId="{8DCF9465-74D1-4AF5-8A65-CBA2E7DDBE1E}" destId="{100DDEC2-FC28-4E1D-9C4E-5EDB2784B03D}" srcOrd="0" destOrd="0" presId="urn:microsoft.com/office/officeart/2005/8/layout/bProcess3"/>
    <dgm:cxn modelId="{2992D62E-75BF-45EA-9CC5-D390A00BB4A4}" srcId="{524FBD5F-0755-44CC-AD3D-083883E8BC63}" destId="{1DD87D80-0CE2-4E2F-8351-CFC90954AC46}" srcOrd="7" destOrd="0" parTransId="{FFEA1A01-958B-49FD-940B-D0958C14A6D5}" sibTransId="{EF16DC8F-09B7-469E-8A89-677BB131B5D5}"/>
    <dgm:cxn modelId="{22E14B38-44F0-4574-AD2F-999E55E4D823}" srcId="{524FBD5F-0755-44CC-AD3D-083883E8BC63}" destId="{E2D83D5A-0B7A-4A6B-88AF-4C67CDCAC012}" srcOrd="0" destOrd="0" parTransId="{B23F1EC2-6387-484C-814C-E806667550A5}" sibTransId="{6F455570-6131-4413-87EE-97F30DB44F3F}"/>
    <dgm:cxn modelId="{87BA183C-07FB-4576-BC9A-D9F2213BB5DB}" type="presOf" srcId="{FF31C837-DE68-4F01-880B-156625CA30A0}" destId="{E2D80C87-C9F6-424A-B39D-5BADAF44C6AA}" srcOrd="1" destOrd="0" presId="urn:microsoft.com/office/officeart/2005/8/layout/bProcess3"/>
    <dgm:cxn modelId="{58958F3D-716A-4214-8492-F373906754EA}" type="presOf" srcId="{FAA56FB1-3679-474C-B0D5-F22FEE299428}" destId="{6D9542BE-A265-4D92-A9AA-205DB30784D4}" srcOrd="0" destOrd="0" presId="urn:microsoft.com/office/officeart/2005/8/layout/bProcess3"/>
    <dgm:cxn modelId="{6CD99463-1B4C-4E8A-8B57-D66C264310D2}" type="presOf" srcId="{748DEF0B-2053-44B6-BBE7-3F0C63E203F1}" destId="{CA1ABA11-E038-4073-BA6D-CA9F43EF93DC}" srcOrd="0" destOrd="0" presId="urn:microsoft.com/office/officeart/2005/8/layout/bProcess3"/>
    <dgm:cxn modelId="{4F04E963-C931-4BC2-BF63-8D51A4391F10}" srcId="{524FBD5F-0755-44CC-AD3D-083883E8BC63}" destId="{FAA56FB1-3679-474C-B0D5-F22FEE299428}" srcOrd="8" destOrd="0" parTransId="{03F8693E-A111-4D37-8581-407F92A618DD}" sibTransId="{53CEA618-D14E-4C6A-84C6-7F7D98A6BA93}"/>
    <dgm:cxn modelId="{3899F963-7F05-4CC0-AF04-BAFF80C54C21}" srcId="{524FBD5F-0755-44CC-AD3D-083883E8BC63}" destId="{C1E60B59-3665-4040-86B8-5B4554C680EB}" srcOrd="1" destOrd="0" parTransId="{E0CAAC7D-DE7D-400A-A77B-6D3CEB662CB6}" sibTransId="{881A3CEA-1B6B-4C94-87B4-6F1260EB7428}"/>
    <dgm:cxn modelId="{8EA19A66-ACA4-4358-86DA-3A3E12AD627F}" srcId="{524FBD5F-0755-44CC-AD3D-083883E8BC63}" destId="{0F1DB7E1-C6BD-4CEF-9636-268DE0D473C6}" srcOrd="4" destOrd="0" parTransId="{BCE15A2E-E303-4211-9A37-C3BD7276C9A8}" sibTransId="{52B1C703-F63B-40F8-B23F-AD6369D3CA6B}"/>
    <dgm:cxn modelId="{9E2BB846-72E5-4911-AE9A-3AFEC94D12F0}" srcId="{524FBD5F-0755-44CC-AD3D-083883E8BC63}" destId="{8DCF9465-74D1-4AF5-8A65-CBA2E7DDBE1E}" srcOrd="5" destOrd="0" parTransId="{9E40B0D9-F040-4A3A-A72E-E99F246D79EB}" sibTransId="{CA696E73-FBFE-4962-B7DB-55FDB1D5284C}"/>
    <dgm:cxn modelId="{1F0D1069-1758-486A-820F-699683AB4EBB}" type="presOf" srcId="{881A3CEA-1B6B-4C94-87B4-6F1260EB7428}" destId="{00A658D7-BE79-4BB3-8C4C-FAAD32970006}" srcOrd="0" destOrd="0" presId="urn:microsoft.com/office/officeart/2005/8/layout/bProcess3"/>
    <dgm:cxn modelId="{D8492069-FDAD-4A09-A618-27F695B09E88}" type="presOf" srcId="{1DD87D80-0CE2-4E2F-8351-CFC90954AC46}" destId="{EDFB0FC1-AAA2-4A84-BDD0-029338172C47}" srcOrd="0" destOrd="0" presId="urn:microsoft.com/office/officeart/2005/8/layout/bProcess3"/>
    <dgm:cxn modelId="{7B1DC06E-FAA5-457A-B99B-0A369E0C32F1}" type="presOf" srcId="{CA696E73-FBFE-4962-B7DB-55FDB1D5284C}" destId="{628DC169-CCAA-4221-8B6B-1F6DF62661C0}" srcOrd="1" destOrd="0" presId="urn:microsoft.com/office/officeart/2005/8/layout/bProcess3"/>
    <dgm:cxn modelId="{56BAD975-05EA-48FF-8A6E-963B0D67191F}" type="presOf" srcId="{52B1C703-F63B-40F8-B23F-AD6369D3CA6B}" destId="{3BDA55B7-BA89-43A1-AB77-3B5EF4158AC2}" srcOrd="1" destOrd="0" presId="urn:microsoft.com/office/officeart/2005/8/layout/bProcess3"/>
    <dgm:cxn modelId="{35596A7F-164A-4792-8B61-1E247EDF254A}" srcId="{524FBD5F-0755-44CC-AD3D-083883E8BC63}" destId="{70EB7441-5A17-4E2A-A6A8-B702784694B1}" srcOrd="2" destOrd="0" parTransId="{C10DC426-38CB-4B60-BCB6-34634EAA0964}" sibTransId="{FF31C837-DE68-4F01-880B-156625CA30A0}"/>
    <dgm:cxn modelId="{4F503984-DC70-42FF-A707-9FE3CFCB6A2B}" srcId="{524FBD5F-0755-44CC-AD3D-083883E8BC63}" destId="{A1D8727C-CF8A-4EB1-9348-003CB83EB748}" srcOrd="6" destOrd="0" parTransId="{096C4FD8-C836-495F-8FF8-BC0504394B3F}" sibTransId="{748DEF0B-2053-44B6-BBE7-3F0C63E203F1}"/>
    <dgm:cxn modelId="{4BD9218A-1D84-45B8-98B8-17ED359AB27D}" type="presOf" srcId="{6F455570-6131-4413-87EE-97F30DB44F3F}" destId="{2CF81FC6-92F8-4318-9A97-AC5D52FF1488}" srcOrd="1" destOrd="0" presId="urn:microsoft.com/office/officeart/2005/8/layout/bProcess3"/>
    <dgm:cxn modelId="{7EC8768F-41D9-4B3E-A2A6-ADFDCDD1ACA6}" type="presOf" srcId="{748DEF0B-2053-44B6-BBE7-3F0C63E203F1}" destId="{E2B4F78A-9DB2-4127-8A4B-184A237A2E4B}" srcOrd="1" destOrd="0" presId="urn:microsoft.com/office/officeart/2005/8/layout/bProcess3"/>
    <dgm:cxn modelId="{80CABA97-EAB2-4FBA-86F6-FA5FB557A3FC}" type="presOf" srcId="{C41F3286-655B-4798-A687-FE4A77CAB6FC}" destId="{1AB0619D-9B39-468D-BF12-483F24F0DD19}" srcOrd="0" destOrd="0" presId="urn:microsoft.com/office/officeart/2005/8/layout/bProcess3"/>
    <dgm:cxn modelId="{7BBCECA3-0C7C-44E1-9CEC-F5A1DDBD01E7}" type="presOf" srcId="{048B3434-30F4-435E-B890-AEA485956510}" destId="{0D6FB0DD-545B-4D8C-BD66-3CF4B5B75464}" srcOrd="0" destOrd="0" presId="urn:microsoft.com/office/officeart/2005/8/layout/bProcess3"/>
    <dgm:cxn modelId="{5D9CA5A6-E0E5-434B-BFA9-380C3C93378D}" type="presOf" srcId="{EF16DC8F-09B7-469E-8A89-677BB131B5D5}" destId="{E26A4243-A2EA-42E7-8FB0-8D14FA4875EA}" srcOrd="1" destOrd="0" presId="urn:microsoft.com/office/officeart/2005/8/layout/bProcess3"/>
    <dgm:cxn modelId="{C183EFAC-EA1D-4B5E-909B-3F75918D0742}" type="presOf" srcId="{C41F3286-655B-4798-A687-FE4A77CAB6FC}" destId="{4547903E-0505-4864-9AB0-57B9EF0E4040}" srcOrd="1" destOrd="0" presId="urn:microsoft.com/office/officeart/2005/8/layout/bProcess3"/>
    <dgm:cxn modelId="{290D4CB0-9F5D-4854-ADA5-9626983227A7}" type="presOf" srcId="{A1D8727C-CF8A-4EB1-9348-003CB83EB748}" destId="{AF81AE89-46F6-487A-B69B-52B7BE432AB7}" srcOrd="0" destOrd="0" presId="urn:microsoft.com/office/officeart/2005/8/layout/bProcess3"/>
    <dgm:cxn modelId="{FE47E2BC-6528-43A4-AFCC-282D438646AC}" type="presOf" srcId="{C1E60B59-3665-4040-86B8-5B4554C680EB}" destId="{F7D2DF6B-B2E2-4EC5-8C46-888B690924B1}" srcOrd="0" destOrd="0" presId="urn:microsoft.com/office/officeart/2005/8/layout/bProcess3"/>
    <dgm:cxn modelId="{489159BE-7F27-4617-A484-3ABB017DD8C0}" type="presOf" srcId="{881A3CEA-1B6B-4C94-87B4-6F1260EB7428}" destId="{1B2F94E5-A370-4433-9838-85F5CEF55F57}" srcOrd="1" destOrd="0" presId="urn:microsoft.com/office/officeart/2005/8/layout/bProcess3"/>
    <dgm:cxn modelId="{145017CD-81E1-47A2-A536-925A82F9E9AD}" type="presOf" srcId="{52B1C703-F63B-40F8-B23F-AD6369D3CA6B}" destId="{862D1487-C658-40F9-B7F7-8C35A070580E}" srcOrd="0" destOrd="0" presId="urn:microsoft.com/office/officeart/2005/8/layout/bProcess3"/>
    <dgm:cxn modelId="{E14DABD1-C423-4112-8916-A259282F8B15}" type="presOf" srcId="{EF16DC8F-09B7-469E-8A89-677BB131B5D5}" destId="{BA3AA790-2170-44B3-9EB9-1B595A535062}" srcOrd="0" destOrd="0" presId="urn:microsoft.com/office/officeart/2005/8/layout/bProcess3"/>
    <dgm:cxn modelId="{E8F7FAD6-AF68-4456-9C47-E79A7AEE5630}" type="presOf" srcId="{E2D83D5A-0B7A-4A6B-88AF-4C67CDCAC012}" destId="{AE882DE6-EBA7-4389-9CDD-4BBE24037673}" srcOrd="0" destOrd="0" presId="urn:microsoft.com/office/officeart/2005/8/layout/bProcess3"/>
    <dgm:cxn modelId="{39771E48-A1F9-4882-AE95-0497D89B9C79}" type="presParOf" srcId="{FE31B54E-54C3-440B-96C5-F3A78007F829}" destId="{AE882DE6-EBA7-4389-9CDD-4BBE24037673}" srcOrd="0" destOrd="0" presId="urn:microsoft.com/office/officeart/2005/8/layout/bProcess3"/>
    <dgm:cxn modelId="{EF9BF653-27C0-4E48-8451-62213F341A08}" type="presParOf" srcId="{FE31B54E-54C3-440B-96C5-F3A78007F829}" destId="{35D2E38F-1270-40C3-B872-AF678FD4F28B}" srcOrd="1" destOrd="0" presId="urn:microsoft.com/office/officeart/2005/8/layout/bProcess3"/>
    <dgm:cxn modelId="{A73ACCBC-2A9C-43D6-BE21-28F71C64949D}" type="presParOf" srcId="{35D2E38F-1270-40C3-B872-AF678FD4F28B}" destId="{2CF81FC6-92F8-4318-9A97-AC5D52FF1488}" srcOrd="0" destOrd="0" presId="urn:microsoft.com/office/officeart/2005/8/layout/bProcess3"/>
    <dgm:cxn modelId="{133EDD8C-1818-419E-96F3-A5A5BA876D78}" type="presParOf" srcId="{FE31B54E-54C3-440B-96C5-F3A78007F829}" destId="{F7D2DF6B-B2E2-4EC5-8C46-888B690924B1}" srcOrd="2" destOrd="0" presId="urn:microsoft.com/office/officeart/2005/8/layout/bProcess3"/>
    <dgm:cxn modelId="{68C478C7-8152-4B35-8855-77AD4234A3E0}" type="presParOf" srcId="{FE31B54E-54C3-440B-96C5-F3A78007F829}" destId="{00A658D7-BE79-4BB3-8C4C-FAAD32970006}" srcOrd="3" destOrd="0" presId="urn:microsoft.com/office/officeart/2005/8/layout/bProcess3"/>
    <dgm:cxn modelId="{8568871C-3C2F-43FA-AA02-97C60C4FA793}" type="presParOf" srcId="{00A658D7-BE79-4BB3-8C4C-FAAD32970006}" destId="{1B2F94E5-A370-4433-9838-85F5CEF55F57}" srcOrd="0" destOrd="0" presId="urn:microsoft.com/office/officeart/2005/8/layout/bProcess3"/>
    <dgm:cxn modelId="{BFC437BA-BFA5-4D56-AA53-7A2607AA887A}" type="presParOf" srcId="{FE31B54E-54C3-440B-96C5-F3A78007F829}" destId="{9B6BF5B5-CFA2-4437-8A7E-17E47613FCAF}" srcOrd="4" destOrd="0" presId="urn:microsoft.com/office/officeart/2005/8/layout/bProcess3"/>
    <dgm:cxn modelId="{8776C6EE-63E1-4157-884B-93E81615292B}" type="presParOf" srcId="{FE31B54E-54C3-440B-96C5-F3A78007F829}" destId="{0B2038A4-7EFC-4BC6-A169-2A4847032190}" srcOrd="5" destOrd="0" presId="urn:microsoft.com/office/officeart/2005/8/layout/bProcess3"/>
    <dgm:cxn modelId="{A048CA0A-A3B8-411E-AC31-7E82B6CB36FE}" type="presParOf" srcId="{0B2038A4-7EFC-4BC6-A169-2A4847032190}" destId="{E2D80C87-C9F6-424A-B39D-5BADAF44C6AA}" srcOrd="0" destOrd="0" presId="urn:microsoft.com/office/officeart/2005/8/layout/bProcess3"/>
    <dgm:cxn modelId="{1CCDE0CE-AA3F-457C-8D18-A35351AD41FC}" type="presParOf" srcId="{FE31B54E-54C3-440B-96C5-F3A78007F829}" destId="{0D6FB0DD-545B-4D8C-BD66-3CF4B5B75464}" srcOrd="6" destOrd="0" presId="urn:microsoft.com/office/officeart/2005/8/layout/bProcess3"/>
    <dgm:cxn modelId="{6A29E505-1088-40F5-AA48-0B1CF3CE73E3}" type="presParOf" srcId="{FE31B54E-54C3-440B-96C5-F3A78007F829}" destId="{1AB0619D-9B39-468D-BF12-483F24F0DD19}" srcOrd="7" destOrd="0" presId="urn:microsoft.com/office/officeart/2005/8/layout/bProcess3"/>
    <dgm:cxn modelId="{CECC6CD7-0E6E-4FE1-A9D1-2FC978FE972B}" type="presParOf" srcId="{1AB0619D-9B39-468D-BF12-483F24F0DD19}" destId="{4547903E-0505-4864-9AB0-57B9EF0E4040}" srcOrd="0" destOrd="0" presId="urn:microsoft.com/office/officeart/2005/8/layout/bProcess3"/>
    <dgm:cxn modelId="{88774F4E-B2A6-47DB-850A-9B1419DFFA42}" type="presParOf" srcId="{FE31B54E-54C3-440B-96C5-F3A78007F829}" destId="{5F9EFD61-68F6-4F19-8A3D-62926C2E1749}" srcOrd="8" destOrd="0" presId="urn:microsoft.com/office/officeart/2005/8/layout/bProcess3"/>
    <dgm:cxn modelId="{7AF66286-1E81-4768-A117-41D2934AAFC3}" type="presParOf" srcId="{FE31B54E-54C3-440B-96C5-F3A78007F829}" destId="{862D1487-C658-40F9-B7F7-8C35A070580E}" srcOrd="9" destOrd="0" presId="urn:microsoft.com/office/officeart/2005/8/layout/bProcess3"/>
    <dgm:cxn modelId="{91E09A5E-CAEA-4309-951E-B0C990E5E3A9}" type="presParOf" srcId="{862D1487-C658-40F9-B7F7-8C35A070580E}" destId="{3BDA55B7-BA89-43A1-AB77-3B5EF4158AC2}" srcOrd="0" destOrd="0" presId="urn:microsoft.com/office/officeart/2005/8/layout/bProcess3"/>
    <dgm:cxn modelId="{D67EDC80-C80D-4A7E-8F17-AE32FA57BA37}" type="presParOf" srcId="{FE31B54E-54C3-440B-96C5-F3A78007F829}" destId="{100DDEC2-FC28-4E1D-9C4E-5EDB2784B03D}" srcOrd="10" destOrd="0" presId="urn:microsoft.com/office/officeart/2005/8/layout/bProcess3"/>
    <dgm:cxn modelId="{617ED1A9-EB34-41D1-87D1-D8832927BC9E}" type="presParOf" srcId="{FE31B54E-54C3-440B-96C5-F3A78007F829}" destId="{75E6A2B2-2210-433E-A761-5D7B2D6381B3}" srcOrd="11" destOrd="0" presId="urn:microsoft.com/office/officeart/2005/8/layout/bProcess3"/>
    <dgm:cxn modelId="{0C22E010-D033-456D-9F70-95C22A08BBFE}" type="presParOf" srcId="{75E6A2B2-2210-433E-A761-5D7B2D6381B3}" destId="{628DC169-CCAA-4221-8B6B-1F6DF62661C0}" srcOrd="0" destOrd="0" presId="urn:microsoft.com/office/officeart/2005/8/layout/bProcess3"/>
    <dgm:cxn modelId="{1AF40C14-D9E3-4293-92CC-84F4665767A4}" type="presParOf" srcId="{FE31B54E-54C3-440B-96C5-F3A78007F829}" destId="{AF81AE89-46F6-487A-B69B-52B7BE432AB7}" srcOrd="12" destOrd="0" presId="urn:microsoft.com/office/officeart/2005/8/layout/bProcess3"/>
    <dgm:cxn modelId="{8BBF3B05-BA3E-47AC-8684-6900EF370118}" type="presParOf" srcId="{FE31B54E-54C3-440B-96C5-F3A78007F829}" destId="{CA1ABA11-E038-4073-BA6D-CA9F43EF93DC}" srcOrd="13" destOrd="0" presId="urn:microsoft.com/office/officeart/2005/8/layout/bProcess3"/>
    <dgm:cxn modelId="{3E60A176-9128-457B-80C1-3BDDEE9D6451}" type="presParOf" srcId="{CA1ABA11-E038-4073-BA6D-CA9F43EF93DC}" destId="{E2B4F78A-9DB2-4127-8A4B-184A237A2E4B}" srcOrd="0" destOrd="0" presId="urn:microsoft.com/office/officeart/2005/8/layout/bProcess3"/>
    <dgm:cxn modelId="{80E7391D-5B9E-4B71-9AEC-97CE6DEC3951}" type="presParOf" srcId="{FE31B54E-54C3-440B-96C5-F3A78007F829}" destId="{EDFB0FC1-AAA2-4A84-BDD0-029338172C47}" srcOrd="14" destOrd="0" presId="urn:microsoft.com/office/officeart/2005/8/layout/bProcess3"/>
    <dgm:cxn modelId="{C836752D-5EC9-4EFF-9567-1BCBDDC25FFC}" type="presParOf" srcId="{FE31B54E-54C3-440B-96C5-F3A78007F829}" destId="{BA3AA790-2170-44B3-9EB9-1B595A535062}" srcOrd="15" destOrd="0" presId="urn:microsoft.com/office/officeart/2005/8/layout/bProcess3"/>
    <dgm:cxn modelId="{136289BB-A2CE-4FCC-A6FE-D3CAD61F8EDE}" type="presParOf" srcId="{BA3AA790-2170-44B3-9EB9-1B595A535062}" destId="{E26A4243-A2EA-42E7-8FB0-8D14FA4875EA}" srcOrd="0" destOrd="0" presId="urn:microsoft.com/office/officeart/2005/8/layout/bProcess3"/>
    <dgm:cxn modelId="{494CE19D-8EAA-4E41-8507-24E8A91461F5}" type="presParOf" srcId="{FE31B54E-54C3-440B-96C5-F3A78007F829}" destId="{6D9542BE-A265-4D92-A9AA-205DB30784D4}" srcOrd="16" destOrd="0" presId="urn:microsoft.com/office/officeart/2005/8/layout/bProcess3"/>
  </dgm:cxnLst>
  <dgm:bg/>
  <dgm:whole/>
  <dgm:extLst>
    <a:ext uri="http://schemas.microsoft.com/office/drawing/2008/diagram">
      <dsp:dataModelExt xmlns:dsp="http://schemas.microsoft.com/office/drawing/2008/diagram" relId="rId39"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2E38F-1270-40C3-B872-AF678FD4F28B}">
      <dsp:nvSpPr>
        <dsp:cNvPr id="0" name=""/>
        <dsp:cNvSpPr/>
      </dsp:nvSpPr>
      <dsp:spPr>
        <a:xfrm>
          <a:off x="2095316" y="88609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2215427" y="930391"/>
        <a:ext cx="14253" cy="2853"/>
      </dsp:txXfrm>
    </dsp:sp>
    <dsp:sp modelId="{AE882DE6-EBA7-4389-9CDD-4BBE24037673}">
      <dsp:nvSpPr>
        <dsp:cNvPr id="0" name=""/>
        <dsp:cNvSpPr/>
      </dsp:nvSpPr>
      <dsp:spPr>
        <a:xfrm>
          <a:off x="3500" y="309158"/>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1</a:t>
          </a:r>
        </a:p>
        <a:p>
          <a:pPr marL="0" lvl="0" indent="0" algn="ctr" defTabSz="444500">
            <a:lnSpc>
              <a:spcPct val="90000"/>
            </a:lnSpc>
            <a:spcBef>
              <a:spcPct val="0"/>
            </a:spcBef>
            <a:spcAft>
              <a:spcPct val="35000"/>
            </a:spcAft>
            <a:buNone/>
          </a:pPr>
          <a:r>
            <a:rPr lang="en-CA" sz="1000" kern="1200"/>
            <a:t>ABmunis sends the resolution by letter to the relevant government ministry and asks for a response.</a:t>
          </a:r>
        </a:p>
        <a:p>
          <a:pPr marL="0" lvl="0" indent="0" algn="ctr" defTabSz="444500">
            <a:lnSpc>
              <a:spcPct val="90000"/>
            </a:lnSpc>
            <a:spcBef>
              <a:spcPct val="0"/>
            </a:spcBef>
            <a:spcAft>
              <a:spcPct val="35000"/>
            </a:spcAft>
            <a:buNone/>
          </a:pPr>
          <a:endParaRPr lang="en-CA" sz="1000" kern="1200"/>
        </a:p>
      </dsp:txBody>
      <dsp:txXfrm>
        <a:off x="3500" y="309158"/>
        <a:ext cx="2093616" cy="1245319"/>
      </dsp:txXfrm>
    </dsp:sp>
    <dsp:sp modelId="{00A658D7-BE79-4BB3-8C4C-FAAD32970006}">
      <dsp:nvSpPr>
        <dsp:cNvPr id="0" name=""/>
        <dsp:cNvSpPr/>
      </dsp:nvSpPr>
      <dsp:spPr>
        <a:xfrm>
          <a:off x="4474008" y="88609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ln w="25400">
              <a:solidFill>
                <a:schemeClr val="tx2"/>
              </a:solidFill>
              <a:tailEnd type="triangle"/>
            </a:ln>
          </a:endParaRPr>
        </a:p>
      </dsp:txBody>
      <dsp:txXfrm>
        <a:off x="4594118" y="930391"/>
        <a:ext cx="14253" cy="2853"/>
      </dsp:txXfrm>
    </dsp:sp>
    <dsp:sp modelId="{F7D2DF6B-B2E2-4EC5-8C46-888B690924B1}">
      <dsp:nvSpPr>
        <dsp:cNvPr id="0" name=""/>
        <dsp:cNvSpPr/>
      </dsp:nvSpPr>
      <dsp:spPr>
        <a:xfrm>
          <a:off x="2382191" y="309158"/>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2</a:t>
          </a:r>
        </a:p>
        <a:p>
          <a:pPr marL="0" lvl="0" indent="0" algn="ctr" defTabSz="444500">
            <a:lnSpc>
              <a:spcPct val="90000"/>
            </a:lnSpc>
            <a:spcBef>
              <a:spcPct val="0"/>
            </a:spcBef>
            <a:spcAft>
              <a:spcPct val="35000"/>
            </a:spcAft>
            <a:buNone/>
          </a:pPr>
          <a:r>
            <a:rPr lang="en-CA" sz="1000" kern="1200"/>
            <a:t>The ministry responds, typically by email or letter. </a:t>
          </a:r>
        </a:p>
        <a:p>
          <a:pPr marL="0" lvl="0" indent="0" algn="ctr" defTabSz="444500">
            <a:lnSpc>
              <a:spcPct val="90000"/>
            </a:lnSpc>
            <a:spcBef>
              <a:spcPct val="0"/>
            </a:spcBef>
            <a:spcAft>
              <a:spcPct val="35000"/>
            </a:spcAft>
            <a:buNone/>
          </a:pPr>
          <a:r>
            <a:rPr lang="en-CA" sz="1000" kern="1200"/>
            <a:t>(about 1-6 months later)</a:t>
          </a:r>
        </a:p>
        <a:p>
          <a:pPr marL="0" lvl="0" indent="0" algn="ctr" defTabSz="444500">
            <a:lnSpc>
              <a:spcPct val="90000"/>
            </a:lnSpc>
            <a:spcBef>
              <a:spcPct val="0"/>
            </a:spcBef>
            <a:spcAft>
              <a:spcPct val="35000"/>
            </a:spcAft>
            <a:buNone/>
          </a:pPr>
          <a:endParaRPr lang="en-CA" sz="1000" kern="1200"/>
        </a:p>
      </dsp:txBody>
      <dsp:txXfrm>
        <a:off x="2382191" y="309158"/>
        <a:ext cx="2093616" cy="1245319"/>
      </dsp:txXfrm>
    </dsp:sp>
    <dsp:sp modelId="{0B2038A4-7EFC-4BC6-A169-2A4847032190}">
      <dsp:nvSpPr>
        <dsp:cNvPr id="0" name=""/>
        <dsp:cNvSpPr/>
      </dsp:nvSpPr>
      <dsp:spPr>
        <a:xfrm>
          <a:off x="1050308" y="1552677"/>
          <a:ext cx="4757382" cy="254475"/>
        </a:xfrm>
        <a:custGeom>
          <a:avLst/>
          <a:gdLst/>
          <a:ahLst/>
          <a:cxnLst/>
          <a:rect l="0" t="0" r="0" b="0"/>
          <a:pathLst>
            <a:path>
              <a:moveTo>
                <a:pt x="4757382" y="0"/>
              </a:moveTo>
              <a:lnTo>
                <a:pt x="4757382" y="144337"/>
              </a:lnTo>
              <a:lnTo>
                <a:pt x="0" y="144337"/>
              </a:lnTo>
              <a:lnTo>
                <a:pt x="0" y="254475"/>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3309852" y="1678488"/>
        <a:ext cx="238295" cy="2853"/>
      </dsp:txXfrm>
    </dsp:sp>
    <dsp:sp modelId="{9B6BF5B5-CFA2-4437-8A7E-17E47613FCAF}">
      <dsp:nvSpPr>
        <dsp:cNvPr id="0" name=""/>
        <dsp:cNvSpPr/>
      </dsp:nvSpPr>
      <dsp:spPr>
        <a:xfrm>
          <a:off x="4760883" y="309158"/>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3</a:t>
          </a:r>
        </a:p>
        <a:p>
          <a:pPr marL="0" lvl="0" indent="0" algn="ctr" defTabSz="444500">
            <a:lnSpc>
              <a:spcPct val="90000"/>
            </a:lnSpc>
            <a:spcBef>
              <a:spcPct val="0"/>
            </a:spcBef>
            <a:spcAft>
              <a:spcPct val="35000"/>
            </a:spcAft>
            <a:buNone/>
          </a:pPr>
          <a:r>
            <a:rPr lang="en-CA" sz="1000" kern="1200"/>
            <a:t>An ABmunis committee rates the government's response, assigns a priority level, and if applicable, recommends actions to ABmunis' Board.</a:t>
          </a:r>
        </a:p>
      </dsp:txBody>
      <dsp:txXfrm>
        <a:off x="4760883" y="309158"/>
        <a:ext cx="2093616" cy="1245319"/>
      </dsp:txXfrm>
    </dsp:sp>
    <dsp:sp modelId="{1AB0619D-9B39-468D-BF12-483F24F0DD19}">
      <dsp:nvSpPr>
        <dsp:cNvPr id="0" name=""/>
        <dsp:cNvSpPr/>
      </dsp:nvSpPr>
      <dsp:spPr>
        <a:xfrm>
          <a:off x="2095316" y="2416492"/>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2215427" y="2460785"/>
        <a:ext cx="14253" cy="2853"/>
      </dsp:txXfrm>
    </dsp:sp>
    <dsp:sp modelId="{0D6FB0DD-545B-4D8C-BD66-3CF4B5B75464}">
      <dsp:nvSpPr>
        <dsp:cNvPr id="0" name=""/>
        <dsp:cNvSpPr/>
      </dsp:nvSpPr>
      <dsp:spPr>
        <a:xfrm>
          <a:off x="3500" y="1839552"/>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4</a:t>
          </a:r>
        </a:p>
        <a:p>
          <a:pPr marL="0" lvl="0" indent="0" algn="ctr" defTabSz="444500">
            <a:lnSpc>
              <a:spcPct val="90000"/>
            </a:lnSpc>
            <a:spcBef>
              <a:spcPct val="0"/>
            </a:spcBef>
            <a:spcAft>
              <a:spcPct val="35000"/>
            </a:spcAft>
            <a:buNone/>
          </a:pPr>
          <a:r>
            <a:rPr lang="en-CA" sz="1000" kern="1200"/>
            <a:t>ABmunis' Board reviews the committee's recommendation and approves or amends the rating, the priority level, and the advocacy strategy.</a:t>
          </a:r>
        </a:p>
      </dsp:txBody>
      <dsp:txXfrm>
        <a:off x="3500" y="1839552"/>
        <a:ext cx="2093616" cy="1245319"/>
      </dsp:txXfrm>
    </dsp:sp>
    <dsp:sp modelId="{862D1487-C658-40F9-B7F7-8C35A070580E}">
      <dsp:nvSpPr>
        <dsp:cNvPr id="0" name=""/>
        <dsp:cNvSpPr/>
      </dsp:nvSpPr>
      <dsp:spPr>
        <a:xfrm>
          <a:off x="4474008" y="2416492"/>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4594118" y="2460785"/>
        <a:ext cx="14253" cy="2853"/>
      </dsp:txXfrm>
    </dsp:sp>
    <dsp:sp modelId="{5F9EFD61-68F6-4F19-8A3D-62926C2E1749}">
      <dsp:nvSpPr>
        <dsp:cNvPr id="0" name=""/>
        <dsp:cNvSpPr/>
      </dsp:nvSpPr>
      <dsp:spPr>
        <a:xfrm>
          <a:off x="2382191" y="1839552"/>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5</a:t>
          </a:r>
        </a:p>
        <a:p>
          <a:pPr marL="0" lvl="0" indent="0" algn="ctr" defTabSz="444500">
            <a:lnSpc>
              <a:spcPct val="90000"/>
            </a:lnSpc>
            <a:spcBef>
              <a:spcPct val="0"/>
            </a:spcBef>
            <a:spcAft>
              <a:spcPct val="35000"/>
            </a:spcAft>
            <a:buNone/>
          </a:pPr>
          <a:r>
            <a:rPr lang="en-CA" sz="1000" kern="1200"/>
            <a:t>ABmunis implements the advocacy strategy.</a:t>
          </a:r>
        </a:p>
        <a:p>
          <a:pPr marL="0" lvl="0" indent="0" algn="ctr" defTabSz="444500">
            <a:lnSpc>
              <a:spcPct val="90000"/>
            </a:lnSpc>
            <a:spcBef>
              <a:spcPct val="0"/>
            </a:spcBef>
            <a:spcAft>
              <a:spcPct val="35000"/>
            </a:spcAft>
            <a:buNone/>
          </a:pPr>
          <a:endParaRPr lang="en-CA" sz="1000" kern="1200"/>
        </a:p>
        <a:p>
          <a:pPr marL="0" lvl="0" indent="0" algn="ctr" defTabSz="444500">
            <a:lnSpc>
              <a:spcPct val="90000"/>
            </a:lnSpc>
            <a:spcBef>
              <a:spcPct val="0"/>
            </a:spcBef>
            <a:spcAft>
              <a:spcPct val="35000"/>
            </a:spcAft>
            <a:buNone/>
          </a:pPr>
          <a:endParaRPr lang="en-CA" sz="1000" kern="1200"/>
        </a:p>
      </dsp:txBody>
      <dsp:txXfrm>
        <a:off x="2382191" y="1839552"/>
        <a:ext cx="2093616" cy="1245319"/>
      </dsp:txXfrm>
    </dsp:sp>
    <dsp:sp modelId="{75E6A2B2-2210-433E-A761-5D7B2D6381B3}">
      <dsp:nvSpPr>
        <dsp:cNvPr id="0" name=""/>
        <dsp:cNvSpPr/>
      </dsp:nvSpPr>
      <dsp:spPr>
        <a:xfrm>
          <a:off x="1050308" y="3083072"/>
          <a:ext cx="4757382" cy="254475"/>
        </a:xfrm>
        <a:custGeom>
          <a:avLst/>
          <a:gdLst/>
          <a:ahLst/>
          <a:cxnLst/>
          <a:rect l="0" t="0" r="0" b="0"/>
          <a:pathLst>
            <a:path>
              <a:moveTo>
                <a:pt x="4757382" y="0"/>
              </a:moveTo>
              <a:lnTo>
                <a:pt x="4757382" y="144337"/>
              </a:lnTo>
              <a:lnTo>
                <a:pt x="0" y="144337"/>
              </a:lnTo>
              <a:lnTo>
                <a:pt x="0" y="254475"/>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3309852" y="3208883"/>
        <a:ext cx="238295" cy="2853"/>
      </dsp:txXfrm>
    </dsp:sp>
    <dsp:sp modelId="{100DDEC2-FC28-4E1D-9C4E-5EDB2784B03D}">
      <dsp:nvSpPr>
        <dsp:cNvPr id="0" name=""/>
        <dsp:cNvSpPr/>
      </dsp:nvSpPr>
      <dsp:spPr>
        <a:xfrm>
          <a:off x="4760883" y="1839552"/>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6</a:t>
          </a:r>
        </a:p>
        <a:p>
          <a:pPr marL="0" lvl="0" indent="0" algn="ctr" defTabSz="444500">
            <a:lnSpc>
              <a:spcPct val="90000"/>
            </a:lnSpc>
            <a:spcBef>
              <a:spcPct val="0"/>
            </a:spcBef>
            <a:spcAft>
              <a:spcPct val="35000"/>
            </a:spcAft>
            <a:buNone/>
          </a:pPr>
          <a:r>
            <a:rPr lang="en-CA" sz="1000" kern="1200"/>
            <a:t>ABmunis reports on the status of all resolutions to members through our resolutions library, report cards, and events. </a:t>
          </a:r>
        </a:p>
        <a:p>
          <a:pPr marL="0" lvl="0" indent="0" algn="ctr" defTabSz="444500">
            <a:lnSpc>
              <a:spcPct val="90000"/>
            </a:lnSpc>
            <a:spcBef>
              <a:spcPct val="0"/>
            </a:spcBef>
            <a:spcAft>
              <a:spcPct val="35000"/>
            </a:spcAft>
            <a:buNone/>
          </a:pPr>
          <a:endParaRPr lang="en-CA" sz="1000" kern="1200"/>
        </a:p>
      </dsp:txBody>
      <dsp:txXfrm>
        <a:off x="4760883" y="1839552"/>
        <a:ext cx="2093616" cy="1245319"/>
      </dsp:txXfrm>
    </dsp:sp>
    <dsp:sp modelId="{CA1ABA11-E038-4073-BA6D-CA9F43EF93DC}">
      <dsp:nvSpPr>
        <dsp:cNvPr id="0" name=""/>
        <dsp:cNvSpPr/>
      </dsp:nvSpPr>
      <dsp:spPr>
        <a:xfrm>
          <a:off x="2095316" y="394688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2215427" y="3991180"/>
        <a:ext cx="14253" cy="2853"/>
      </dsp:txXfrm>
    </dsp:sp>
    <dsp:sp modelId="{AF81AE89-46F6-487A-B69B-52B7BE432AB7}">
      <dsp:nvSpPr>
        <dsp:cNvPr id="0" name=""/>
        <dsp:cNvSpPr/>
      </dsp:nvSpPr>
      <dsp:spPr>
        <a:xfrm>
          <a:off x="3500" y="3369947"/>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7</a:t>
          </a:r>
        </a:p>
        <a:p>
          <a:pPr marL="0" lvl="0" indent="0" algn="ctr" defTabSz="444500">
            <a:lnSpc>
              <a:spcPct val="90000"/>
            </a:lnSpc>
            <a:spcBef>
              <a:spcPct val="0"/>
            </a:spcBef>
            <a:spcAft>
              <a:spcPct val="35000"/>
            </a:spcAft>
            <a:buNone/>
          </a:pPr>
          <a:r>
            <a:rPr lang="en-CA" sz="1000" kern="1200"/>
            <a:t>The ABmunis committee and Board monitor the outcomes of ABmunis' advocacy and adjusts the plan accordingly. </a:t>
          </a:r>
        </a:p>
      </dsp:txBody>
      <dsp:txXfrm>
        <a:off x="3500" y="3369947"/>
        <a:ext cx="2093616" cy="1245319"/>
      </dsp:txXfrm>
    </dsp:sp>
    <dsp:sp modelId="{BA3AA790-2170-44B3-9EB9-1B595A535062}">
      <dsp:nvSpPr>
        <dsp:cNvPr id="0" name=""/>
        <dsp:cNvSpPr/>
      </dsp:nvSpPr>
      <dsp:spPr>
        <a:xfrm>
          <a:off x="4474008" y="3946887"/>
          <a:ext cx="254475" cy="91440"/>
        </a:xfrm>
        <a:custGeom>
          <a:avLst/>
          <a:gdLst/>
          <a:ahLst/>
          <a:cxnLst/>
          <a:rect l="0" t="0" r="0" b="0"/>
          <a:pathLst>
            <a:path>
              <a:moveTo>
                <a:pt x="0" y="45720"/>
              </a:moveTo>
              <a:lnTo>
                <a:pt x="254475" y="45720"/>
              </a:lnTo>
            </a:path>
          </a:pathLst>
        </a:custGeom>
        <a:noFill/>
        <a:ln w="25400" cap="flat" cmpd="sng" algn="ctr">
          <a:solidFill>
            <a:schemeClr val="tx2"/>
          </a:solidFill>
          <a:prstDash val="solid"/>
          <a:tailEnd type="triangle" w="lg" len="lg"/>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CA" sz="1000" kern="1200"/>
        </a:p>
      </dsp:txBody>
      <dsp:txXfrm>
        <a:off x="4594118" y="3991180"/>
        <a:ext cx="14253" cy="2853"/>
      </dsp:txXfrm>
    </dsp:sp>
    <dsp:sp modelId="{EDFB0FC1-AAA2-4A84-BDD0-029338172C47}">
      <dsp:nvSpPr>
        <dsp:cNvPr id="0" name=""/>
        <dsp:cNvSpPr/>
      </dsp:nvSpPr>
      <dsp:spPr>
        <a:xfrm>
          <a:off x="2382191" y="3369947"/>
          <a:ext cx="2093616" cy="12453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t>Step 8</a:t>
          </a:r>
        </a:p>
        <a:p>
          <a:pPr marL="0" lvl="0" indent="0" algn="ctr" defTabSz="444500">
            <a:lnSpc>
              <a:spcPct val="90000"/>
            </a:lnSpc>
            <a:spcBef>
              <a:spcPct val="0"/>
            </a:spcBef>
            <a:spcAft>
              <a:spcPct val="35000"/>
            </a:spcAft>
            <a:buNone/>
          </a:pPr>
          <a:r>
            <a:rPr lang="en-CA" sz="1000" kern="1200"/>
            <a:t>After 3 years, the resolution is deemed inactive and is removed from ABmunis' committee workplans.</a:t>
          </a:r>
        </a:p>
      </dsp:txBody>
      <dsp:txXfrm>
        <a:off x="2382191" y="3369947"/>
        <a:ext cx="2093616" cy="1245319"/>
      </dsp:txXfrm>
    </dsp:sp>
    <dsp:sp modelId="{6D9542BE-A265-4D92-A9AA-205DB30784D4}">
      <dsp:nvSpPr>
        <dsp:cNvPr id="0" name=""/>
        <dsp:cNvSpPr/>
      </dsp:nvSpPr>
      <dsp:spPr>
        <a:xfrm>
          <a:off x="4760883" y="3369947"/>
          <a:ext cx="2093616" cy="1245319"/>
        </a:xfrm>
        <a:prstGeom prst="rect">
          <a:avLst/>
        </a:prstGeom>
        <a:noFill/>
        <a:ln w="25400" cap="flat" cmpd="sng" algn="ctr">
          <a:solidFill>
            <a:schemeClr val="accent1"/>
          </a:solidFill>
          <a:prstDash val="dash"/>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CA" sz="1000" b="1" kern="1200">
              <a:solidFill>
                <a:schemeClr val="tx1"/>
              </a:solidFill>
            </a:rPr>
            <a:t>Optional Step 9</a:t>
          </a:r>
        </a:p>
        <a:p>
          <a:pPr marL="0" lvl="0" indent="0" algn="ctr" defTabSz="444500">
            <a:lnSpc>
              <a:spcPct val="90000"/>
            </a:lnSpc>
            <a:spcBef>
              <a:spcPct val="0"/>
            </a:spcBef>
            <a:spcAft>
              <a:spcPct val="35000"/>
            </a:spcAft>
            <a:buNone/>
          </a:pPr>
          <a:r>
            <a:rPr lang="en-CA" sz="1000" kern="1200">
              <a:solidFill>
                <a:schemeClr val="tx1"/>
              </a:solidFill>
            </a:rPr>
            <a:t>If the Board deems the issue a high priority and the government’s action as insufficient, ABmunis may continue to advocate. Members may also bring forward a new resolution on the issue. </a:t>
          </a:r>
        </a:p>
      </dsp:txBody>
      <dsp:txXfrm>
        <a:off x="4760883" y="3369947"/>
        <a:ext cx="2093616" cy="1245319"/>
      </dsp:txXfrm>
    </dsp:sp>
  </dsp:spTree>
</dsp:drawing>
</file>

<file path=word/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CSR">
  <a:themeElements>
    <a:clrScheme name="AM - Branded Colours">
      <a:dk1>
        <a:sysClr val="windowText" lastClr="000000"/>
      </a:dk1>
      <a:lt1>
        <a:sysClr val="window" lastClr="FFFFFF"/>
      </a:lt1>
      <a:dk2>
        <a:srgbClr val="007EA4"/>
      </a:dk2>
      <a:lt2>
        <a:srgbClr val="E9E9EA"/>
      </a:lt2>
      <a:accent1>
        <a:srgbClr val="009EBF"/>
      </a:accent1>
      <a:accent2>
        <a:srgbClr val="FDB813"/>
      </a:accent2>
      <a:accent3>
        <a:srgbClr val="007EA4"/>
      </a:accent3>
      <a:accent4>
        <a:srgbClr val="414141"/>
      </a:accent4>
      <a:accent5>
        <a:srgbClr val="71BF49"/>
      </a:accent5>
      <a:accent6>
        <a:srgbClr val="939598"/>
      </a:accent6>
      <a:hlink>
        <a:srgbClr val="0000FF"/>
      </a:hlink>
      <a:folHlink>
        <a:srgbClr val="800080"/>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25400" cap="flat">
          <a:solidFill>
            <a:srgbClr val="000000"/>
          </a:solidFill>
          <a:prstDash val="solid"/>
          <a:miter lim="400000"/>
        </a:ln>
        <a:effectLst/>
        <a:sp3d/>
      </a:spPr>
      <a:bodyPr rot="0" spcFirstLastPara="1" vertOverflow="overflow" horzOverflow="overflow" vert="horz" wrap="square" lIns="38100" tIns="38100" rIns="38100" bIns="381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CSR" id="{37F35FE8-81C2-834E-B0F5-A2BA747F975B}" vid="{780CE211-85CD-264E-8CB1-DEA4BD2090A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dlc_DocId xmlns="108df4f4-4f12-4342-8a68-6a4c3753fe5b">CQ46NQWCZJJ3-475512617-892</_dlc_DocId>
    <_dlc_DocIdUrl xmlns="108df4f4-4f12-4342-8a68-6a4c3753fe5b">
      <Url>https://abmuniseo.sharepoint.com/sites/Advocacy/_layouts/15/DocIdRedir.aspx?ID=CQ46NQWCZJJ3-475512617-892</Url>
      <Description>CQ46NQWCZJJ3-475512617-892</Description>
    </_dlc_DocIdUrl>
    <Sign-off_x0020_status xmlns="108df4f4-4f12-4342-8a68-6a4c3753fe5b" xsi:nil="true"/>
    <Year xmlns="b6d94ece-581c-4a42-b5b3-970d15a8aa9e">2026</Year>
    <Last_x0020_Action_x0020_By xmlns="108df4f4-4f12-4342-8a68-6a4c3753fe5b" xsi:nil="true"/>
    <Resolution_x0020_Type xmlns="b9199541-7e7b-4b1d-9600-0c35e93dc589">Book</Resolution_x0020_Type>
    <Status xmlns="b9199541-7e7b-4b1d-9600-0c35e93dc589" xsi:nil="true"/>
    <Comments xmlns="b9199541-7e7b-4b1d-9600-0c35e93dc58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6DF7212AF152843BDD2B4934F0F50C4" ma:contentTypeVersion="105" ma:contentTypeDescription="Create a new document." ma:contentTypeScope="" ma:versionID="1fdb10d05099b31422af6b65fee425ed">
  <xsd:schema xmlns:xsd="http://www.w3.org/2001/XMLSchema" xmlns:xs="http://www.w3.org/2001/XMLSchema" xmlns:p="http://schemas.microsoft.com/office/2006/metadata/properties" xmlns:ns2="108df4f4-4f12-4342-8a68-6a4c3753fe5b" xmlns:ns3="b6d94ece-581c-4a42-b5b3-970d15a8aa9e" xmlns:ns4="b9199541-7e7b-4b1d-9600-0c35e93dc589" targetNamespace="http://schemas.microsoft.com/office/2006/metadata/properties" ma:root="true" ma:fieldsID="d456f11a76881245e13f606def0db8b0" ns2:_="" ns3:_="" ns4:_="">
    <xsd:import namespace="108df4f4-4f12-4342-8a68-6a4c3753fe5b"/>
    <xsd:import namespace="b6d94ece-581c-4a42-b5b3-970d15a8aa9e"/>
    <xsd:import namespace="b9199541-7e7b-4b1d-9600-0c35e93dc589"/>
    <xsd:element name="properties">
      <xsd:complexType>
        <xsd:sequence>
          <xsd:element name="documentManagement">
            <xsd:complexType>
              <xsd:all>
                <xsd:element ref="ns2:_dlc_DocId" minOccurs="0"/>
                <xsd:element ref="ns2:_dlc_DocIdUrl" minOccurs="0"/>
                <xsd:element ref="ns2:_dlc_DocIdPersistId" minOccurs="0"/>
                <xsd:element ref="ns3:Year" minOccurs="0"/>
                <xsd:element ref="ns4:MediaServiceMetadata" minOccurs="0"/>
                <xsd:element ref="ns4:MediaServiceFastMetadata" minOccurs="0"/>
                <xsd:element ref="ns4:MediaServiceAutoKeyPoints" minOccurs="0"/>
                <xsd:element ref="ns4:MediaServiceKeyPoints" minOccurs="0"/>
                <xsd:element ref="ns2:Last_x0020_Action_x0020_By" minOccurs="0"/>
                <xsd:element ref="ns2:Sign-off_x0020_status" minOccurs="0"/>
                <xsd:element ref="ns4:Status" minOccurs="0"/>
                <xsd:element ref="ns4:Comments" minOccurs="0"/>
                <xsd:element ref="ns2:SharedWithUsers" minOccurs="0"/>
                <xsd:element ref="ns2:SharedWithDetails" minOccurs="0"/>
                <xsd:element ref="ns4:Resolution_x0020_Type" minOccurs="0"/>
                <xsd:element ref="ns4:MediaServiceObjectDetectorVersion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8df4f4-4f12-4342-8a68-6a4c3753fe5b"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Last_x0020_Action_x0020_By" ma:index="16" nillable="true" ma:displayName="Last Action By" ma:internalName="Last_x0020_Action_x0020_By">
      <xsd:simpleType>
        <xsd:restriction base="dms:Text">
          <xsd:maxLength value="255"/>
        </xsd:restriction>
      </xsd:simpleType>
    </xsd:element>
    <xsd:element name="Sign-off_x0020_status" ma:index="17" nillable="true" ma:displayName="Sign-off status" ma:internalName="Sign_x002d_off_x0020_status">
      <xsd:simpleType>
        <xsd:restriction base="dms:Text">
          <xsd:maxLength value="255"/>
        </xsd:restriction>
      </xsd:simple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6d94ece-581c-4a42-b5b3-970d15a8aa9e" elementFormDefault="qualified">
    <xsd:import namespace="http://schemas.microsoft.com/office/2006/documentManagement/types"/>
    <xsd:import namespace="http://schemas.microsoft.com/office/infopath/2007/PartnerControls"/>
    <xsd:element name="Year" ma:index="11" nillable="true" ma:displayName="Year" ma:internalName="Year">
      <xsd:simpleType>
        <xsd:restriction base="dms:Text">
          <xsd:maxLength value="4"/>
        </xsd:restriction>
      </xsd:simpleType>
    </xsd:element>
  </xsd:schema>
  <xsd:schema xmlns:xsd="http://www.w3.org/2001/XMLSchema" xmlns:xs="http://www.w3.org/2001/XMLSchema" xmlns:dms="http://schemas.microsoft.com/office/2006/documentManagement/types" xmlns:pc="http://schemas.microsoft.com/office/infopath/2007/PartnerControls" targetNamespace="b9199541-7e7b-4b1d-9600-0c35e93dc589" elementFormDefault="qualified">
    <xsd:import namespace="http://schemas.microsoft.com/office/2006/documentManagement/types"/>
    <xsd:import namespace="http://schemas.microsoft.com/office/infopath/2007/PartnerControls"/>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Status" ma:index="18" nillable="true" ma:displayName="Status" ma:internalName="Status">
      <xsd:simpleType>
        <xsd:restriction base="dms:Text">
          <xsd:maxLength value="255"/>
        </xsd:restriction>
      </xsd:simpleType>
    </xsd:element>
    <xsd:element name="Comments" ma:index="19" nillable="true" ma:displayName="Comments" ma:internalName="Comments">
      <xsd:simpleType>
        <xsd:restriction base="dms:Note">
          <xsd:maxLength value="255"/>
        </xsd:restriction>
      </xsd:simpleType>
    </xsd:element>
    <xsd:element name="Resolution_x0020_Type" ma:index="22" nillable="true" ma:displayName="Document Type" ma:format="Dropdown" ma:internalName="Resolution_x0020_Type">
      <xsd:simpleType>
        <xsd:restriction base="dms:Choice">
          <xsd:enumeration value="Board Submitted"/>
          <xsd:enumeration value="Book"/>
          <xsd:enumeration value="Member Submitted"/>
          <xsd:enumeration value="Preparation &amp; Tracking"/>
          <xsd:enumeration value="Presentation"/>
          <xsd:enumeration value="Report Card"/>
          <xsd:enumeration value="Website Updates"/>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04E23B55-83B3-4A79-A02F-A4074ED9EC6E}">
  <ds:schemaRefs>
    <ds:schemaRef ds:uri="http://schemas.microsoft.com/sharepoint/v3/contenttype/forms"/>
  </ds:schemaRefs>
</ds:datastoreItem>
</file>

<file path=customXml/itemProps2.xml><?xml version="1.0" encoding="utf-8"?>
<ds:datastoreItem xmlns:ds="http://schemas.openxmlformats.org/officeDocument/2006/customXml" ds:itemID="{E9B42133-4DCA-418C-8C99-7053814FF279}">
  <ds:schemaRefs>
    <ds:schemaRef ds:uri="http://schemas.microsoft.com/office/2006/metadata/properties"/>
    <ds:schemaRef ds:uri="http://schemas.microsoft.com/office/infopath/2007/PartnerControls"/>
    <ds:schemaRef ds:uri="108df4f4-4f12-4342-8a68-6a4c3753fe5b"/>
    <ds:schemaRef ds:uri="b6d94ece-581c-4a42-b5b3-970d15a8aa9e"/>
    <ds:schemaRef ds:uri="b9199541-7e7b-4b1d-9600-0c35e93dc589"/>
  </ds:schemaRefs>
</ds:datastoreItem>
</file>

<file path=customXml/itemProps3.xml><?xml version="1.0" encoding="utf-8"?>
<ds:datastoreItem xmlns:ds="http://schemas.openxmlformats.org/officeDocument/2006/customXml" ds:itemID="{0A24230D-B5BE-4053-BAEF-459B55590C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08df4f4-4f12-4342-8a68-6a4c3753fe5b"/>
    <ds:schemaRef ds:uri="b6d94ece-581c-4a42-b5b3-970d15a8aa9e"/>
    <ds:schemaRef ds:uri="b9199541-7e7b-4b1d-9600-0c35e93dc5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9C6DDC6-4A8C-4532-9CED-327909F509E4}">
  <ds:schemaRefs>
    <ds:schemaRef ds:uri="http://schemas.openxmlformats.org/officeDocument/2006/bibliography"/>
  </ds:schemaRefs>
</ds:datastoreItem>
</file>

<file path=customXml/itemProps5.xml><?xml version="1.0" encoding="utf-8"?>
<ds:datastoreItem xmlns:ds="http://schemas.openxmlformats.org/officeDocument/2006/customXml" ds:itemID="{DE074E1F-A281-46CD-80F0-7B38FFAA6645}">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normal</Template>
  <TotalTime>2840</TotalTime>
  <Pages>58</Pages>
  <Words>21136</Words>
  <Characters>120480</Characters>
  <Application>Microsoft Office Word</Application>
  <DocSecurity>0</DocSecurity>
  <Lines>1004</Lines>
  <Paragraphs>282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141334</CharactersWithSpaces>
  <SharedDoc>false</SharedDoc>
  <HLinks>
    <vt:vector size="858" baseType="variant">
      <vt:variant>
        <vt:i4>2949195</vt:i4>
      </vt:variant>
      <vt:variant>
        <vt:i4>393</vt:i4>
      </vt:variant>
      <vt:variant>
        <vt:i4>0</vt:i4>
      </vt:variant>
      <vt:variant>
        <vt:i4>5</vt:i4>
      </vt:variant>
      <vt:variant>
        <vt:lpwstr>mailto:Ryan.veldkamp@reddeer.ca</vt:lpwstr>
      </vt:variant>
      <vt:variant>
        <vt:lpwstr/>
      </vt:variant>
      <vt:variant>
        <vt:i4>1638504</vt:i4>
      </vt:variant>
      <vt:variant>
        <vt:i4>390</vt:i4>
      </vt:variant>
      <vt:variant>
        <vt:i4>0</vt:i4>
      </vt:variant>
      <vt:variant>
        <vt:i4>5</vt:i4>
      </vt:variant>
      <vt:variant>
        <vt:lpwstr>mailto:INT-Advocacy@abmunis.ca</vt:lpwstr>
      </vt:variant>
      <vt:variant>
        <vt:lpwstr/>
      </vt:variant>
      <vt:variant>
        <vt:i4>2621550</vt:i4>
      </vt:variant>
      <vt:variant>
        <vt:i4>387</vt:i4>
      </vt:variant>
      <vt:variant>
        <vt:i4>0</vt:i4>
      </vt:variant>
      <vt:variant>
        <vt:i4>5</vt:i4>
      </vt:variant>
      <vt:variant>
        <vt:lpwstr>https://www.abmunis.ca/system/files/2026-06/FCSS Toolkit Updated June 2026.pdf</vt:lpwstr>
      </vt:variant>
      <vt:variant>
        <vt:lpwstr/>
      </vt:variant>
      <vt:variant>
        <vt:i4>6357038</vt:i4>
      </vt:variant>
      <vt:variant>
        <vt:i4>384</vt:i4>
      </vt:variant>
      <vt:variant>
        <vt:i4>0</vt:i4>
      </vt:variant>
      <vt:variant>
        <vt:i4>5</vt:i4>
      </vt:variant>
      <vt:variant>
        <vt:lpwstr>https://calgaryunitedway.org/healthy-aging-alberta/</vt:lpwstr>
      </vt:variant>
      <vt:variant>
        <vt:lpwstr/>
      </vt:variant>
      <vt:variant>
        <vt:i4>262159</vt:i4>
      </vt:variant>
      <vt:variant>
        <vt:i4>381</vt:i4>
      </vt:variant>
      <vt:variant>
        <vt:i4>0</vt:i4>
      </vt:variant>
      <vt:variant>
        <vt:i4>5</vt:i4>
      </vt:variant>
      <vt:variant>
        <vt:lpwstr>https://abmuniseo.sharepoint.com/:w:/r/sites/Advocacy/Team Projects and Initiatives/Family and Community Support Services (FCSS)/2026 Emergent Resolution FCSS.docx?d=w568aed6699474755a8c8790471fbfb19&amp;csf=1&amp;web=1&amp;e=9RQper</vt:lpwstr>
      </vt:variant>
      <vt:variant>
        <vt:lpwstr/>
      </vt:variant>
      <vt:variant>
        <vt:i4>589878</vt:i4>
      </vt:variant>
      <vt:variant>
        <vt:i4>378</vt:i4>
      </vt:variant>
      <vt:variant>
        <vt:i4>0</vt:i4>
      </vt:variant>
      <vt:variant>
        <vt:i4>5</vt:i4>
      </vt:variant>
      <vt:variant>
        <vt:lpwstr>mailto:rbinnendyk@townofpenhold.ca</vt:lpwstr>
      </vt:variant>
      <vt:variant>
        <vt:lpwstr/>
      </vt:variant>
      <vt:variant>
        <vt:i4>4128820</vt:i4>
      </vt:variant>
      <vt:variant>
        <vt:i4>375</vt:i4>
      </vt:variant>
      <vt:variant>
        <vt:i4>0</vt:i4>
      </vt:variant>
      <vt:variant>
        <vt:i4>5</vt:i4>
      </vt:variant>
      <vt:variant>
        <vt:lpwstr>https://www.abmunis.ca/system/files/2025-05/ABmunis Policy AP012 - Advocacy Prioritization.pdf</vt:lpwstr>
      </vt:variant>
      <vt:variant>
        <vt:lpwstr/>
      </vt:variant>
      <vt:variant>
        <vt:i4>5046344</vt:i4>
      </vt:variant>
      <vt:variant>
        <vt:i4>372</vt:i4>
      </vt:variant>
      <vt:variant>
        <vt:i4>0</vt:i4>
      </vt:variant>
      <vt:variant>
        <vt:i4>5</vt:i4>
      </vt:variant>
      <vt:variant>
        <vt:lpwstr>https://suma.org/advocacy/resolutions</vt:lpwstr>
      </vt:variant>
      <vt:variant>
        <vt:lpwstr/>
      </vt:variant>
      <vt:variant>
        <vt:i4>3080200</vt:i4>
      </vt:variant>
      <vt:variant>
        <vt:i4>369</vt:i4>
      </vt:variant>
      <vt:variant>
        <vt:i4>0</vt:i4>
      </vt:variant>
      <vt:variant>
        <vt:i4>5</vt:i4>
      </vt:variant>
      <vt:variant>
        <vt:lpwstr>mailto:mkilloh@stalbert.ca</vt:lpwstr>
      </vt:variant>
      <vt:variant>
        <vt:lpwstr/>
      </vt:variant>
      <vt:variant>
        <vt:i4>917567</vt:i4>
      </vt:variant>
      <vt:variant>
        <vt:i4>366</vt:i4>
      </vt:variant>
      <vt:variant>
        <vt:i4>0</vt:i4>
      </vt:variant>
      <vt:variant>
        <vt:i4>5</vt:i4>
      </vt:variant>
      <vt:variant>
        <vt:lpwstr>mailto:sharrower@vermilion.ca</vt:lpwstr>
      </vt:variant>
      <vt:variant>
        <vt:lpwstr/>
      </vt:variant>
      <vt:variant>
        <vt:i4>5767174</vt:i4>
      </vt:variant>
      <vt:variant>
        <vt:i4>363</vt:i4>
      </vt:variant>
      <vt:variant>
        <vt:i4>0</vt:i4>
      </vt:variant>
      <vt:variant>
        <vt:i4>5</vt:i4>
      </vt:variant>
      <vt:variant>
        <vt:lpwstr>https://www.abmunis.ca/advocacy-resources/resolutions-library/creating-jobs-through-remediating-redeveloping-brownfields</vt:lpwstr>
      </vt:variant>
      <vt:variant>
        <vt:lpwstr/>
      </vt:variant>
      <vt:variant>
        <vt:i4>3014780</vt:i4>
      </vt:variant>
      <vt:variant>
        <vt:i4>360</vt:i4>
      </vt:variant>
      <vt:variant>
        <vt:i4>0</vt:i4>
      </vt:variant>
      <vt:variant>
        <vt:i4>5</vt:i4>
      </vt:variant>
      <vt:variant>
        <vt:lpwstr>https://www.abmunis.ca/advocacy-resources/resolutions-library/municipal-energy-policies-abandoned-energy-infrastructure</vt:lpwstr>
      </vt:variant>
      <vt:variant>
        <vt:lpwstr/>
      </vt:variant>
      <vt:variant>
        <vt:i4>2621531</vt:i4>
      </vt:variant>
      <vt:variant>
        <vt:i4>357</vt:i4>
      </vt:variant>
      <vt:variant>
        <vt:i4>0</vt:i4>
      </vt:variant>
      <vt:variant>
        <vt:i4>5</vt:i4>
      </vt:variant>
      <vt:variant>
        <vt:lpwstr>mailto:christine.raves@cochrane.ca</vt:lpwstr>
      </vt:variant>
      <vt:variant>
        <vt:lpwstr/>
      </vt:variant>
      <vt:variant>
        <vt:i4>4194328</vt:i4>
      </vt:variant>
      <vt:variant>
        <vt:i4>354</vt:i4>
      </vt:variant>
      <vt:variant>
        <vt:i4>0</vt:i4>
      </vt:variant>
      <vt:variant>
        <vt:i4>5</vt:i4>
      </vt:variant>
      <vt:variant>
        <vt:lpwstr>https://www.alberta.ca/private-land-conservation-program</vt:lpwstr>
      </vt:variant>
      <vt:variant>
        <vt:lpwstr/>
      </vt:variant>
      <vt:variant>
        <vt:i4>3080200</vt:i4>
      </vt:variant>
      <vt:variant>
        <vt:i4>351</vt:i4>
      </vt:variant>
      <vt:variant>
        <vt:i4>0</vt:i4>
      </vt:variant>
      <vt:variant>
        <vt:i4>5</vt:i4>
      </vt:variant>
      <vt:variant>
        <vt:lpwstr>mailto:mkilloh@stalbert.ca</vt:lpwstr>
      </vt:variant>
      <vt:variant>
        <vt:lpwstr/>
      </vt:variant>
      <vt:variant>
        <vt:i4>589878</vt:i4>
      </vt:variant>
      <vt:variant>
        <vt:i4>348</vt:i4>
      </vt:variant>
      <vt:variant>
        <vt:i4>0</vt:i4>
      </vt:variant>
      <vt:variant>
        <vt:i4>5</vt:i4>
      </vt:variant>
      <vt:variant>
        <vt:lpwstr>mailto:rbinnendyk@townofpenhold.ca</vt:lpwstr>
      </vt:variant>
      <vt:variant>
        <vt:lpwstr/>
      </vt:variant>
      <vt:variant>
        <vt:i4>2949195</vt:i4>
      </vt:variant>
      <vt:variant>
        <vt:i4>345</vt:i4>
      </vt:variant>
      <vt:variant>
        <vt:i4>0</vt:i4>
      </vt:variant>
      <vt:variant>
        <vt:i4>5</vt:i4>
      </vt:variant>
      <vt:variant>
        <vt:lpwstr>mailto:ryan.veldkamp@reddeer.ca</vt:lpwstr>
      </vt:variant>
      <vt:variant>
        <vt:lpwstr/>
      </vt:variant>
      <vt:variant>
        <vt:i4>5636193</vt:i4>
      </vt:variant>
      <vt:variant>
        <vt:i4>342</vt:i4>
      </vt:variant>
      <vt:variant>
        <vt:i4>0</vt:i4>
      </vt:variant>
      <vt:variant>
        <vt:i4>5</vt:i4>
      </vt:variant>
      <vt:variant>
        <vt:lpwstr>mailto:acooperabel@sylvanlake.ca</vt:lpwstr>
      </vt:variant>
      <vt:variant>
        <vt:lpwstr/>
      </vt:variant>
      <vt:variant>
        <vt:i4>8192066</vt:i4>
      </vt:variant>
      <vt:variant>
        <vt:i4>339</vt:i4>
      </vt:variant>
      <vt:variant>
        <vt:i4>0</vt:i4>
      </vt:variant>
      <vt:variant>
        <vt:i4>5</vt:i4>
      </vt:variant>
      <vt:variant>
        <vt:lpwstr>mailto:klewis@sprucegrove.org</vt:lpwstr>
      </vt:variant>
      <vt:variant>
        <vt:lpwstr/>
      </vt:variant>
      <vt:variant>
        <vt:i4>6553645</vt:i4>
      </vt:variant>
      <vt:variant>
        <vt:i4>336</vt:i4>
      </vt:variant>
      <vt:variant>
        <vt:i4>0</vt:i4>
      </vt:variant>
      <vt:variant>
        <vt:i4>5</vt:i4>
      </vt:variant>
      <vt:variant>
        <vt:lpwstr>https://can01.safelinks.protection.outlook.com/?url=https%3A%2F%2Fwww.abmunis.ca%2Fadvocacy-resources%2Fresolutions-library%2Fe-scooters-modernizing-alberta-traffic-safety-act-personal&amp;data=05%7C02%7Cklewis%40sprucegrove.org%7Cd6a8f01147ff433ed16b08dea79c1287%7C35296858d1a944d9ad7704807d5d8150%7C0%7C0%7C639132485983501256%7CUnknown%7CTWFpbGZsb3d8eyJFbXB0eU1hcGkiOnRydWUsIlYiOiIwLjAuMDAwMCIsIlAiOiJXaW4zMiIsIkFOIjoiTWFpbCIsIldUIjoyfQ%3D%3D%7C0%7C%7C%7C&amp;sdata=k7ct%2FVkrROXqio%2B%2Funx0Ajz8YqxCLCud4SDXybXpa1I%3D&amp;reserved=0</vt:lpwstr>
      </vt:variant>
      <vt:variant>
        <vt:lpwstr/>
      </vt:variant>
      <vt:variant>
        <vt:i4>655398</vt:i4>
      </vt:variant>
      <vt:variant>
        <vt:i4>333</vt:i4>
      </vt:variant>
      <vt:variant>
        <vt:i4>0</vt:i4>
      </vt:variant>
      <vt:variant>
        <vt:i4>5</vt:i4>
      </vt:variant>
      <vt:variant>
        <vt:lpwstr>mailto:cao@mundare.ca</vt:lpwstr>
      </vt:variant>
      <vt:variant>
        <vt:lpwstr/>
      </vt:variant>
      <vt:variant>
        <vt:i4>1769582</vt:i4>
      </vt:variant>
      <vt:variant>
        <vt:i4>330</vt:i4>
      </vt:variant>
      <vt:variant>
        <vt:i4>0</vt:i4>
      </vt:variant>
      <vt:variant>
        <vt:i4>5</vt:i4>
      </vt:variant>
      <vt:variant>
        <vt:lpwstr>mailto:rick.pankiw@rimbey.com</vt:lpwstr>
      </vt:variant>
      <vt:variant>
        <vt:lpwstr/>
      </vt:variant>
      <vt:variant>
        <vt:i4>3932160</vt:i4>
      </vt:variant>
      <vt:variant>
        <vt:i4>327</vt:i4>
      </vt:variant>
      <vt:variant>
        <vt:i4>0</vt:i4>
      </vt:variant>
      <vt:variant>
        <vt:i4>5</vt:i4>
      </vt:variant>
      <vt:variant>
        <vt:lpwstr>mailto:craig@rimbey.com</vt:lpwstr>
      </vt:variant>
      <vt:variant>
        <vt:lpwstr/>
      </vt:variant>
      <vt:variant>
        <vt:i4>6094955</vt:i4>
      </vt:variant>
      <vt:variant>
        <vt:i4>324</vt:i4>
      </vt:variant>
      <vt:variant>
        <vt:i4>0</vt:i4>
      </vt:variant>
      <vt:variant>
        <vt:i4>5</vt:i4>
      </vt:variant>
      <vt:variant>
        <vt:lpwstr>mailto:mstandage@stettler.net</vt:lpwstr>
      </vt:variant>
      <vt:variant>
        <vt:lpwstr/>
      </vt:variant>
      <vt:variant>
        <vt:i4>5570583</vt:i4>
      </vt:variant>
      <vt:variant>
        <vt:i4>321</vt:i4>
      </vt:variant>
      <vt:variant>
        <vt:i4>0</vt:i4>
      </vt:variant>
      <vt:variant>
        <vt:i4>5</vt:i4>
      </vt:variant>
      <vt:variant>
        <vt:lpwstr>https://www.abmunis.ca/advocacy-resources/resolutions-library/adequate-level-provincial-funding-community-infrastructure</vt:lpwstr>
      </vt:variant>
      <vt:variant>
        <vt:lpwstr/>
      </vt:variant>
      <vt:variant>
        <vt:i4>5898305</vt:i4>
      </vt:variant>
      <vt:variant>
        <vt:i4>318</vt:i4>
      </vt:variant>
      <vt:variant>
        <vt:i4>0</vt:i4>
      </vt:variant>
      <vt:variant>
        <vt:i4>5</vt:i4>
      </vt:variant>
      <vt:variant>
        <vt:lpwstr>https://www.stettler.net/public/download/files/190300</vt:lpwstr>
      </vt:variant>
      <vt:variant>
        <vt:lpwstr/>
      </vt:variant>
      <vt:variant>
        <vt:i4>5963855</vt:i4>
      </vt:variant>
      <vt:variant>
        <vt:i4>315</vt:i4>
      </vt:variant>
      <vt:variant>
        <vt:i4>0</vt:i4>
      </vt:variant>
      <vt:variant>
        <vt:i4>5</vt:i4>
      </vt:variant>
      <vt:variant>
        <vt:lpwstr>https://www.stettler.net/public/download/files/170312</vt:lpwstr>
      </vt:variant>
      <vt:variant>
        <vt:lpwstr/>
      </vt:variant>
      <vt:variant>
        <vt:i4>1769483</vt:i4>
      </vt:variant>
      <vt:variant>
        <vt:i4>312</vt:i4>
      </vt:variant>
      <vt:variant>
        <vt:i4>0</vt:i4>
      </vt:variant>
      <vt:variant>
        <vt:i4>5</vt:i4>
      </vt:variant>
      <vt:variant>
        <vt:lpwstr>https://rmalberta.com/resolutions/9-25s-water-and-wastewater-system-funding/</vt:lpwstr>
      </vt:variant>
      <vt:variant>
        <vt:lpwstr/>
      </vt:variant>
      <vt:variant>
        <vt:i4>2162801</vt:i4>
      </vt:variant>
      <vt:variant>
        <vt:i4>309</vt:i4>
      </vt:variant>
      <vt:variant>
        <vt:i4>0</vt:i4>
      </vt:variant>
      <vt:variant>
        <vt:i4>5</vt:i4>
      </vt:variant>
      <vt:variant>
        <vt:lpwstr>https://www.abmunis.ca/advocacy-priorities/spotlight/property-taxes-reimagined</vt:lpwstr>
      </vt:variant>
      <vt:variant>
        <vt:lpwstr/>
      </vt:variant>
      <vt:variant>
        <vt:i4>1114184</vt:i4>
      </vt:variant>
      <vt:variant>
        <vt:i4>306</vt:i4>
      </vt:variant>
      <vt:variant>
        <vt:i4>0</vt:i4>
      </vt:variant>
      <vt:variant>
        <vt:i4>5</vt:i4>
      </vt:variant>
      <vt:variant>
        <vt:lpwstr>https://economicdashboard.alberta.ca/dashboard/population-quarterly/</vt:lpwstr>
      </vt:variant>
      <vt:variant>
        <vt:lpwstr/>
      </vt:variant>
      <vt:variant>
        <vt:i4>2621531</vt:i4>
      </vt:variant>
      <vt:variant>
        <vt:i4>303</vt:i4>
      </vt:variant>
      <vt:variant>
        <vt:i4>0</vt:i4>
      </vt:variant>
      <vt:variant>
        <vt:i4>5</vt:i4>
      </vt:variant>
      <vt:variant>
        <vt:lpwstr>mailto:christine.raves@cochrane.ca</vt:lpwstr>
      </vt:variant>
      <vt:variant>
        <vt:lpwstr/>
      </vt:variant>
      <vt:variant>
        <vt:i4>1114207</vt:i4>
      </vt:variant>
      <vt:variant>
        <vt:i4>300</vt:i4>
      </vt:variant>
      <vt:variant>
        <vt:i4>0</vt:i4>
      </vt:variant>
      <vt:variant>
        <vt:i4>5</vt:i4>
      </vt:variant>
      <vt:variant>
        <vt:lpwstr>https://www.abmunis.ca/advocacy-resources/resolutions-library/site-levies</vt:lpwstr>
      </vt:variant>
      <vt:variant>
        <vt:lpwstr/>
      </vt:variant>
      <vt:variant>
        <vt:i4>6422555</vt:i4>
      </vt:variant>
      <vt:variant>
        <vt:i4>297</vt:i4>
      </vt:variant>
      <vt:variant>
        <vt:i4>0</vt:i4>
      </vt:variant>
      <vt:variant>
        <vt:i4>5</vt:i4>
      </vt:variant>
      <vt:variant>
        <vt:lpwstr>mailto:megan.stewart@airdrie.ca</vt:lpwstr>
      </vt:variant>
      <vt:variant>
        <vt:lpwstr/>
      </vt:variant>
      <vt:variant>
        <vt:i4>7274510</vt:i4>
      </vt:variant>
      <vt:variant>
        <vt:i4>294</vt:i4>
      </vt:variant>
      <vt:variant>
        <vt:i4>0</vt:i4>
      </vt:variant>
      <vt:variant>
        <vt:i4>5</vt:i4>
      </vt:variant>
      <vt:variant>
        <vt:lpwstr>mailto:leona.esau@airdrie.ca</vt:lpwstr>
      </vt:variant>
      <vt:variant>
        <vt:lpwstr/>
      </vt:variant>
      <vt:variant>
        <vt:i4>4849781</vt:i4>
      </vt:variant>
      <vt:variant>
        <vt:i4>291</vt:i4>
      </vt:variant>
      <vt:variant>
        <vt:i4>0</vt:i4>
      </vt:variant>
      <vt:variant>
        <vt:i4>5</vt:i4>
      </vt:variant>
      <vt:variant>
        <vt:lpwstr>mailto:dwhiteway@cityofgp.com</vt:lpwstr>
      </vt:variant>
      <vt:variant>
        <vt:lpwstr/>
      </vt:variant>
      <vt:variant>
        <vt:i4>8257591</vt:i4>
      </vt:variant>
      <vt:variant>
        <vt:i4>288</vt:i4>
      </vt:variant>
      <vt:variant>
        <vt:i4>0</vt:i4>
      </vt:variant>
      <vt:variant>
        <vt:i4>5</vt:i4>
      </vt:variant>
      <vt:variant>
        <vt:lpwstr>https://www.fortstjohn.ca/local-government/budget-and-finance/peace-river-agreement</vt:lpwstr>
      </vt:variant>
      <vt:variant>
        <vt:lpwstr/>
      </vt:variant>
      <vt:variant>
        <vt:i4>4849781</vt:i4>
      </vt:variant>
      <vt:variant>
        <vt:i4>285</vt:i4>
      </vt:variant>
      <vt:variant>
        <vt:i4>0</vt:i4>
      </vt:variant>
      <vt:variant>
        <vt:i4>5</vt:i4>
      </vt:variant>
      <vt:variant>
        <vt:lpwstr>mailto:dwhiteway@cityofgp.com</vt:lpwstr>
      </vt:variant>
      <vt:variant>
        <vt:lpwstr/>
      </vt:variant>
      <vt:variant>
        <vt:i4>2162801</vt:i4>
      </vt:variant>
      <vt:variant>
        <vt:i4>282</vt:i4>
      </vt:variant>
      <vt:variant>
        <vt:i4>0</vt:i4>
      </vt:variant>
      <vt:variant>
        <vt:i4>5</vt:i4>
      </vt:variant>
      <vt:variant>
        <vt:lpwstr>https://www.abmunis.ca/advocacy-priorities/spotlight/property-taxes-reimagined</vt:lpwstr>
      </vt:variant>
      <vt:variant>
        <vt:lpwstr/>
      </vt:variant>
      <vt:variant>
        <vt:i4>8323103</vt:i4>
      </vt:variant>
      <vt:variant>
        <vt:i4>279</vt:i4>
      </vt:variant>
      <vt:variant>
        <vt:i4>0</vt:i4>
      </vt:variant>
      <vt:variant>
        <vt:i4>5</vt:i4>
      </vt:variant>
      <vt:variant>
        <vt:lpwstr>mailto:sharon.wadi@edmonton.ca</vt:lpwstr>
      </vt:variant>
      <vt:variant>
        <vt:lpwstr/>
      </vt:variant>
      <vt:variant>
        <vt:i4>2162801</vt:i4>
      </vt:variant>
      <vt:variant>
        <vt:i4>276</vt:i4>
      </vt:variant>
      <vt:variant>
        <vt:i4>0</vt:i4>
      </vt:variant>
      <vt:variant>
        <vt:i4>5</vt:i4>
      </vt:variant>
      <vt:variant>
        <vt:lpwstr>https://www.abmunis.ca/advocacy-priorities/spotlight/property-taxes-reimagined</vt:lpwstr>
      </vt:variant>
      <vt:variant>
        <vt:lpwstr/>
      </vt:variant>
      <vt:variant>
        <vt:i4>8323103</vt:i4>
      </vt:variant>
      <vt:variant>
        <vt:i4>273</vt:i4>
      </vt:variant>
      <vt:variant>
        <vt:i4>0</vt:i4>
      </vt:variant>
      <vt:variant>
        <vt:i4>5</vt:i4>
      </vt:variant>
      <vt:variant>
        <vt:lpwstr>mailto:sharon.wadi@edmonton.ca</vt:lpwstr>
      </vt:variant>
      <vt:variant>
        <vt:lpwstr/>
      </vt:variant>
      <vt:variant>
        <vt:i4>7143469</vt:i4>
      </vt:variant>
      <vt:variant>
        <vt:i4>270</vt:i4>
      </vt:variant>
      <vt:variant>
        <vt:i4>0</vt:i4>
      </vt:variant>
      <vt:variant>
        <vt:i4>5</vt:i4>
      </vt:variant>
      <vt:variant>
        <vt:lpwstr>https://ascha.com/assets/advocacy/current/ASCHA2026PrebudgetSubmission.pdf</vt:lpwstr>
      </vt:variant>
      <vt:variant>
        <vt:lpwstr/>
      </vt:variant>
      <vt:variant>
        <vt:i4>7143469</vt:i4>
      </vt:variant>
      <vt:variant>
        <vt:i4>267</vt:i4>
      </vt:variant>
      <vt:variant>
        <vt:i4>0</vt:i4>
      </vt:variant>
      <vt:variant>
        <vt:i4>5</vt:i4>
      </vt:variant>
      <vt:variant>
        <vt:lpwstr>https://ascha.com/assets/advocacy/current/ASCHA2026PrebudgetSubmission.pdf</vt:lpwstr>
      </vt:variant>
      <vt:variant>
        <vt:lpwstr/>
      </vt:variant>
      <vt:variant>
        <vt:i4>1966166</vt:i4>
      </vt:variant>
      <vt:variant>
        <vt:i4>264</vt:i4>
      </vt:variant>
      <vt:variant>
        <vt:i4>0</vt:i4>
      </vt:variant>
      <vt:variant>
        <vt:i4>5</vt:i4>
      </vt:variant>
      <vt:variant>
        <vt:lpwstr>https://www.oag.ab.ca/reports/processes-to-assess-and-manage-the-condition-of-affordable-housing/</vt:lpwstr>
      </vt:variant>
      <vt:variant>
        <vt:lpwstr/>
      </vt:variant>
      <vt:variant>
        <vt:i4>1966166</vt:i4>
      </vt:variant>
      <vt:variant>
        <vt:i4>261</vt:i4>
      </vt:variant>
      <vt:variant>
        <vt:i4>0</vt:i4>
      </vt:variant>
      <vt:variant>
        <vt:i4>5</vt:i4>
      </vt:variant>
      <vt:variant>
        <vt:lpwstr>https://www.oag.ab.ca/reports/processes-to-assess-and-manage-the-condition-of-affordable-housing/</vt:lpwstr>
      </vt:variant>
      <vt:variant>
        <vt:lpwstr/>
      </vt:variant>
      <vt:variant>
        <vt:i4>6160399</vt:i4>
      </vt:variant>
      <vt:variant>
        <vt:i4>258</vt:i4>
      </vt:variant>
      <vt:variant>
        <vt:i4>0</vt:i4>
      </vt:variant>
      <vt:variant>
        <vt:i4>5</vt:i4>
      </vt:variant>
      <vt:variant>
        <vt:lpwstr>https://www.alberta.ca/seniors-lodge-review-panel</vt:lpwstr>
      </vt:variant>
      <vt:variant>
        <vt:lpwstr/>
      </vt:variant>
      <vt:variant>
        <vt:i4>5832816</vt:i4>
      </vt:variant>
      <vt:variant>
        <vt:i4>255</vt:i4>
      </vt:variant>
      <vt:variant>
        <vt:i4>0</vt:i4>
      </vt:variant>
      <vt:variant>
        <vt:i4>5</vt:i4>
      </vt:variant>
      <vt:variant>
        <vt:lpwstr>mailto:fdragon@Hinton.ca</vt:lpwstr>
      </vt:variant>
      <vt:variant>
        <vt:lpwstr/>
      </vt:variant>
      <vt:variant>
        <vt:i4>1638489</vt:i4>
      </vt:variant>
      <vt:variant>
        <vt:i4>252</vt:i4>
      </vt:variant>
      <vt:variant>
        <vt:i4>0</vt:i4>
      </vt:variant>
      <vt:variant>
        <vt:i4>5</vt:i4>
      </vt:variant>
      <vt:variant>
        <vt:lpwstr>https://www.abmunis.ca/advocacy-resources/resolutions-library/attraction-retention-strategy-rural-health-care</vt:lpwstr>
      </vt:variant>
      <vt:variant>
        <vt:lpwstr/>
      </vt:variant>
      <vt:variant>
        <vt:i4>589852</vt:i4>
      </vt:variant>
      <vt:variant>
        <vt:i4>249</vt:i4>
      </vt:variant>
      <vt:variant>
        <vt:i4>0</vt:i4>
      </vt:variant>
      <vt:variant>
        <vt:i4>5</vt:i4>
      </vt:variant>
      <vt:variant>
        <vt:lpwstr>https://www.abmunis.ca/advocacy-resources/resolutions</vt:lpwstr>
      </vt:variant>
      <vt:variant>
        <vt:lpwstr/>
      </vt:variant>
      <vt:variant>
        <vt:i4>1703941</vt:i4>
      </vt:variant>
      <vt:variant>
        <vt:i4>246</vt:i4>
      </vt:variant>
      <vt:variant>
        <vt:i4>0</vt:i4>
      </vt:variant>
      <vt:variant>
        <vt:i4>5</vt:i4>
      </vt:variant>
      <vt:variant>
        <vt:lpwstr>https://www.abmunis.ca/advocacy-resources/resolutions/resolutions-library</vt:lpwstr>
      </vt:variant>
      <vt:variant>
        <vt:lpwstr/>
      </vt:variant>
      <vt:variant>
        <vt:i4>4128820</vt:i4>
      </vt:variant>
      <vt:variant>
        <vt:i4>243</vt:i4>
      </vt:variant>
      <vt:variant>
        <vt:i4>0</vt:i4>
      </vt:variant>
      <vt:variant>
        <vt:i4>5</vt:i4>
      </vt:variant>
      <vt:variant>
        <vt:lpwstr>https://www.abmunis.ca/system/files/2025-05/ABmunis Policy AP012 - Advocacy Prioritization.pdf</vt:lpwstr>
      </vt:variant>
      <vt:variant>
        <vt:lpwstr/>
      </vt:variant>
      <vt:variant>
        <vt:i4>1376290</vt:i4>
      </vt:variant>
      <vt:variant>
        <vt:i4>240</vt:i4>
      </vt:variant>
      <vt:variant>
        <vt:i4>0</vt:i4>
      </vt:variant>
      <vt:variant>
        <vt:i4>5</vt:i4>
      </vt:variant>
      <vt:variant>
        <vt:lpwstr>mailto:resolutions@abmunis.ca</vt:lpwstr>
      </vt:variant>
      <vt:variant>
        <vt:lpwstr/>
      </vt:variant>
      <vt:variant>
        <vt:i4>196652</vt:i4>
      </vt:variant>
      <vt:variant>
        <vt:i4>237</vt:i4>
      </vt:variant>
      <vt:variant>
        <vt:i4>0</vt:i4>
      </vt:variant>
      <vt:variant>
        <vt:i4>5</vt:i4>
      </vt:variant>
      <vt:variant>
        <vt:lpwstr>mailto:credentials@dataonthespot.com</vt:lpwstr>
      </vt:variant>
      <vt:variant>
        <vt:lpwstr/>
      </vt:variant>
      <vt:variant>
        <vt:i4>2293819</vt:i4>
      </vt:variant>
      <vt:variant>
        <vt:i4>234</vt:i4>
      </vt:variant>
      <vt:variant>
        <vt:i4>0</vt:i4>
      </vt:variant>
      <vt:variant>
        <vt:i4>5</vt:i4>
      </vt:variant>
      <vt:variant>
        <vt:lpwstr>https://www.dataonthespot.app/</vt:lpwstr>
      </vt:variant>
      <vt:variant>
        <vt:lpwstr/>
      </vt:variant>
      <vt:variant>
        <vt:i4>196652</vt:i4>
      </vt:variant>
      <vt:variant>
        <vt:i4>231</vt:i4>
      </vt:variant>
      <vt:variant>
        <vt:i4>0</vt:i4>
      </vt:variant>
      <vt:variant>
        <vt:i4>5</vt:i4>
      </vt:variant>
      <vt:variant>
        <vt:lpwstr>mailto:credentials@dataonthespot.com</vt:lpwstr>
      </vt:variant>
      <vt:variant>
        <vt:lpwstr/>
      </vt:variant>
      <vt:variant>
        <vt:i4>1376290</vt:i4>
      </vt:variant>
      <vt:variant>
        <vt:i4>228</vt:i4>
      </vt:variant>
      <vt:variant>
        <vt:i4>0</vt:i4>
      </vt:variant>
      <vt:variant>
        <vt:i4>5</vt:i4>
      </vt:variant>
      <vt:variant>
        <vt:lpwstr>mailto:resolutions@abmunis.ca</vt:lpwstr>
      </vt:variant>
      <vt:variant>
        <vt:lpwstr/>
      </vt:variant>
      <vt:variant>
        <vt:i4>1376290</vt:i4>
      </vt:variant>
      <vt:variant>
        <vt:i4>225</vt:i4>
      </vt:variant>
      <vt:variant>
        <vt:i4>0</vt:i4>
      </vt:variant>
      <vt:variant>
        <vt:i4>5</vt:i4>
      </vt:variant>
      <vt:variant>
        <vt:lpwstr>mailto:resolutions@abmunis.ca</vt:lpwstr>
      </vt:variant>
      <vt:variant>
        <vt:lpwstr/>
      </vt:variant>
      <vt:variant>
        <vt:i4>1376290</vt:i4>
      </vt:variant>
      <vt:variant>
        <vt:i4>222</vt:i4>
      </vt:variant>
      <vt:variant>
        <vt:i4>0</vt:i4>
      </vt:variant>
      <vt:variant>
        <vt:i4>5</vt:i4>
      </vt:variant>
      <vt:variant>
        <vt:lpwstr>mailto:resolutions@abmunis.ca</vt:lpwstr>
      </vt:variant>
      <vt:variant>
        <vt:lpwstr/>
      </vt:variant>
      <vt:variant>
        <vt:i4>2490479</vt:i4>
      </vt:variant>
      <vt:variant>
        <vt:i4>219</vt:i4>
      </vt:variant>
      <vt:variant>
        <vt:i4>0</vt:i4>
      </vt:variant>
      <vt:variant>
        <vt:i4>5</vt:i4>
      </vt:variant>
      <vt:variant>
        <vt:lpwstr>https://www.abmunis.ca/advocacy-resources/resolutions/</vt:lpwstr>
      </vt:variant>
      <vt:variant>
        <vt:lpwstr/>
      </vt:variant>
      <vt:variant>
        <vt:i4>5177364</vt:i4>
      </vt:variant>
      <vt:variant>
        <vt:i4>216</vt:i4>
      </vt:variant>
      <vt:variant>
        <vt:i4>0</vt:i4>
      </vt:variant>
      <vt:variant>
        <vt:i4>5</vt:i4>
      </vt:variant>
      <vt:variant>
        <vt:lpwstr>https://www.abmunis.ca/events/2026-abmunis-convention-trade-show</vt:lpwstr>
      </vt:variant>
      <vt:variant>
        <vt:lpwstr/>
      </vt:variant>
      <vt:variant>
        <vt:i4>1376290</vt:i4>
      </vt:variant>
      <vt:variant>
        <vt:i4>213</vt:i4>
      </vt:variant>
      <vt:variant>
        <vt:i4>0</vt:i4>
      </vt:variant>
      <vt:variant>
        <vt:i4>5</vt:i4>
      </vt:variant>
      <vt:variant>
        <vt:lpwstr>mailto:resolutions@abmunis.ca</vt:lpwstr>
      </vt:variant>
      <vt:variant>
        <vt:lpwstr/>
      </vt:variant>
      <vt:variant>
        <vt:i4>6094927</vt:i4>
      </vt:variant>
      <vt:variant>
        <vt:i4>210</vt:i4>
      </vt:variant>
      <vt:variant>
        <vt:i4>0</vt:i4>
      </vt:variant>
      <vt:variant>
        <vt:i4>5</vt:i4>
      </vt:variant>
      <vt:variant>
        <vt:lpwstr>https://www.abmunis.ca/advocacy-resources/resolutions/what-difference-between-resolution-request-decision</vt:lpwstr>
      </vt:variant>
      <vt:variant>
        <vt:lpwstr/>
      </vt:variant>
      <vt:variant>
        <vt:i4>7733280</vt:i4>
      </vt:variant>
      <vt:variant>
        <vt:i4>207</vt:i4>
      </vt:variant>
      <vt:variant>
        <vt:i4>0</vt:i4>
      </vt:variant>
      <vt:variant>
        <vt:i4>5</vt:i4>
      </vt:variant>
      <vt:variant>
        <vt:lpwstr>https://www.abmunis.ca/system/files/2025-05/ABmunis Policy AP002 - Resolutions.pdf</vt:lpwstr>
      </vt:variant>
      <vt:variant>
        <vt:lpwstr/>
      </vt:variant>
      <vt:variant>
        <vt:i4>6094919</vt:i4>
      </vt:variant>
      <vt:variant>
        <vt:i4>204</vt:i4>
      </vt:variant>
      <vt:variant>
        <vt:i4>0</vt:i4>
      </vt:variant>
      <vt:variant>
        <vt:i4>5</vt:i4>
      </vt:variant>
      <vt:variant>
        <vt:lpwstr>https://www.abmunis.ca/events/2025-convention-trade-show</vt:lpwstr>
      </vt:variant>
      <vt:variant>
        <vt:lpwstr/>
      </vt:variant>
      <vt:variant>
        <vt:i4>7733280</vt:i4>
      </vt:variant>
      <vt:variant>
        <vt:i4>201</vt:i4>
      </vt:variant>
      <vt:variant>
        <vt:i4>0</vt:i4>
      </vt:variant>
      <vt:variant>
        <vt:i4>5</vt:i4>
      </vt:variant>
      <vt:variant>
        <vt:lpwstr>https://www.abmunis.ca/system/files/2025-05/ABmunis Policy AP002 - Resolutions.pdf</vt:lpwstr>
      </vt:variant>
      <vt:variant>
        <vt:lpwstr/>
      </vt:variant>
      <vt:variant>
        <vt:i4>1441846</vt:i4>
      </vt:variant>
      <vt:variant>
        <vt:i4>194</vt:i4>
      </vt:variant>
      <vt:variant>
        <vt:i4>0</vt:i4>
      </vt:variant>
      <vt:variant>
        <vt:i4>5</vt:i4>
      </vt:variant>
      <vt:variant>
        <vt:lpwstr/>
      </vt:variant>
      <vt:variant>
        <vt:lpwstr>_Toc236122013</vt:lpwstr>
      </vt:variant>
      <vt:variant>
        <vt:i4>1441846</vt:i4>
      </vt:variant>
      <vt:variant>
        <vt:i4>188</vt:i4>
      </vt:variant>
      <vt:variant>
        <vt:i4>0</vt:i4>
      </vt:variant>
      <vt:variant>
        <vt:i4>5</vt:i4>
      </vt:variant>
      <vt:variant>
        <vt:lpwstr/>
      </vt:variant>
      <vt:variant>
        <vt:lpwstr>_Toc236122012</vt:lpwstr>
      </vt:variant>
      <vt:variant>
        <vt:i4>1441846</vt:i4>
      </vt:variant>
      <vt:variant>
        <vt:i4>182</vt:i4>
      </vt:variant>
      <vt:variant>
        <vt:i4>0</vt:i4>
      </vt:variant>
      <vt:variant>
        <vt:i4>5</vt:i4>
      </vt:variant>
      <vt:variant>
        <vt:lpwstr/>
      </vt:variant>
      <vt:variant>
        <vt:lpwstr>_Toc236122011</vt:lpwstr>
      </vt:variant>
      <vt:variant>
        <vt:i4>1441846</vt:i4>
      </vt:variant>
      <vt:variant>
        <vt:i4>176</vt:i4>
      </vt:variant>
      <vt:variant>
        <vt:i4>0</vt:i4>
      </vt:variant>
      <vt:variant>
        <vt:i4>5</vt:i4>
      </vt:variant>
      <vt:variant>
        <vt:lpwstr/>
      </vt:variant>
      <vt:variant>
        <vt:lpwstr>_Toc236122010</vt:lpwstr>
      </vt:variant>
      <vt:variant>
        <vt:i4>1507382</vt:i4>
      </vt:variant>
      <vt:variant>
        <vt:i4>170</vt:i4>
      </vt:variant>
      <vt:variant>
        <vt:i4>0</vt:i4>
      </vt:variant>
      <vt:variant>
        <vt:i4>5</vt:i4>
      </vt:variant>
      <vt:variant>
        <vt:lpwstr/>
      </vt:variant>
      <vt:variant>
        <vt:lpwstr>_Toc236122009</vt:lpwstr>
      </vt:variant>
      <vt:variant>
        <vt:i4>1507382</vt:i4>
      </vt:variant>
      <vt:variant>
        <vt:i4>164</vt:i4>
      </vt:variant>
      <vt:variant>
        <vt:i4>0</vt:i4>
      </vt:variant>
      <vt:variant>
        <vt:i4>5</vt:i4>
      </vt:variant>
      <vt:variant>
        <vt:lpwstr/>
      </vt:variant>
      <vt:variant>
        <vt:lpwstr>_Toc236122008</vt:lpwstr>
      </vt:variant>
      <vt:variant>
        <vt:i4>1507382</vt:i4>
      </vt:variant>
      <vt:variant>
        <vt:i4>158</vt:i4>
      </vt:variant>
      <vt:variant>
        <vt:i4>0</vt:i4>
      </vt:variant>
      <vt:variant>
        <vt:i4>5</vt:i4>
      </vt:variant>
      <vt:variant>
        <vt:lpwstr/>
      </vt:variant>
      <vt:variant>
        <vt:lpwstr>_Toc236122007</vt:lpwstr>
      </vt:variant>
      <vt:variant>
        <vt:i4>1507382</vt:i4>
      </vt:variant>
      <vt:variant>
        <vt:i4>152</vt:i4>
      </vt:variant>
      <vt:variant>
        <vt:i4>0</vt:i4>
      </vt:variant>
      <vt:variant>
        <vt:i4>5</vt:i4>
      </vt:variant>
      <vt:variant>
        <vt:lpwstr/>
      </vt:variant>
      <vt:variant>
        <vt:lpwstr>_Toc236122006</vt:lpwstr>
      </vt:variant>
      <vt:variant>
        <vt:i4>1507382</vt:i4>
      </vt:variant>
      <vt:variant>
        <vt:i4>146</vt:i4>
      </vt:variant>
      <vt:variant>
        <vt:i4>0</vt:i4>
      </vt:variant>
      <vt:variant>
        <vt:i4>5</vt:i4>
      </vt:variant>
      <vt:variant>
        <vt:lpwstr/>
      </vt:variant>
      <vt:variant>
        <vt:lpwstr>_Toc236122005</vt:lpwstr>
      </vt:variant>
      <vt:variant>
        <vt:i4>1507382</vt:i4>
      </vt:variant>
      <vt:variant>
        <vt:i4>140</vt:i4>
      </vt:variant>
      <vt:variant>
        <vt:i4>0</vt:i4>
      </vt:variant>
      <vt:variant>
        <vt:i4>5</vt:i4>
      </vt:variant>
      <vt:variant>
        <vt:lpwstr/>
      </vt:variant>
      <vt:variant>
        <vt:lpwstr>_Toc236122004</vt:lpwstr>
      </vt:variant>
      <vt:variant>
        <vt:i4>1507382</vt:i4>
      </vt:variant>
      <vt:variant>
        <vt:i4>134</vt:i4>
      </vt:variant>
      <vt:variant>
        <vt:i4>0</vt:i4>
      </vt:variant>
      <vt:variant>
        <vt:i4>5</vt:i4>
      </vt:variant>
      <vt:variant>
        <vt:lpwstr/>
      </vt:variant>
      <vt:variant>
        <vt:lpwstr>_Toc236122003</vt:lpwstr>
      </vt:variant>
      <vt:variant>
        <vt:i4>1507382</vt:i4>
      </vt:variant>
      <vt:variant>
        <vt:i4>128</vt:i4>
      </vt:variant>
      <vt:variant>
        <vt:i4>0</vt:i4>
      </vt:variant>
      <vt:variant>
        <vt:i4>5</vt:i4>
      </vt:variant>
      <vt:variant>
        <vt:lpwstr/>
      </vt:variant>
      <vt:variant>
        <vt:lpwstr>_Toc236122002</vt:lpwstr>
      </vt:variant>
      <vt:variant>
        <vt:i4>1507382</vt:i4>
      </vt:variant>
      <vt:variant>
        <vt:i4>122</vt:i4>
      </vt:variant>
      <vt:variant>
        <vt:i4>0</vt:i4>
      </vt:variant>
      <vt:variant>
        <vt:i4>5</vt:i4>
      </vt:variant>
      <vt:variant>
        <vt:lpwstr/>
      </vt:variant>
      <vt:variant>
        <vt:lpwstr>_Toc236122001</vt:lpwstr>
      </vt:variant>
      <vt:variant>
        <vt:i4>1507382</vt:i4>
      </vt:variant>
      <vt:variant>
        <vt:i4>116</vt:i4>
      </vt:variant>
      <vt:variant>
        <vt:i4>0</vt:i4>
      </vt:variant>
      <vt:variant>
        <vt:i4>5</vt:i4>
      </vt:variant>
      <vt:variant>
        <vt:lpwstr/>
      </vt:variant>
      <vt:variant>
        <vt:lpwstr>_Toc236122000</vt:lpwstr>
      </vt:variant>
      <vt:variant>
        <vt:i4>1900607</vt:i4>
      </vt:variant>
      <vt:variant>
        <vt:i4>110</vt:i4>
      </vt:variant>
      <vt:variant>
        <vt:i4>0</vt:i4>
      </vt:variant>
      <vt:variant>
        <vt:i4>5</vt:i4>
      </vt:variant>
      <vt:variant>
        <vt:lpwstr/>
      </vt:variant>
      <vt:variant>
        <vt:lpwstr>_Toc236121999</vt:lpwstr>
      </vt:variant>
      <vt:variant>
        <vt:i4>1900607</vt:i4>
      </vt:variant>
      <vt:variant>
        <vt:i4>104</vt:i4>
      </vt:variant>
      <vt:variant>
        <vt:i4>0</vt:i4>
      </vt:variant>
      <vt:variant>
        <vt:i4>5</vt:i4>
      </vt:variant>
      <vt:variant>
        <vt:lpwstr/>
      </vt:variant>
      <vt:variant>
        <vt:lpwstr>_Toc236121998</vt:lpwstr>
      </vt:variant>
      <vt:variant>
        <vt:i4>1900607</vt:i4>
      </vt:variant>
      <vt:variant>
        <vt:i4>98</vt:i4>
      </vt:variant>
      <vt:variant>
        <vt:i4>0</vt:i4>
      </vt:variant>
      <vt:variant>
        <vt:i4>5</vt:i4>
      </vt:variant>
      <vt:variant>
        <vt:lpwstr/>
      </vt:variant>
      <vt:variant>
        <vt:lpwstr>_Toc236121997</vt:lpwstr>
      </vt:variant>
      <vt:variant>
        <vt:i4>1900607</vt:i4>
      </vt:variant>
      <vt:variant>
        <vt:i4>92</vt:i4>
      </vt:variant>
      <vt:variant>
        <vt:i4>0</vt:i4>
      </vt:variant>
      <vt:variant>
        <vt:i4>5</vt:i4>
      </vt:variant>
      <vt:variant>
        <vt:lpwstr/>
      </vt:variant>
      <vt:variant>
        <vt:lpwstr>_Toc236121996</vt:lpwstr>
      </vt:variant>
      <vt:variant>
        <vt:i4>1900607</vt:i4>
      </vt:variant>
      <vt:variant>
        <vt:i4>86</vt:i4>
      </vt:variant>
      <vt:variant>
        <vt:i4>0</vt:i4>
      </vt:variant>
      <vt:variant>
        <vt:i4>5</vt:i4>
      </vt:variant>
      <vt:variant>
        <vt:lpwstr/>
      </vt:variant>
      <vt:variant>
        <vt:lpwstr>_Toc236121995</vt:lpwstr>
      </vt:variant>
      <vt:variant>
        <vt:i4>1900607</vt:i4>
      </vt:variant>
      <vt:variant>
        <vt:i4>80</vt:i4>
      </vt:variant>
      <vt:variant>
        <vt:i4>0</vt:i4>
      </vt:variant>
      <vt:variant>
        <vt:i4>5</vt:i4>
      </vt:variant>
      <vt:variant>
        <vt:lpwstr/>
      </vt:variant>
      <vt:variant>
        <vt:lpwstr>_Toc236121994</vt:lpwstr>
      </vt:variant>
      <vt:variant>
        <vt:i4>1900607</vt:i4>
      </vt:variant>
      <vt:variant>
        <vt:i4>74</vt:i4>
      </vt:variant>
      <vt:variant>
        <vt:i4>0</vt:i4>
      </vt:variant>
      <vt:variant>
        <vt:i4>5</vt:i4>
      </vt:variant>
      <vt:variant>
        <vt:lpwstr/>
      </vt:variant>
      <vt:variant>
        <vt:lpwstr>_Toc236121993</vt:lpwstr>
      </vt:variant>
      <vt:variant>
        <vt:i4>1900607</vt:i4>
      </vt:variant>
      <vt:variant>
        <vt:i4>68</vt:i4>
      </vt:variant>
      <vt:variant>
        <vt:i4>0</vt:i4>
      </vt:variant>
      <vt:variant>
        <vt:i4>5</vt:i4>
      </vt:variant>
      <vt:variant>
        <vt:lpwstr/>
      </vt:variant>
      <vt:variant>
        <vt:lpwstr>_Toc236121992</vt:lpwstr>
      </vt:variant>
      <vt:variant>
        <vt:i4>1900607</vt:i4>
      </vt:variant>
      <vt:variant>
        <vt:i4>62</vt:i4>
      </vt:variant>
      <vt:variant>
        <vt:i4>0</vt:i4>
      </vt:variant>
      <vt:variant>
        <vt:i4>5</vt:i4>
      </vt:variant>
      <vt:variant>
        <vt:lpwstr/>
      </vt:variant>
      <vt:variant>
        <vt:lpwstr>_Toc236121991</vt:lpwstr>
      </vt:variant>
      <vt:variant>
        <vt:i4>1900607</vt:i4>
      </vt:variant>
      <vt:variant>
        <vt:i4>56</vt:i4>
      </vt:variant>
      <vt:variant>
        <vt:i4>0</vt:i4>
      </vt:variant>
      <vt:variant>
        <vt:i4>5</vt:i4>
      </vt:variant>
      <vt:variant>
        <vt:lpwstr/>
      </vt:variant>
      <vt:variant>
        <vt:lpwstr>_Toc236121990</vt:lpwstr>
      </vt:variant>
      <vt:variant>
        <vt:i4>1835071</vt:i4>
      </vt:variant>
      <vt:variant>
        <vt:i4>50</vt:i4>
      </vt:variant>
      <vt:variant>
        <vt:i4>0</vt:i4>
      </vt:variant>
      <vt:variant>
        <vt:i4>5</vt:i4>
      </vt:variant>
      <vt:variant>
        <vt:lpwstr/>
      </vt:variant>
      <vt:variant>
        <vt:lpwstr>_Toc236121989</vt:lpwstr>
      </vt:variant>
      <vt:variant>
        <vt:i4>1835071</vt:i4>
      </vt:variant>
      <vt:variant>
        <vt:i4>44</vt:i4>
      </vt:variant>
      <vt:variant>
        <vt:i4>0</vt:i4>
      </vt:variant>
      <vt:variant>
        <vt:i4>5</vt:i4>
      </vt:variant>
      <vt:variant>
        <vt:lpwstr/>
      </vt:variant>
      <vt:variant>
        <vt:lpwstr>_Toc236121988</vt:lpwstr>
      </vt:variant>
      <vt:variant>
        <vt:i4>1835071</vt:i4>
      </vt:variant>
      <vt:variant>
        <vt:i4>38</vt:i4>
      </vt:variant>
      <vt:variant>
        <vt:i4>0</vt:i4>
      </vt:variant>
      <vt:variant>
        <vt:i4>5</vt:i4>
      </vt:variant>
      <vt:variant>
        <vt:lpwstr/>
      </vt:variant>
      <vt:variant>
        <vt:lpwstr>_Toc236121987</vt:lpwstr>
      </vt:variant>
      <vt:variant>
        <vt:i4>1835071</vt:i4>
      </vt:variant>
      <vt:variant>
        <vt:i4>32</vt:i4>
      </vt:variant>
      <vt:variant>
        <vt:i4>0</vt:i4>
      </vt:variant>
      <vt:variant>
        <vt:i4>5</vt:i4>
      </vt:variant>
      <vt:variant>
        <vt:lpwstr/>
      </vt:variant>
      <vt:variant>
        <vt:lpwstr>_Toc236121986</vt:lpwstr>
      </vt:variant>
      <vt:variant>
        <vt:i4>1835071</vt:i4>
      </vt:variant>
      <vt:variant>
        <vt:i4>26</vt:i4>
      </vt:variant>
      <vt:variant>
        <vt:i4>0</vt:i4>
      </vt:variant>
      <vt:variant>
        <vt:i4>5</vt:i4>
      </vt:variant>
      <vt:variant>
        <vt:lpwstr/>
      </vt:variant>
      <vt:variant>
        <vt:lpwstr>_Toc236121985</vt:lpwstr>
      </vt:variant>
      <vt:variant>
        <vt:i4>1835071</vt:i4>
      </vt:variant>
      <vt:variant>
        <vt:i4>20</vt:i4>
      </vt:variant>
      <vt:variant>
        <vt:i4>0</vt:i4>
      </vt:variant>
      <vt:variant>
        <vt:i4>5</vt:i4>
      </vt:variant>
      <vt:variant>
        <vt:lpwstr/>
      </vt:variant>
      <vt:variant>
        <vt:lpwstr>_Toc236121984</vt:lpwstr>
      </vt:variant>
      <vt:variant>
        <vt:i4>1835071</vt:i4>
      </vt:variant>
      <vt:variant>
        <vt:i4>14</vt:i4>
      </vt:variant>
      <vt:variant>
        <vt:i4>0</vt:i4>
      </vt:variant>
      <vt:variant>
        <vt:i4>5</vt:i4>
      </vt:variant>
      <vt:variant>
        <vt:lpwstr/>
      </vt:variant>
      <vt:variant>
        <vt:lpwstr>_Toc236121983</vt:lpwstr>
      </vt:variant>
      <vt:variant>
        <vt:i4>1835071</vt:i4>
      </vt:variant>
      <vt:variant>
        <vt:i4>8</vt:i4>
      </vt:variant>
      <vt:variant>
        <vt:i4>0</vt:i4>
      </vt:variant>
      <vt:variant>
        <vt:i4>5</vt:i4>
      </vt:variant>
      <vt:variant>
        <vt:lpwstr/>
      </vt:variant>
      <vt:variant>
        <vt:lpwstr>_Toc236121982</vt:lpwstr>
      </vt:variant>
      <vt:variant>
        <vt:i4>1835071</vt:i4>
      </vt:variant>
      <vt:variant>
        <vt:i4>2</vt:i4>
      </vt:variant>
      <vt:variant>
        <vt:i4>0</vt:i4>
      </vt:variant>
      <vt:variant>
        <vt:i4>5</vt:i4>
      </vt:variant>
      <vt:variant>
        <vt:lpwstr/>
      </vt:variant>
      <vt:variant>
        <vt:lpwstr>_Toc236121981</vt:lpwstr>
      </vt:variant>
      <vt:variant>
        <vt:i4>5046360</vt:i4>
      </vt:variant>
      <vt:variant>
        <vt:i4>129</vt:i4>
      </vt:variant>
      <vt:variant>
        <vt:i4>0</vt:i4>
      </vt:variant>
      <vt:variant>
        <vt:i4>5</vt:i4>
      </vt:variant>
      <vt:variant>
        <vt:lpwstr>https://open.alberta.ca/dataset/520981c4-c499-4794-af55-bc932811cb1e/resource/7fda0ae8-8d97-49e7-b94b-7f0088cd767d/download/well-being-resiliency-framework-march2019.pdf</vt:lpwstr>
      </vt:variant>
      <vt:variant>
        <vt:lpwstr/>
      </vt:variant>
      <vt:variant>
        <vt:i4>4259857</vt:i4>
      </vt:variant>
      <vt:variant>
        <vt:i4>126</vt:i4>
      </vt:variant>
      <vt:variant>
        <vt:i4>0</vt:i4>
      </vt:variant>
      <vt:variant>
        <vt:i4>5</vt:i4>
      </vt:variant>
      <vt:variant>
        <vt:lpwstr>https://www.ualberta.ca/en/alberta-centre-sustainable-rural-communities/media-library/projects/research/rma-report-on-family-and-community-support-services-final.pdf</vt:lpwstr>
      </vt:variant>
      <vt:variant>
        <vt:lpwstr/>
      </vt:variant>
      <vt:variant>
        <vt:i4>4784181</vt:i4>
      </vt:variant>
      <vt:variant>
        <vt:i4>123</vt:i4>
      </vt:variant>
      <vt:variant>
        <vt:i4>0</vt:i4>
      </vt:variant>
      <vt:variant>
        <vt:i4>5</vt:i4>
      </vt:variant>
      <vt:variant>
        <vt:lpwstr>https://www.edmonton.ca/sites/default/files/public-files/assets/PDF/FCSS_2024-Annual-Report.pdf?cb=1755461468</vt:lpwstr>
      </vt:variant>
      <vt:variant>
        <vt:lpwstr/>
      </vt:variant>
      <vt:variant>
        <vt:i4>4522013</vt:i4>
      </vt:variant>
      <vt:variant>
        <vt:i4>120</vt:i4>
      </vt:variant>
      <vt:variant>
        <vt:i4>0</vt:i4>
      </vt:variant>
      <vt:variant>
        <vt:i4>5</vt:i4>
      </vt:variant>
      <vt:variant>
        <vt:lpwstr>https://fcssaa.org/download/127/fcss-annual-reports/8577/2025-counselling-report-to-municipalities-1.pdf</vt:lpwstr>
      </vt:variant>
      <vt:variant>
        <vt:lpwstr/>
      </vt:variant>
      <vt:variant>
        <vt:i4>6291495</vt:i4>
      </vt:variant>
      <vt:variant>
        <vt:i4>117</vt:i4>
      </vt:variant>
      <vt:variant>
        <vt:i4>0</vt:i4>
      </vt:variant>
      <vt:variant>
        <vt:i4>5</vt:i4>
      </vt:variant>
      <vt:variant>
        <vt:lpwstr>https://www.krfcss.com/_files/ugd/8f3409_a3197100d8a44bfa89568750d4153771.pdf</vt:lpwstr>
      </vt:variant>
      <vt:variant>
        <vt:lpwstr/>
      </vt:variant>
      <vt:variant>
        <vt:i4>4194318</vt:i4>
      </vt:variant>
      <vt:variant>
        <vt:i4>114</vt:i4>
      </vt:variant>
      <vt:variant>
        <vt:i4>0</vt:i4>
      </vt:variant>
      <vt:variant>
        <vt:i4>5</vt:i4>
      </vt:variant>
      <vt:variant>
        <vt:lpwstr>https://townofpenhold.ca/Home/DownloadDocument?docId=321b34d4-2a2c-491b-9909-08b555f1adb9</vt:lpwstr>
      </vt:variant>
      <vt:variant>
        <vt:lpwstr/>
      </vt:variant>
      <vt:variant>
        <vt:i4>2621550</vt:i4>
      </vt:variant>
      <vt:variant>
        <vt:i4>111</vt:i4>
      </vt:variant>
      <vt:variant>
        <vt:i4>0</vt:i4>
      </vt:variant>
      <vt:variant>
        <vt:i4>5</vt:i4>
      </vt:variant>
      <vt:variant>
        <vt:lpwstr>https://www.abmunis.ca/system/files/2026-06/FCSS Toolkit Updated June 2026.pdf</vt:lpwstr>
      </vt:variant>
      <vt:variant>
        <vt:lpwstr/>
      </vt:variant>
      <vt:variant>
        <vt:i4>7733280</vt:i4>
      </vt:variant>
      <vt:variant>
        <vt:i4>108</vt:i4>
      </vt:variant>
      <vt:variant>
        <vt:i4>0</vt:i4>
      </vt:variant>
      <vt:variant>
        <vt:i4>5</vt:i4>
      </vt:variant>
      <vt:variant>
        <vt:lpwstr>https://www.abmunis.ca/system/files/2025-05/ABmunis Policy AP002 - Resolutions.pdf</vt:lpwstr>
      </vt:variant>
      <vt:variant>
        <vt:lpwstr/>
      </vt:variant>
      <vt:variant>
        <vt:i4>5636103</vt:i4>
      </vt:variant>
      <vt:variant>
        <vt:i4>105</vt:i4>
      </vt:variant>
      <vt:variant>
        <vt:i4>0</vt:i4>
      </vt:variant>
      <vt:variant>
        <vt:i4>5</vt:i4>
      </vt:variant>
      <vt:variant>
        <vt:lpwstr>https://aglc.ca/gaming/charitable-gaming/distribution-revenue</vt:lpwstr>
      </vt:variant>
      <vt:variant>
        <vt:lpwstr/>
      </vt:variant>
      <vt:variant>
        <vt:i4>8257636</vt:i4>
      </vt:variant>
      <vt:variant>
        <vt:i4>102</vt:i4>
      </vt:variant>
      <vt:variant>
        <vt:i4>0</vt:i4>
      </vt:variant>
      <vt:variant>
        <vt:i4>5</vt:i4>
      </vt:variant>
      <vt:variant>
        <vt:lpwstr>https://rmalberta.com/resolutions/12-23s-casino-opportunities-for-charitable-organizations/</vt:lpwstr>
      </vt:variant>
      <vt:variant>
        <vt:lpwstr/>
      </vt:variant>
      <vt:variant>
        <vt:i4>4259869</vt:i4>
      </vt:variant>
      <vt:variant>
        <vt:i4>99</vt:i4>
      </vt:variant>
      <vt:variant>
        <vt:i4>0</vt:i4>
      </vt:variant>
      <vt:variant>
        <vt:i4>5</vt:i4>
      </vt:variant>
      <vt:variant>
        <vt:lpwstr>https://rmalberta.com/resolutions/13-17f-aamdc-advisory-committee-to-support-the-alberta-gaming-and-liquor-commission-in-reviewing-charitable-gaming-in-alberta/</vt:lpwstr>
      </vt:variant>
      <vt:variant>
        <vt:lpwstr/>
      </vt:variant>
      <vt:variant>
        <vt:i4>6946914</vt:i4>
      </vt:variant>
      <vt:variant>
        <vt:i4>96</vt:i4>
      </vt:variant>
      <vt:variant>
        <vt:i4>0</vt:i4>
      </vt:variant>
      <vt:variant>
        <vt:i4>5</vt:i4>
      </vt:variant>
      <vt:variant>
        <vt:lpwstr>https://rmalberta.com/resolutions/20-16f-casino-opportunities-for-charitable-organizations/</vt:lpwstr>
      </vt:variant>
      <vt:variant>
        <vt:lpwstr/>
      </vt:variant>
      <vt:variant>
        <vt:i4>6488165</vt:i4>
      </vt:variant>
      <vt:variant>
        <vt:i4>93</vt:i4>
      </vt:variant>
      <vt:variant>
        <vt:i4>0</vt:i4>
      </vt:variant>
      <vt:variant>
        <vt:i4>5</vt:i4>
      </vt:variant>
      <vt:variant>
        <vt:lpwstr>https://rmalberta.com/resolutions/18-02f-casino-opportunities-for-charitable-organizations/</vt:lpwstr>
      </vt:variant>
      <vt:variant>
        <vt:lpwstr/>
      </vt:variant>
      <vt:variant>
        <vt:i4>4456516</vt:i4>
      </vt:variant>
      <vt:variant>
        <vt:i4>90</vt:i4>
      </vt:variant>
      <vt:variant>
        <vt:i4>0</vt:i4>
      </vt:variant>
      <vt:variant>
        <vt:i4>5</vt:i4>
      </vt:variant>
      <vt:variant>
        <vt:lpwstr>https://www.abmunis.ca/advocacy-resources/resolutions-library/equitable-provincial-charitable-gaming-model-0</vt:lpwstr>
      </vt:variant>
      <vt:variant>
        <vt:lpwstr/>
      </vt:variant>
      <vt:variant>
        <vt:i4>7602281</vt:i4>
      </vt:variant>
      <vt:variant>
        <vt:i4>87</vt:i4>
      </vt:variant>
      <vt:variant>
        <vt:i4>0</vt:i4>
      </vt:variant>
      <vt:variant>
        <vt:i4>5</vt:i4>
      </vt:variant>
      <vt:variant>
        <vt:lpwstr>https://www.abmunis.ca/advocacy-resources/resolutions-library/equitable-provincial-charitable-gaming-model</vt:lpwstr>
      </vt:variant>
      <vt:variant>
        <vt:lpwstr/>
      </vt:variant>
      <vt:variant>
        <vt:i4>1114207</vt:i4>
      </vt:variant>
      <vt:variant>
        <vt:i4>84</vt:i4>
      </vt:variant>
      <vt:variant>
        <vt:i4>0</vt:i4>
      </vt:variant>
      <vt:variant>
        <vt:i4>5</vt:i4>
      </vt:variant>
      <vt:variant>
        <vt:lpwstr>https://www.abmunis.ca/advocacy-resources/resolutions-library/gamingcasino-funds</vt:lpwstr>
      </vt:variant>
      <vt:variant>
        <vt:lpwstr/>
      </vt:variant>
      <vt:variant>
        <vt:i4>6684784</vt:i4>
      </vt:variant>
      <vt:variant>
        <vt:i4>81</vt:i4>
      </vt:variant>
      <vt:variant>
        <vt:i4>0</vt:i4>
      </vt:variant>
      <vt:variant>
        <vt:i4>5</vt:i4>
      </vt:variant>
      <vt:variant>
        <vt:lpwstr>https://doczz.net/doc/1097736/proceeds-to-charities-from-licensed-casino-events</vt:lpwstr>
      </vt:variant>
      <vt:variant>
        <vt:lpwstr/>
      </vt:variant>
      <vt:variant>
        <vt:i4>786502</vt:i4>
      </vt:variant>
      <vt:variant>
        <vt:i4>78</vt:i4>
      </vt:variant>
      <vt:variant>
        <vt:i4>0</vt:i4>
      </vt:variant>
      <vt:variant>
        <vt:i4>5</vt:i4>
      </vt:variant>
      <vt:variant>
        <vt:lpwstr>https://aglc.ca/about-us/publications/quick-facts</vt:lpwstr>
      </vt:variant>
      <vt:variant>
        <vt:lpwstr/>
      </vt:variant>
      <vt:variant>
        <vt:i4>5505112</vt:i4>
      </vt:variant>
      <vt:variant>
        <vt:i4>75</vt:i4>
      </vt:variant>
      <vt:variant>
        <vt:i4>0</vt:i4>
      </vt:variant>
      <vt:variant>
        <vt:i4>5</vt:i4>
      </vt:variant>
      <vt:variant>
        <vt:lpwstr>https://aglc.ca/gaming/charitablegaming/albertas-charitable-gaming-model</vt:lpwstr>
      </vt:variant>
      <vt:variant>
        <vt:lpwstr/>
      </vt:variant>
      <vt:variant>
        <vt:i4>458758</vt:i4>
      </vt:variant>
      <vt:variant>
        <vt:i4>72</vt:i4>
      </vt:variant>
      <vt:variant>
        <vt:i4>0</vt:i4>
      </vt:variant>
      <vt:variant>
        <vt:i4>5</vt:i4>
      </vt:variant>
      <vt:variant>
        <vt:lpwstr>https://www.alberta.ca/albertas-igaming-strategy</vt:lpwstr>
      </vt:variant>
      <vt:variant>
        <vt:lpwstr/>
      </vt:variant>
      <vt:variant>
        <vt:i4>2752543</vt:i4>
      </vt:variant>
      <vt:variant>
        <vt:i4>69</vt:i4>
      </vt:variant>
      <vt:variant>
        <vt:i4>0</vt:i4>
      </vt:variant>
      <vt:variant>
        <vt:i4>5</vt:i4>
      </vt:variant>
      <vt:variant>
        <vt:lpwstr>https://aglc.ca/sites/aglc.ca/files/aglc_files/CGR-What_We_Heard.pdf</vt:lpwstr>
      </vt:variant>
      <vt:variant>
        <vt:lpwstr/>
      </vt:variant>
      <vt:variant>
        <vt:i4>5505112</vt:i4>
      </vt:variant>
      <vt:variant>
        <vt:i4>66</vt:i4>
      </vt:variant>
      <vt:variant>
        <vt:i4>0</vt:i4>
      </vt:variant>
      <vt:variant>
        <vt:i4>5</vt:i4>
      </vt:variant>
      <vt:variant>
        <vt:lpwstr>https://aglc.ca/gaming/charitablegaming/albertas-charitable-gaming-model</vt:lpwstr>
      </vt:variant>
      <vt:variant>
        <vt:lpwstr/>
      </vt:variant>
      <vt:variant>
        <vt:i4>5505112</vt:i4>
      </vt:variant>
      <vt:variant>
        <vt:i4>63</vt:i4>
      </vt:variant>
      <vt:variant>
        <vt:i4>0</vt:i4>
      </vt:variant>
      <vt:variant>
        <vt:i4>5</vt:i4>
      </vt:variant>
      <vt:variant>
        <vt:lpwstr>https://aglc.ca/gaming/charitablegaming/albertas-charitable-gaming-model</vt:lpwstr>
      </vt:variant>
      <vt:variant>
        <vt:lpwstr/>
      </vt:variant>
      <vt:variant>
        <vt:i4>7143518</vt:i4>
      </vt:variant>
      <vt:variant>
        <vt:i4>60</vt:i4>
      </vt:variant>
      <vt:variant>
        <vt:i4>0</vt:i4>
      </vt:variant>
      <vt:variant>
        <vt:i4>5</vt:i4>
      </vt:variant>
      <vt:variant>
        <vt:lpwstr>https://cdhowe.org/wp-content/uploads/2025/04/Commentary_681-1.pdf</vt:lpwstr>
      </vt:variant>
      <vt:variant>
        <vt:lpwstr/>
      </vt:variant>
      <vt:variant>
        <vt:i4>720982</vt:i4>
      </vt:variant>
      <vt:variant>
        <vt:i4>57</vt:i4>
      </vt:variant>
      <vt:variant>
        <vt:i4>0</vt:i4>
      </vt:variant>
      <vt:variant>
        <vt:i4>5</vt:i4>
      </vt:variant>
      <vt:variant>
        <vt:lpwstr>https://open.alberta.ca/publications/s29</vt:lpwstr>
      </vt:variant>
      <vt:variant>
        <vt:lpwstr/>
      </vt:variant>
      <vt:variant>
        <vt:i4>4128894</vt:i4>
      </vt:variant>
      <vt:variant>
        <vt:i4>54</vt:i4>
      </vt:variant>
      <vt:variant>
        <vt:i4>0</vt:i4>
      </vt:variant>
      <vt:variant>
        <vt:i4>5</vt:i4>
      </vt:variant>
      <vt:variant>
        <vt:lpwstr>https://www.alberta.ca/budget-documents</vt:lpwstr>
      </vt:variant>
      <vt:variant>
        <vt:lpwstr/>
      </vt:variant>
      <vt:variant>
        <vt:i4>2031619</vt:i4>
      </vt:variant>
      <vt:variant>
        <vt:i4>51</vt:i4>
      </vt:variant>
      <vt:variant>
        <vt:i4>0</vt:i4>
      </vt:variant>
      <vt:variant>
        <vt:i4>5</vt:i4>
      </vt:variant>
      <vt:variant>
        <vt:lpwstr>https://www.abmunis.ca/advocacy-resources/infrastructure</vt:lpwstr>
      </vt:variant>
      <vt:variant>
        <vt:lpwstr/>
      </vt:variant>
      <vt:variant>
        <vt:i4>4587612</vt:i4>
      </vt:variant>
      <vt:variant>
        <vt:i4>48</vt:i4>
      </vt:variant>
      <vt:variant>
        <vt:i4>0</vt:i4>
      </vt:variant>
      <vt:variant>
        <vt:i4>5</vt:i4>
      </vt:variant>
      <vt:variant>
        <vt:lpwstr>https://sumainvest.ca/wp-content/uploads/2026/04/SUMAInvest-Booklet-April2026-Digital.pdf</vt:lpwstr>
      </vt:variant>
      <vt:variant>
        <vt:lpwstr/>
      </vt:variant>
      <vt:variant>
        <vt:i4>1769547</vt:i4>
      </vt:variant>
      <vt:variant>
        <vt:i4>45</vt:i4>
      </vt:variant>
      <vt:variant>
        <vt:i4>0</vt:i4>
      </vt:variant>
      <vt:variant>
        <vt:i4>5</vt:i4>
      </vt:variant>
      <vt:variant>
        <vt:lpwstr>https://www.cibc.com/content/dam/cam-public-assets/pdf/long-term-annualized-capital-market-report-mar-2025-en.pdf</vt:lpwstr>
      </vt:variant>
      <vt:variant>
        <vt:lpwstr/>
      </vt:variant>
      <vt:variant>
        <vt:i4>1769517</vt:i4>
      </vt:variant>
      <vt:variant>
        <vt:i4>42</vt:i4>
      </vt:variant>
      <vt:variant>
        <vt:i4>0</vt:i4>
      </vt:variant>
      <vt:variant>
        <vt:i4>5</vt:i4>
      </vt:variant>
      <vt:variant>
        <vt:lpwstr>https://www.ifo.de/DocDL/cesifo1_wp11634.pdf</vt:lpwstr>
      </vt:variant>
      <vt:variant>
        <vt:lpwstr/>
      </vt:variant>
      <vt:variant>
        <vt:i4>7798911</vt:i4>
      </vt:variant>
      <vt:variant>
        <vt:i4>39</vt:i4>
      </vt:variant>
      <vt:variant>
        <vt:i4>0</vt:i4>
      </vt:variant>
      <vt:variant>
        <vt:i4>5</vt:i4>
      </vt:variant>
      <vt:variant>
        <vt:lpwstr>https://kings-printer.alberta.ca/1266.cfm?page=2022_149.cfm&amp;leg_type=Regs&amp;isbncln=9780779859696</vt:lpwstr>
      </vt:variant>
      <vt:variant>
        <vt:lpwstr/>
      </vt:variant>
      <vt:variant>
        <vt:i4>6881375</vt:i4>
      </vt:variant>
      <vt:variant>
        <vt:i4>36</vt:i4>
      </vt:variant>
      <vt:variant>
        <vt:i4>0</vt:i4>
      </vt:variant>
      <vt:variant>
        <vt:i4>5</vt:i4>
      </vt:variant>
      <vt:variant>
        <vt:lpwstr>https://kings-printer.alberta.ca/1266.cfm?page=M26.cfm&amp;leg_type=Acts&amp;isbncln=9780779860371</vt:lpwstr>
      </vt:variant>
      <vt:variant>
        <vt:lpwstr/>
      </vt:variant>
      <vt:variant>
        <vt:i4>7798911</vt:i4>
      </vt:variant>
      <vt:variant>
        <vt:i4>33</vt:i4>
      </vt:variant>
      <vt:variant>
        <vt:i4>0</vt:i4>
      </vt:variant>
      <vt:variant>
        <vt:i4>5</vt:i4>
      </vt:variant>
      <vt:variant>
        <vt:lpwstr>https://kings-printer.alberta.ca/1266.cfm?page=2022_149.cfm&amp;leg_type=Regs&amp;isbncln=9780779859696</vt:lpwstr>
      </vt:variant>
      <vt:variant>
        <vt:lpwstr/>
      </vt:variant>
      <vt:variant>
        <vt:i4>65608</vt:i4>
      </vt:variant>
      <vt:variant>
        <vt:i4>30</vt:i4>
      </vt:variant>
      <vt:variant>
        <vt:i4>0</vt:i4>
      </vt:variant>
      <vt:variant>
        <vt:i4>5</vt:i4>
      </vt:variant>
      <vt:variant>
        <vt:lpwstr>https://cahs-acss.ca/wp-content/uploads/2023/04/CAHS-Health-Workforce-Pathways-Forward-EN_Final_Apr-4.pdf</vt:lpwstr>
      </vt:variant>
      <vt:variant>
        <vt:lpwstr/>
      </vt:variant>
      <vt:variant>
        <vt:i4>6094856</vt:i4>
      </vt:variant>
      <vt:variant>
        <vt:i4>27</vt:i4>
      </vt:variant>
      <vt:variant>
        <vt:i4>0</vt:i4>
      </vt:variant>
      <vt:variant>
        <vt:i4>5</vt:i4>
      </vt:variant>
      <vt:variant>
        <vt:lpwstr>https:/www.albertadoctors.org/membership/support-services/physician-locum-services-pls/info-for-locum-physicians/</vt:lpwstr>
      </vt:variant>
      <vt:variant>
        <vt:lpwstr/>
      </vt:variant>
      <vt:variant>
        <vt:i4>5373981</vt:i4>
      </vt:variant>
      <vt:variant>
        <vt:i4>24</vt:i4>
      </vt:variant>
      <vt:variant>
        <vt:i4>0</vt:i4>
      </vt:variant>
      <vt:variant>
        <vt:i4>5</vt:i4>
      </vt:variant>
      <vt:variant>
        <vt:lpwstr>https://www.abmunis.ca/news/abmunis-news-q3-2024</vt:lpwstr>
      </vt:variant>
      <vt:variant>
        <vt:lpwstr/>
      </vt:variant>
      <vt:variant>
        <vt:i4>8323109</vt:i4>
      </vt:variant>
      <vt:variant>
        <vt:i4>21</vt:i4>
      </vt:variant>
      <vt:variant>
        <vt:i4>0</vt:i4>
      </vt:variant>
      <vt:variant>
        <vt:i4>5</vt:i4>
      </vt:variant>
      <vt:variant>
        <vt:lpwstr>https://www.alberta.ca/rural-and-remote-family-medicine-resident-physician-bursary</vt:lpwstr>
      </vt:variant>
      <vt:variant>
        <vt:lpwstr/>
      </vt:variant>
      <vt:variant>
        <vt:i4>1048640</vt:i4>
      </vt:variant>
      <vt:variant>
        <vt:i4>18</vt:i4>
      </vt:variant>
      <vt:variant>
        <vt:i4>0</vt:i4>
      </vt:variant>
      <vt:variant>
        <vt:i4>5</vt:i4>
      </vt:variant>
      <vt:variant>
        <vt:lpwstr>https://www.ctvnews.ca/edmonton/article/alberta-government-announces-77b-investment-into-physician-recruitment-in-2026-27-budget/</vt:lpwstr>
      </vt:variant>
      <vt:variant>
        <vt:lpwstr/>
      </vt:variant>
      <vt:variant>
        <vt:i4>7012469</vt:i4>
      </vt:variant>
      <vt:variant>
        <vt:i4>15</vt:i4>
      </vt:variant>
      <vt:variant>
        <vt:i4>0</vt:i4>
      </vt:variant>
      <vt:variant>
        <vt:i4>5</vt:i4>
      </vt:variant>
      <vt:variant>
        <vt:lpwstr>https://www.cbc.ca/news/canada/edmonton/hinton-alberta-er-doctor-shortage-9.7124944</vt:lpwstr>
      </vt:variant>
      <vt:variant>
        <vt:lpwstr/>
      </vt:variant>
      <vt:variant>
        <vt:i4>3866656</vt:i4>
      </vt:variant>
      <vt:variant>
        <vt:i4>12</vt:i4>
      </vt:variant>
      <vt:variant>
        <vt:i4>0</vt:i4>
      </vt:variant>
      <vt:variant>
        <vt:i4>5</vt:i4>
      </vt:variant>
      <vt:variant>
        <vt:lpwstr>https://pmc.ncbi.nlm.nih.gov/articles/PMC12777385/</vt:lpwstr>
      </vt:variant>
      <vt:variant>
        <vt:lpwstr/>
      </vt:variant>
      <vt:variant>
        <vt:i4>7733283</vt:i4>
      </vt:variant>
      <vt:variant>
        <vt:i4>9</vt:i4>
      </vt:variant>
      <vt:variant>
        <vt:i4>0</vt:i4>
      </vt:variant>
      <vt:variant>
        <vt:i4>5</vt:i4>
      </vt:variant>
      <vt:variant>
        <vt:lpwstr>https://www.albertadoctors.org/membership/support-services/physician-locum-services-pls/info-for-locum-physicians/</vt:lpwstr>
      </vt:variant>
      <vt:variant>
        <vt:lpwstr/>
      </vt:variant>
      <vt:variant>
        <vt:i4>1638489</vt:i4>
      </vt:variant>
      <vt:variant>
        <vt:i4>6</vt:i4>
      </vt:variant>
      <vt:variant>
        <vt:i4>0</vt:i4>
      </vt:variant>
      <vt:variant>
        <vt:i4>5</vt:i4>
      </vt:variant>
      <vt:variant>
        <vt:lpwstr>https://www.abmunis.ca/advocacy-resources/resolutions-library/attraction-retention-strategy-rural-health-care</vt:lpwstr>
      </vt:variant>
      <vt:variant>
        <vt:lpwstr/>
      </vt:variant>
      <vt:variant>
        <vt:i4>7340065</vt:i4>
      </vt:variant>
      <vt:variant>
        <vt:i4>3</vt:i4>
      </vt:variant>
      <vt:variant>
        <vt:i4>0</vt:i4>
      </vt:variant>
      <vt:variant>
        <vt:i4>5</vt:i4>
      </vt:variant>
      <vt:variant>
        <vt:lpwstr>https://www.albertadoctors.org/advocacy/strategic-priorities/system-leadership-and-partnership/abs-family-medicine-crisis/</vt:lpwstr>
      </vt:variant>
      <vt:variant>
        <vt:lpwstr/>
      </vt:variant>
      <vt:variant>
        <vt:i4>30</vt:i4>
      </vt:variant>
      <vt:variant>
        <vt:i4>0</vt:i4>
      </vt:variant>
      <vt:variant>
        <vt:i4>0</vt:i4>
      </vt:variant>
      <vt:variant>
        <vt:i4>5</vt:i4>
      </vt:variant>
      <vt:variant>
        <vt:lpwstr>https://www.abmunis.ca/membership/regular-members</vt:lpwstr>
      </vt:variant>
      <vt:variant>
        <vt:lpwstr/>
      </vt:variant>
      <vt:variant>
        <vt:i4>131129</vt:i4>
      </vt:variant>
      <vt:variant>
        <vt:i4>0</vt:i4>
      </vt:variant>
      <vt:variant>
        <vt:i4>0</vt:i4>
      </vt:variant>
      <vt:variant>
        <vt:i4>5</vt:i4>
      </vt:variant>
      <vt:variant>
        <vt:lpwstr>mailto:Rebecca@abmunis.ca</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LaRae Petrowsky</dc:creator>
  <cp:keywords/>
  <dc:description/>
  <cp:lastModifiedBy>LaRae Petrowsky</cp:lastModifiedBy>
  <cp:revision>242</cp:revision>
  <dcterms:created xsi:type="dcterms:W3CDTF">2026-07-10T16:42:00Z</dcterms:created>
  <dcterms:modified xsi:type="dcterms:W3CDTF">2026-09-08T16:34:00Z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0x010100A6DF7212AF152843BDD2B4934F0F50C4</vt:lpwstr>
  </property>
  <property fmtid="{D5CDD505-2E9C-101B-9397-08002B2CF9AE}" pid="3" name="_dlc_DocIdItemGuid">
    <vt:lpwstr>e019890d-5a91-491a-b6d9-525a9a9bb046</vt:lpwstr>
  </property>
  <property fmtid="{D5CDD505-2E9C-101B-9397-08002B2CF9AE}" pid="4" name="docLang">
    <vt:lpwstr>en</vt:lpwstr>
  </property>
  <property fmtid="{D5CDD505-2E9C-101B-9397-08002B2CF9AE}" pid="5" name="MediaServiceImageTags">
    <vt:lpwstr/>
  </property>
  <property fmtid="{D5CDD505-2E9C-101B-9397-08002B2CF9AE}" pid="6" name="GrammarlyDocumentId">
    <vt:lpwstr>72c4980d-bb1b-43d5-b424-94efaa4dbdd1</vt:lpwstr>
  </property>
</Properties>
</file>