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8"/>
  </p:notesMasterIdLst>
  <p:sldIdLst>
    <p:sldId id="279" r:id="rId5"/>
    <p:sldId id="280" r:id="rId6"/>
    <p:sldId id="281" r:id="rId7"/>
  </p:sldIdLst>
  <p:sldSz cx="10288588" cy="10288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2A0018-AFED-90DB-6219-E480BF6480DF}" name="Rena Stackhouse (she/her)" initials="RS" userId="S::Rena@abmunis.ca::d943c7e0-cf74-41b9-b8ff-6b0393b28465" providerId="AD"/>
  <p188:author id="{B052EB1C-D514-4034-D9C0-A2CB619353E1}" name="Michael Hogan (he/him)" initials="" userId="S::Michaelh@abmunis.ca::ab155cc1-2523-4276-8777-1a241416abe2" providerId="AD"/>
  <p188:author id="{8370DC4A-E670-3417-C056-8FC69F5947BD}" name="Melanie Strauch" initials="MS" userId="S::melanie@abmunis.ca::dd0a7117-47a0-45bf-af88-f4d808c2f0a0" providerId="AD"/>
  <p188:author id="{538C17C5-AF74-ECBC-82C1-200E2037ABFC}" name="Michael Hogan (he/him)" initials="M(" userId="S::michaelh@abmunis.ca::ab155cc1-2523-4276-8777-1a241416abe2" providerId="AD"/>
  <p188:author id="{7A220BC7-DD90-B04E-974A-5C89A2D07869}" name="Melanie Strauch" initials="MS" userId="S::Melanie@abmunis.ca::dd0a7117-47a0-45bf-af88-f4d808c2f0a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BF"/>
    <a:srgbClr val="007EA4"/>
    <a:srgbClr val="FDB8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83" autoAdjust="0"/>
    <p:restoredTop sz="94660"/>
  </p:normalViewPr>
  <p:slideViewPr>
    <p:cSldViewPr snapToGrid="0">
      <p:cViewPr varScale="1">
        <p:scale>
          <a:sx n="38" d="100"/>
          <a:sy n="38" d="100"/>
        </p:scale>
        <p:origin x="1048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na Stackhouse (she/her)" userId="d943c7e0-cf74-41b9-b8ff-6b0393b28465" providerId="ADAL" clId="{128679C8-8D79-4CFC-8133-DD817D274D8F}"/>
    <pc:docChg chg="modSld">
      <pc:chgData name="Rena Stackhouse (she/her)" userId="d943c7e0-cf74-41b9-b8ff-6b0393b28465" providerId="ADAL" clId="{128679C8-8D79-4CFC-8133-DD817D274D8F}" dt="2026-03-04T18:30:31.219" v="15" actId="20577"/>
      <pc:docMkLst>
        <pc:docMk/>
      </pc:docMkLst>
      <pc:sldChg chg="modSp mod">
        <pc:chgData name="Rena Stackhouse (she/her)" userId="d943c7e0-cf74-41b9-b8ff-6b0393b28465" providerId="ADAL" clId="{128679C8-8D79-4CFC-8133-DD817D274D8F}" dt="2026-03-04T18:30:31.219" v="15" actId="20577"/>
        <pc:sldMkLst>
          <pc:docMk/>
          <pc:sldMk cId="1639594911" sldId="281"/>
        </pc:sldMkLst>
        <pc:spChg chg="mod">
          <ac:chgData name="Rena Stackhouse (she/her)" userId="d943c7e0-cf74-41b9-b8ff-6b0393b28465" providerId="ADAL" clId="{128679C8-8D79-4CFC-8133-DD817D274D8F}" dt="2026-03-04T18:30:31.219" v="15" actId="20577"/>
          <ac:spMkLst>
            <pc:docMk/>
            <pc:sldMk cId="1639594911" sldId="281"/>
            <ac:spMk id="7" creationId="{C02C4513-CD30-3AE4-7741-EBD6D1704EE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  <a:ea typeface="+mn-ea"/>
                <a:cs typeface="+mn-cs"/>
              </a:defRPr>
            </a:pPr>
            <a:r>
              <a:rPr lang="en-US" sz="1800" dirty="0">
                <a:latin typeface="Franklin Gothic Book" panose="020B0503020102020204" pitchFamily="34" charset="0"/>
              </a:rPr>
              <a:t>Estimated increase to the provincial</a:t>
            </a:r>
            <a:r>
              <a:rPr lang="en-US" sz="1800" baseline="0" dirty="0">
                <a:latin typeface="Franklin Gothic Book" panose="020B0503020102020204" pitchFamily="34" charset="0"/>
              </a:rPr>
              <a:t> portion of the </a:t>
            </a:r>
            <a:br>
              <a:rPr lang="en-US" sz="1800" baseline="0" dirty="0">
                <a:latin typeface="Franklin Gothic Book" panose="020B0503020102020204" pitchFamily="34" charset="0"/>
              </a:rPr>
            </a:br>
            <a:r>
              <a:rPr lang="en-US" sz="1800" baseline="0" dirty="0">
                <a:latin typeface="Franklin Gothic Book" panose="020B0503020102020204" pitchFamily="34" charset="0"/>
              </a:rPr>
              <a:t>2026 property tax bill (on a typical home, assessed at $</a:t>
            </a:r>
            <a:r>
              <a:rPr lang="en-US" sz="1800" baseline="0" dirty="0" err="1">
                <a:latin typeface="Franklin Gothic Book" panose="020B0503020102020204" pitchFamily="34" charset="0"/>
              </a:rPr>
              <a:t>xxxx</a:t>
            </a:r>
            <a:r>
              <a:rPr lang="en-US" sz="1800" baseline="0" dirty="0">
                <a:latin typeface="Franklin Gothic Book" panose="020B0503020102020204" pitchFamily="34" charset="0"/>
              </a:rPr>
              <a:t>)</a:t>
            </a:r>
            <a:endParaRPr lang="en-US" sz="1800" dirty="0">
              <a:latin typeface="Franklin Gothic Book" panose="020B0503020102020204" pitchFamily="34" charset="0"/>
            </a:endParaRPr>
          </a:p>
        </c:rich>
      </c:tx>
      <c:layout>
        <c:manualLayout>
          <c:xMode val="edge"/>
          <c:yMode val="edge"/>
          <c:x val="0.31718865595808282"/>
          <c:y val="6.61222271972979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Franklin Gothic Demi" panose="020B0703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5212969248574281E-2"/>
          <c:y val="0.21816264458616577"/>
          <c:w val="0.88750825888110507"/>
          <c:h val="0.6539109617115859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 Increase</c:v>
                </c:pt>
              </c:strCache>
            </c:strRef>
          </c:tx>
          <c:spPr>
            <a:solidFill>
              <a:srgbClr val="FDB81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555F1C1-9246-4141-BDB6-3FF3982C0C3A}" type="VALUE">
                      <a:rPr lang="en-US" sz="2800">
                        <a:latin typeface="Franklin Gothic Heavy" panose="020B0903020102020204" pitchFamily="34" charset="0"/>
                      </a:rPr>
                      <a:pPr/>
                      <a:t>[VALUE]</a:t>
                    </a:fld>
                    <a:endParaRPr lang="en-CA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F75E-4281-85D2-4D06441A88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Municipality Name</c:v>
                </c:pt>
              </c:strCache>
            </c:strRef>
          </c:cat>
          <c:val>
            <c:numRef>
              <c:f>Sheet1!$B$2</c:f>
              <c:numCache>
                <c:formatCode>"$"#,##0_);[Red]\("$"#,##0\)</c:formatCode>
                <c:ptCount val="1"/>
                <c:pt idx="0">
                  <c:v>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5E-4281-85D2-4D06441A881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Municipality Name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7-F75E-4281-85D2-4D06441A881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79906856"/>
        <c:axId val="679911560"/>
      </c:barChart>
      <c:catAx>
        <c:axId val="67990685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  <a:ea typeface="+mn-ea"/>
                <a:cs typeface="+mn-cs"/>
              </a:defRPr>
            </a:pPr>
            <a:endParaRPr lang="en-US"/>
          </a:p>
        </c:txPr>
        <c:crossAx val="679911560"/>
        <c:crosses val="autoZero"/>
        <c:auto val="1"/>
        <c:lblAlgn val="ctr"/>
        <c:lblOffset val="100"/>
        <c:noMultiLvlLbl val="0"/>
      </c:catAx>
      <c:valAx>
        <c:axId val="6799115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en-US"/>
          </a:p>
        </c:txPr>
        <c:crossAx val="679906856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CA" sz="2000" dirty="0">
                <a:latin typeface="Franklin Gothic Book" panose="020B0503020102020204" pitchFamily="34" charset="0"/>
              </a:rPr>
              <a:t>Estimated</a:t>
            </a:r>
            <a:r>
              <a:rPr lang="en-CA" sz="2000" baseline="0" dirty="0">
                <a:latin typeface="Franklin Gothic Book" panose="020B0503020102020204" pitchFamily="34" charset="0"/>
              </a:rPr>
              <a:t> </a:t>
            </a:r>
            <a:r>
              <a:rPr lang="en-US" sz="20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Franklin Gothic Book" panose="020B0503020102020204" pitchFamily="34" charset="0"/>
              </a:rPr>
              <a:t>increases to the 2026 property tax bill</a:t>
            </a:r>
            <a:br>
              <a:rPr lang="en-US" sz="20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Franklin Gothic Book" panose="020B0503020102020204" pitchFamily="34" charset="0"/>
              </a:rPr>
            </a:br>
            <a:r>
              <a:rPr lang="en-US" sz="20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Franklin Gothic Book" panose="020B0503020102020204" pitchFamily="34" charset="0"/>
              </a:rPr>
              <a:t>(on a typical home, assessed at $</a:t>
            </a:r>
            <a:r>
              <a:rPr lang="en-US" sz="2000" b="0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Franklin Gothic Book" panose="020B0503020102020204" pitchFamily="34" charset="0"/>
              </a:rPr>
              <a:t>xxxx</a:t>
            </a:r>
            <a:r>
              <a:rPr lang="en-US" sz="20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Franklin Gothic Book" panose="020B0503020102020204" pitchFamily="34" charset="0"/>
              </a:rPr>
              <a:t>)</a:t>
            </a:r>
          </a:p>
        </c:rich>
      </c:tx>
      <c:layout>
        <c:manualLayout>
          <c:xMode val="edge"/>
          <c:yMode val="edge"/>
          <c:x val="0.32773922256936872"/>
          <c:y val="3.05508379502202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62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Municipal portion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Municipality Name</c:v>
                </c:pt>
              </c:strCache>
            </c:strRef>
          </c:cat>
          <c:val>
            <c:numRef>
              <c:f>Sheet1!$B$2</c:f>
              <c:numCache>
                <c:formatCode>"$"#,##0_);[Red]\("$"#,##0\)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76-42C0-94A7-347F313FC9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Government of Alberta portion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Heavy" panose="020B0903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Municipality Name</c:v>
                </c:pt>
              </c:strCache>
            </c:strRef>
          </c:cat>
          <c:val>
            <c:numRef>
              <c:f>Sheet1!$C$2</c:f>
              <c:numCache>
                <c:formatCode>"$"#,##0_);[Red]\("$"#,##0\)</c:formatCode>
                <c:ptCount val="1"/>
                <c:pt idx="0">
                  <c:v>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76-42C0-94A7-347F313FC9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64156848"/>
        <c:axId val="1464154448"/>
      </c:barChart>
      <c:catAx>
        <c:axId val="1464156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  <a:ea typeface="+mn-ea"/>
                <a:cs typeface="+mn-cs"/>
              </a:defRPr>
            </a:pPr>
            <a:endParaRPr lang="en-US"/>
          </a:p>
        </c:txPr>
        <c:crossAx val="1464154448"/>
        <c:crosses val="autoZero"/>
        <c:auto val="1"/>
        <c:lblAlgn val="ctr"/>
        <c:lblOffset val="100"/>
        <c:noMultiLvlLbl val="0"/>
      </c:catAx>
      <c:valAx>
        <c:axId val="1464154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en-US"/>
          </a:p>
        </c:txPr>
        <c:crossAx val="1464156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  <a:cs typeface="Forte Forward" pitchFamily="2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F95E9-8C7D-49D8-B801-735CCDCD186B}" type="datetimeFigureOut">
              <a:rPr lang="en-CA" smtClean="0"/>
              <a:t>2026-03-04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BB3D5B-7A24-4A51-97F5-017821AF181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2598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BB3D5B-7A24-4A51-97F5-017821AF1816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29160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30259-6E69-3A96-B19D-5F111D5F3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6A8C69-27CB-6767-6410-6D07D97ED6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52FC47-A8DA-7FEB-55D5-5852F34A38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67A545-CE7F-58AA-0048-2675B03234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BB3D5B-7A24-4A51-97F5-017821AF1816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253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881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341" y="2738860"/>
            <a:ext cx="8873907" cy="6528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7E143-32D3-4E1F-8B37-CB217E7299A0}" type="datetimeFigureOut">
              <a:rPr lang="en-CA" smtClean="0"/>
              <a:t>2026-03-04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19C98-5FA2-4378-81B2-968789077F3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1064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Placeholder 15">
            <a:extLst>
              <a:ext uri="{FF2B5EF4-FFF2-40B4-BE49-F238E27FC236}">
                <a16:creationId xmlns:a16="http://schemas.microsoft.com/office/drawing/2014/main" id="{C843D63C-5DC3-1F2F-BBDF-EF7F3E6E6F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5628082"/>
              </p:ext>
            </p:extLst>
          </p:nvPr>
        </p:nvGraphicFramePr>
        <p:xfrm>
          <a:off x="732792" y="5415799"/>
          <a:ext cx="8891434" cy="4225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5FEEFDA-FA36-753F-4CDD-96405874BA84}"/>
              </a:ext>
            </a:extLst>
          </p:cNvPr>
          <p:cNvSpPr txBox="1"/>
          <p:nvPr/>
        </p:nvSpPr>
        <p:spPr>
          <a:xfrm>
            <a:off x="686970" y="4657797"/>
            <a:ext cx="8983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>
                <a:solidFill>
                  <a:srgbClr val="009EBF"/>
                </a:solidFill>
                <a:latin typeface="Franklin Gothic Heavy" panose="020B0903020102020204" pitchFamily="34" charset="0"/>
              </a:rPr>
              <a:t>What does this mean for your 2026 property tax bill?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426C3EF-8F12-38CE-EAAF-C09D17A5E6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59" y="485605"/>
            <a:ext cx="1468839" cy="2937678"/>
          </a:xfrm>
          <a:prstGeom prst="rect">
            <a:avLst/>
          </a:prstGeom>
        </p:spPr>
      </p:pic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A1D4AD35-5FA4-398C-616B-6E0640664944}"/>
              </a:ext>
            </a:extLst>
          </p:cNvPr>
          <p:cNvCxnSpPr>
            <a:cxnSpLocks/>
          </p:cNvCxnSpPr>
          <p:nvPr/>
        </p:nvCxnSpPr>
        <p:spPr>
          <a:xfrm rot="6300000" flipH="1" flipV="1">
            <a:off x="1215817" y="1813769"/>
            <a:ext cx="2288636" cy="281349"/>
          </a:xfrm>
          <a:prstGeom prst="bentConnector3">
            <a:avLst>
              <a:gd name="adj1" fmla="val 50000"/>
            </a:avLst>
          </a:prstGeom>
          <a:ln w="95250">
            <a:solidFill>
              <a:srgbClr val="FDB813"/>
            </a:solidFill>
            <a:tailEnd type="triangle"/>
          </a:ln>
          <a:scene3d>
            <a:camera prst="orthographicFront"/>
            <a:lightRig rig="threePt" dir="t">
              <a:rot lat="0" lon="0" rev="0"/>
            </a:lightRig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D022852-F3FE-A5FF-8729-9B180383DF5A}"/>
              </a:ext>
            </a:extLst>
          </p:cNvPr>
          <p:cNvSpPr txBox="1"/>
          <p:nvPr/>
        </p:nvSpPr>
        <p:spPr>
          <a:xfrm>
            <a:off x="3396921" y="841577"/>
            <a:ext cx="62273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dirty="0">
                <a:solidFill>
                  <a:srgbClr val="007EA4"/>
                </a:solidFill>
                <a:latin typeface="Franklin Gothic Heavy" panose="020B0903020102020204" pitchFamily="34" charset="0"/>
              </a:rPr>
              <a:t>In 2026, the Alberta Government increased its portion of property tax by 15%.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8AE09A6-BEA4-1D6C-2F11-747117A6C8B6}"/>
              </a:ext>
            </a:extLst>
          </p:cNvPr>
          <p:cNvCxnSpPr>
            <a:cxnSpLocks/>
          </p:cNvCxnSpPr>
          <p:nvPr/>
        </p:nvCxnSpPr>
        <p:spPr>
          <a:xfrm>
            <a:off x="686970" y="4073008"/>
            <a:ext cx="8983078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979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0FA6C-A1CB-1038-9AE4-B3C396849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A5D15D-543E-AB3B-4AF0-BAD2FD6CB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59" y="485605"/>
            <a:ext cx="1468839" cy="2937678"/>
          </a:xfrm>
          <a:prstGeom prst="rect">
            <a:avLst/>
          </a:prstGeom>
        </p:spPr>
      </p:pic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962E3A48-8359-825B-0F8E-356F94D281AF}"/>
              </a:ext>
            </a:extLst>
          </p:cNvPr>
          <p:cNvCxnSpPr>
            <a:cxnSpLocks/>
          </p:cNvCxnSpPr>
          <p:nvPr/>
        </p:nvCxnSpPr>
        <p:spPr>
          <a:xfrm rot="6300000" flipH="1" flipV="1">
            <a:off x="1215817" y="1813769"/>
            <a:ext cx="2288636" cy="281349"/>
          </a:xfrm>
          <a:prstGeom prst="bentConnector3">
            <a:avLst>
              <a:gd name="adj1" fmla="val 50000"/>
            </a:avLst>
          </a:prstGeom>
          <a:ln w="95250">
            <a:solidFill>
              <a:srgbClr val="FDB813"/>
            </a:solidFill>
            <a:tailEnd type="triangle"/>
          </a:ln>
          <a:scene3d>
            <a:camera prst="orthographicFront"/>
            <a:lightRig rig="threePt" dir="t">
              <a:rot lat="0" lon="0" rev="0"/>
            </a:lightRig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BCD1CCD-4A2C-97F6-C323-C25329629310}"/>
              </a:ext>
            </a:extLst>
          </p:cNvPr>
          <p:cNvSpPr txBox="1"/>
          <p:nvPr/>
        </p:nvSpPr>
        <p:spPr>
          <a:xfrm>
            <a:off x="3396921" y="841577"/>
            <a:ext cx="62273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dirty="0">
                <a:solidFill>
                  <a:srgbClr val="007EA4"/>
                </a:solidFill>
                <a:latin typeface="Franklin Gothic Heavy" panose="020B0903020102020204" pitchFamily="34" charset="0"/>
              </a:rPr>
              <a:t>In 2026, the Alberta Government increased its portion of property tax by 15%.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E7FACA-9A52-9A71-63A6-AD354C9380C4}"/>
              </a:ext>
            </a:extLst>
          </p:cNvPr>
          <p:cNvSpPr txBox="1"/>
          <p:nvPr/>
        </p:nvSpPr>
        <p:spPr>
          <a:xfrm>
            <a:off x="652755" y="4440917"/>
            <a:ext cx="8983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>
                <a:solidFill>
                  <a:srgbClr val="009EBF"/>
                </a:solidFill>
                <a:latin typeface="Franklin Gothic Heavy" panose="020B0903020102020204" pitchFamily="34" charset="0"/>
              </a:rPr>
              <a:t>What does this mean for your 2026 property tax bill?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523BE08-CC98-62D5-BD8C-CB4D19A63642}"/>
              </a:ext>
            </a:extLst>
          </p:cNvPr>
          <p:cNvCxnSpPr>
            <a:cxnSpLocks/>
          </p:cNvCxnSpPr>
          <p:nvPr/>
        </p:nvCxnSpPr>
        <p:spPr>
          <a:xfrm>
            <a:off x="698577" y="4000646"/>
            <a:ext cx="8983078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E8D180F-769F-C401-8B98-76A346F313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5781949"/>
              </p:ext>
            </p:extLst>
          </p:nvPr>
        </p:nvGraphicFramePr>
        <p:xfrm>
          <a:off x="698577" y="5141744"/>
          <a:ext cx="8983078" cy="4572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08653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8316B6-7BC1-7056-80BC-91C4C411F7B1}"/>
              </a:ext>
            </a:extLst>
          </p:cNvPr>
          <p:cNvSpPr txBox="1"/>
          <p:nvPr/>
        </p:nvSpPr>
        <p:spPr>
          <a:xfrm>
            <a:off x="736783" y="464002"/>
            <a:ext cx="8512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>
                <a:latin typeface="+mj-lt"/>
              </a:rPr>
              <a:t>How to customize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0973B1-5296-7BB7-30BB-1FE4C1751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198" y="464002"/>
            <a:ext cx="3624707" cy="3098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2C4513-CD30-3AE4-7741-EBD6D1704EED}"/>
              </a:ext>
            </a:extLst>
          </p:cNvPr>
          <p:cNvSpPr txBox="1"/>
          <p:nvPr/>
        </p:nvSpPr>
        <p:spPr>
          <a:xfrm>
            <a:off x="714357" y="1094604"/>
            <a:ext cx="3963945" cy="9664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sz="2400" dirty="0"/>
              <a:t>Customize Chart Data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400" dirty="0"/>
              <a:t>Select the chart on the slide you wish to edit.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400" dirty="0"/>
              <a:t>Right click on the chart.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400" dirty="0"/>
              <a:t>Select “Edit Data” from the options that appear.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400" dirty="0"/>
              <a:t>This will open a window,  and the chart data will appear.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400" dirty="0"/>
              <a:t>Edit the data to accurately reflect your municipality. </a:t>
            </a:r>
          </a:p>
          <a:p>
            <a:pPr>
              <a:spcAft>
                <a:spcPts val="1200"/>
              </a:spcAft>
            </a:pPr>
            <a:endParaRPr lang="en-CA" sz="2400" dirty="0"/>
          </a:p>
          <a:p>
            <a:pPr>
              <a:spcAft>
                <a:spcPts val="1200"/>
              </a:spcAft>
            </a:pPr>
            <a:r>
              <a:rPr lang="en-CA" sz="2400" dirty="0"/>
              <a:t>Customize Chart Heading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400" dirty="0"/>
              <a:t>Double click on the chart heading.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400" dirty="0"/>
              <a:t>Select “</a:t>
            </a:r>
            <a:r>
              <a:rPr lang="en-CA" sz="2400" dirty="0" err="1"/>
              <a:t>xxxx</a:t>
            </a:r>
            <a:r>
              <a:rPr lang="en-CA" sz="2400" dirty="0"/>
              <a:t>”.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400" dirty="0"/>
              <a:t>Edit the text to accurately reflect your municipality.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CA" sz="2400" dirty="0"/>
          </a:p>
          <a:p>
            <a:pPr>
              <a:spcAft>
                <a:spcPts val="1200"/>
              </a:spcAft>
            </a:pPr>
            <a:endParaRPr lang="en-CA" dirty="0"/>
          </a:p>
          <a:p>
            <a:pPr>
              <a:spcAft>
                <a:spcPts val="1200"/>
              </a:spcAft>
            </a:pPr>
            <a:endParaRPr lang="en-CA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4F8AFB-2A34-C0C7-A13F-21CDC5411D4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8616"/>
          <a:stretch>
            <a:fillRect/>
          </a:stretch>
        </p:blipFill>
        <p:spPr>
          <a:xfrm>
            <a:off x="5111905" y="3768699"/>
            <a:ext cx="4515999" cy="2329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D061D4-65C6-A7BD-CE58-19309EFDD7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1905" y="7089901"/>
            <a:ext cx="4516000" cy="2343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9594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Bmunis">
      <a:dk1>
        <a:sysClr val="windowText" lastClr="000000"/>
      </a:dk1>
      <a:lt1>
        <a:sysClr val="window" lastClr="FFFFFF"/>
      </a:lt1>
      <a:dk2>
        <a:srgbClr val="007EA4"/>
      </a:dk2>
      <a:lt2>
        <a:srgbClr val="EEECE1"/>
      </a:lt2>
      <a:accent1>
        <a:srgbClr val="009EBF"/>
      </a:accent1>
      <a:accent2>
        <a:srgbClr val="FDB813"/>
      </a:accent2>
      <a:accent3>
        <a:srgbClr val="007EA4"/>
      </a:accent3>
      <a:accent4>
        <a:srgbClr val="414141"/>
      </a:accent4>
      <a:accent5>
        <a:srgbClr val="71BF49"/>
      </a:accent5>
      <a:accent6>
        <a:srgbClr val="939598"/>
      </a:accent6>
      <a:hlink>
        <a:srgbClr val="0000FF"/>
      </a:hlink>
      <a:folHlink>
        <a:srgbClr val="800080"/>
      </a:folHlink>
    </a:clrScheme>
    <a:fontScheme name="ABmunis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06ECEFB36CB542B02D4051DA3B8DBD" ma:contentTypeVersion="19" ma:contentTypeDescription="Create a new document." ma:contentTypeScope="" ma:versionID="d0d1f03977f9c7a652f6a3a14f574a34">
  <xsd:schema xmlns:xsd="http://www.w3.org/2001/XMLSchema" xmlns:xs="http://www.w3.org/2001/XMLSchema" xmlns:p="http://schemas.microsoft.com/office/2006/metadata/properties" xmlns:ns3="34335243-4d8a-4369-a41c-3947eab84ce8" xmlns:ns4="d36e0f8e-94de-40dd-a53c-55a9fbfdbe74" targetNamespace="http://schemas.microsoft.com/office/2006/metadata/properties" ma:root="true" ma:fieldsID="9ad05e1ee4decccd9802e5b00182f2f1" ns3:_="" ns4:_="">
    <xsd:import namespace="34335243-4d8a-4369-a41c-3947eab84ce8"/>
    <xsd:import namespace="d36e0f8e-94de-40dd-a53c-55a9fbfdbe7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335243-4d8a-4369-a41c-3947eab84c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e0f8e-94de-40dd-a53c-55a9fbfdbe7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4335243-4d8a-4369-a41c-3947eab84ce8" xsi:nil="true"/>
  </documentManagement>
</p:properties>
</file>

<file path=customXml/itemProps1.xml><?xml version="1.0" encoding="utf-8"?>
<ds:datastoreItem xmlns:ds="http://schemas.openxmlformats.org/officeDocument/2006/customXml" ds:itemID="{EBB6C80C-58BB-42B6-AA82-103EE27A62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335243-4d8a-4369-a41c-3947eab84ce8"/>
    <ds:schemaRef ds:uri="d36e0f8e-94de-40dd-a53c-55a9fbfdbe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2E8C42C-A234-4A2B-AB20-A82A451684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9B8AE-5CED-4999-A8D6-02DAFDAEC469}">
  <ds:schemaRefs>
    <ds:schemaRef ds:uri="http://schemas.microsoft.com/office/2006/metadata/properties"/>
    <ds:schemaRef ds:uri="http://www.w3.org/XML/1998/namespace"/>
    <ds:schemaRef ds:uri="http://purl.org/dc/dcmitype/"/>
    <ds:schemaRef ds:uri="http://schemas.microsoft.com/office/2006/documentManagement/types"/>
    <ds:schemaRef ds:uri="d36e0f8e-94de-40dd-a53c-55a9fbfdbe74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34335243-4d8a-4369-a41c-3947eab84ce8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2962</TotalTime>
  <Words>178</Words>
  <Application>Microsoft Office PowerPoint</Application>
  <PresentationFormat>Custom</PresentationFormat>
  <Paragraphs>22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Franklin Gothic Book</vt:lpstr>
      <vt:lpstr>Franklin Gothic Heavy</vt:lpstr>
      <vt:lpstr>Franklin Gothic Medium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Rena Stackhouse (she/her)</cp:lastModifiedBy>
  <cp:revision>3</cp:revision>
  <dcterms:created xsi:type="dcterms:W3CDTF">2023-01-16T20:57:11Z</dcterms:created>
  <dcterms:modified xsi:type="dcterms:W3CDTF">2026-03-04T18:30:34Z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0x0101006F06ECEFB36CB542B02D4051DA3B8DBD</vt:lpwstr>
  </property>
</Properties>
</file>