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256" r:id="rId5"/>
    <p:sldId id="259" r:id="rId6"/>
    <p:sldId id="260" r:id="rId7"/>
    <p:sldId id="261" r:id="rId8"/>
    <p:sldId id="262" r:id="rId9"/>
    <p:sldId id="263" r:id="rId10"/>
    <p:sldId id="285" r:id="rId11"/>
    <p:sldId id="258" r:id="rId12"/>
    <p:sldId id="265" r:id="rId13"/>
    <p:sldId id="267" r:id="rId14"/>
    <p:sldId id="268" r:id="rId15"/>
    <p:sldId id="269" r:id="rId16"/>
    <p:sldId id="270" r:id="rId17"/>
    <p:sldId id="271" r:id="rId18"/>
    <p:sldId id="272" r:id="rId19"/>
    <p:sldId id="276" r:id="rId20"/>
    <p:sldId id="277" r:id="rId21"/>
    <p:sldId id="278" r:id="rId22"/>
    <p:sldId id="279" r:id="rId23"/>
    <p:sldId id="280" r:id="rId24"/>
    <p:sldId id="281" r:id="rId25"/>
    <p:sldId id="282" r:id="rId26"/>
    <p:sldId id="283" r:id="rId27"/>
    <p:sldId id="284" r:id="rId28"/>
    <p:sldId id="286" r:id="rId29"/>
    <p:sldId id="287" r:id="rId30"/>
    <p:sldId id="288" r:id="rId31"/>
    <p:sldId id="289"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9873" autoAdjust="0"/>
  </p:normalViewPr>
  <p:slideViewPr>
    <p:cSldViewPr snapToGrid="0">
      <p:cViewPr varScale="1">
        <p:scale>
          <a:sx n="110" d="100"/>
          <a:sy n="110" d="100"/>
        </p:scale>
        <p:origin x="-594" y="-78"/>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notesViewPr>
    <p:cSldViewPr snapToGrid="0">
      <p:cViewPr>
        <p:scale>
          <a:sx n="150" d="100"/>
          <a:sy n="150" d="100"/>
        </p:scale>
        <p:origin x="2472" y="-354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07A0C1-B441-4537-A21F-A220BBEEDF31}" type="datetime1">
              <a:rPr lang="en-CA" smtClean="0"/>
              <a:t>19/08/2015</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D15FF1-8142-4FBE-8C2F-1D83FAC53A54}" type="slidenum">
              <a:rPr lang="en-CA" smtClean="0"/>
              <a:t>‹#›</a:t>
            </a:fld>
            <a:endParaRPr lang="en-CA"/>
          </a:p>
        </p:txBody>
      </p:sp>
    </p:spTree>
    <p:extLst>
      <p:ext uri="{BB962C8B-B14F-4D97-AF65-F5344CB8AC3E}">
        <p14:creationId xmlns:p14="http://schemas.microsoft.com/office/powerpoint/2010/main" val="4149077705"/>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8D3DE-0D35-4526-8FA3-9B2E5E45446E}" type="datetime1">
              <a:rPr lang="en-CA" smtClean="0"/>
              <a:t>19/08/2015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FD10E-D2E1-436D-8560-ACE5D8406BB3}" type="slidenum">
              <a:rPr lang="en-CA" smtClean="0"/>
              <a:t>‹#›</a:t>
            </a:fld>
            <a:endParaRPr lang="en-CA"/>
          </a:p>
        </p:txBody>
      </p:sp>
    </p:spTree>
    <p:extLst>
      <p:ext uri="{BB962C8B-B14F-4D97-AF65-F5344CB8AC3E}">
        <p14:creationId xmlns:p14="http://schemas.microsoft.com/office/powerpoint/2010/main" val="121268547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health.alberta.ca/seniors/aging-population.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news.nationalpost.com/2012/07/06/the-true-north-lgbt-new-poll-reveals-landscape-of-gay-canad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1</a:t>
            </a:fld>
            <a:endParaRPr lang="en-CA"/>
          </a:p>
        </p:txBody>
      </p:sp>
    </p:spTree>
    <p:extLst>
      <p:ext uri="{BB962C8B-B14F-4D97-AF65-F5344CB8AC3E}">
        <p14:creationId xmlns:p14="http://schemas.microsoft.com/office/powerpoint/2010/main" val="2224400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10</a:t>
            </a:fld>
            <a:endParaRPr lang="en-CA"/>
          </a:p>
        </p:txBody>
      </p:sp>
    </p:spTree>
    <p:extLst>
      <p:ext uri="{BB962C8B-B14F-4D97-AF65-F5344CB8AC3E}">
        <p14:creationId xmlns:p14="http://schemas.microsoft.com/office/powerpoint/2010/main" val="2418364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indent="0" fontAlgn="auto">
              <a:lnSpc>
                <a:spcPct val="100000"/>
              </a:lnSpc>
              <a:spcBef>
                <a:spcPts val="0"/>
              </a:spcBef>
              <a:spcAft>
                <a:spcPts val="0"/>
              </a:spcAft>
              <a:buClrTx/>
              <a:buSzTx/>
              <a:buFontTx/>
              <a:buNone/>
              <a:tabLst/>
              <a:defRPr/>
            </a:pPr>
            <a:r>
              <a:rPr lang="en-US" dirty="0"/>
              <a:t>For this program to work, we need as much input from the community as possible. Based on this feedback and the funds available, we will create a program that represents who we are as a community and celebrates many of the initiatives that are already underway</a:t>
            </a:r>
            <a:r>
              <a:rPr lang="en-US" dirty="0" smtClean="0"/>
              <a:t>.</a:t>
            </a:r>
            <a:endParaRPr lang="en-US" dirty="0"/>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11</a:t>
            </a:fld>
            <a:endParaRPr lang="en-CA"/>
          </a:p>
        </p:txBody>
      </p:sp>
    </p:spTree>
    <p:extLst>
      <p:ext uri="{BB962C8B-B14F-4D97-AF65-F5344CB8AC3E}">
        <p14:creationId xmlns:p14="http://schemas.microsoft.com/office/powerpoint/2010/main" val="22873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everyone to feel welcome in our community. Communities that are committed to promoting inclusion and equity and reducing racism and discrimination, experience an increased sense of cohesiveness and belonging. When people feel welcome and are involved in the community, safety and security are enhanced. We want to earn the trust, loyalty, and respect of our municipal employees and our citizens by showing that we take diversity seriously, and are committed to actions that further access, equity, inclusion and justice for all</a:t>
            </a:r>
            <a:r>
              <a:rPr lang="en-US" dirty="0" smtClean="0"/>
              <a:t>.</a:t>
            </a:r>
            <a:endParaRPr lang="en-US" dirty="0"/>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12</a:t>
            </a:fld>
            <a:endParaRPr lang="en-CA"/>
          </a:p>
        </p:txBody>
      </p:sp>
    </p:spTree>
    <p:extLst>
      <p:ext uri="{BB962C8B-B14F-4D97-AF65-F5344CB8AC3E}">
        <p14:creationId xmlns:p14="http://schemas.microsoft.com/office/powerpoint/2010/main" val="795201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Improved service deliver, more integrated planning, fewer complaints, and reduced vulnerability to liability in the event of discrimination or harassment complaints, are all potential benefits resulting from our WIC initiative. </a:t>
            </a:r>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13</a:t>
            </a:fld>
            <a:endParaRPr lang="en-CA"/>
          </a:p>
        </p:txBody>
      </p:sp>
    </p:spTree>
    <p:extLst>
      <p:ext uri="{BB962C8B-B14F-4D97-AF65-F5344CB8AC3E}">
        <p14:creationId xmlns:p14="http://schemas.microsoft.com/office/powerpoint/2010/main" val="2492859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981200"/>
          </a:xfrm>
        </p:spPr>
        <p:txBody>
          <a:bodyPr/>
          <a:lstStyle/>
          <a:p>
            <a:r>
              <a:rPr lang="en-US" dirty="0"/>
              <a:t>Under the Municipal Government Act, municipalities are tasked with: Providing good governance, Providing services and facilities that are necessary in the opinion of council; and, Developing safe and viable communities.</a:t>
            </a:r>
          </a:p>
          <a:p>
            <a:endParaRPr lang="en-US" dirty="0"/>
          </a:p>
          <a:p>
            <a:r>
              <a:rPr lang="en-US" dirty="0"/>
              <a:t>We need to consider the legal liability of not being inclusive. International, federal, and provincial laws such as the International Convention on the Elimination of All Forms of Racism (to which Canada is a signatory), the Canadian Charter of Rights and Freedoms, the Canadian Human Rights Act, the Canadian Multiculturalism Act and the Alberta Human Rights, Citizenship and Multiculturalism Act underline this necessity. </a:t>
            </a:r>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14</a:t>
            </a:fld>
            <a:endParaRPr lang="en-CA"/>
          </a:p>
        </p:txBody>
      </p:sp>
    </p:spTree>
    <p:extLst>
      <p:ext uri="{BB962C8B-B14F-4D97-AF65-F5344CB8AC3E}">
        <p14:creationId xmlns:p14="http://schemas.microsoft.com/office/powerpoint/2010/main" val="3348711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not only competing against other nations for skilled workers and professionals, but also with other provinces / territories and municipalities.  A welcoming and inclusive community will give us a competitive advantage and help set our community apart when potential new citizens are deciding where to live and work. We want to attract newcomers who want to build new businesses and create more opportunities for our community. </a:t>
            </a:r>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15</a:t>
            </a:fld>
            <a:endParaRPr lang="en-CA"/>
          </a:p>
        </p:txBody>
      </p:sp>
    </p:spTree>
    <p:extLst>
      <p:ext uri="{BB962C8B-B14F-4D97-AF65-F5344CB8AC3E}">
        <p14:creationId xmlns:p14="http://schemas.microsoft.com/office/powerpoint/2010/main" val="3482280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16</a:t>
            </a:fld>
            <a:endParaRPr lang="en-CA"/>
          </a:p>
        </p:txBody>
      </p:sp>
    </p:spTree>
    <p:extLst>
      <p:ext uri="{BB962C8B-B14F-4D97-AF65-F5344CB8AC3E}">
        <p14:creationId xmlns:p14="http://schemas.microsoft.com/office/powerpoint/2010/main" val="1061882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Regional Municipality of Wood Buffalo has invested significant resources in training their staff to be more welcoming and inclusive. They have both Level 1 and 2 Cultural Awareness that has a strong focus on Aboriginal Culture and one of their local Aboriginal leaders teaches the courses. The municipality also offers an all day workshop on Diversity Training.</a:t>
            </a:r>
            <a:endParaRPr lang="en-CA" dirty="0"/>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17</a:t>
            </a:fld>
            <a:endParaRPr lang="en-CA"/>
          </a:p>
        </p:txBody>
      </p:sp>
    </p:spTree>
    <p:extLst>
      <p:ext uri="{BB962C8B-B14F-4D97-AF65-F5344CB8AC3E}">
        <p14:creationId xmlns:p14="http://schemas.microsoft.com/office/powerpoint/2010/main" val="3287249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87850"/>
            <a:ext cx="5486400" cy="4210050"/>
          </a:xfrm>
        </p:spPr>
        <p:txBody>
          <a:bodyPr/>
          <a:lstStyle/>
          <a:p>
            <a:pPr rtl="0"/>
            <a:r>
              <a:rPr lang="en-US" sz="950" dirty="0"/>
              <a:t>A strategy to build inclusion and equity is most successful when it is owned and developed by the local community, the groups in that community and the institutions that serve that community. Community engagement, involvement of stakeholders, and open and visible processes of planning and discussion, are all key ingredients in promoting this ownership. Municipalities cannot deliver on inclusion and equity alone</a:t>
            </a:r>
            <a:r>
              <a:rPr lang="en-US" sz="950" dirty="0" smtClean="0"/>
              <a:t>.</a:t>
            </a:r>
          </a:p>
          <a:p>
            <a:pPr rtl="0"/>
            <a:r>
              <a:rPr lang="en-US" sz="950" dirty="0" smtClean="0"/>
              <a:t> </a:t>
            </a:r>
            <a:endParaRPr lang="en-US" sz="950" dirty="0"/>
          </a:p>
          <a:p>
            <a:pPr rtl="0"/>
            <a:r>
              <a:rPr lang="en-US" sz="950" dirty="0"/>
              <a:t>Partnerships, either informal alliances or formally constituted bodies, are key to making progress.  These partnerships are most effective when there is a commonly defined vision, which brings together potential institutional and community stakeholders</a:t>
            </a:r>
            <a:r>
              <a:rPr lang="en-US" sz="950" dirty="0" smtClean="0"/>
              <a:t>.</a:t>
            </a:r>
          </a:p>
          <a:p>
            <a:pPr rtl="0"/>
            <a:endParaRPr lang="en-US" sz="950" dirty="0"/>
          </a:p>
          <a:p>
            <a:r>
              <a:rPr lang="en-US" sz="950" b="0" i="0" kern="1200" dirty="0" smtClean="0">
                <a:solidFill>
                  <a:schemeClr val="tx1"/>
                </a:solidFill>
                <a:effectLst/>
              </a:rPr>
              <a:t>The Municipality of </a:t>
            </a:r>
            <a:r>
              <a:rPr lang="en-US" sz="950" b="0" i="0" kern="1200" dirty="0" err="1" smtClean="0">
                <a:solidFill>
                  <a:schemeClr val="tx1"/>
                </a:solidFill>
                <a:effectLst/>
              </a:rPr>
              <a:t>Innisfail</a:t>
            </a:r>
            <a:r>
              <a:rPr lang="en-US" sz="950" b="0" i="0" kern="1200" dirty="0" smtClean="0">
                <a:solidFill>
                  <a:schemeClr val="tx1"/>
                </a:solidFill>
                <a:effectLst/>
              </a:rPr>
              <a:t> believes that relationship building is very important. They ask newcomers what they need and then help to meet the need. The municipality has support for families moving in (furniture, clothing, etc.). They also offer courses in ESL, preparation for winter, buying a car, and getting a driver’s license.  </a:t>
            </a:r>
          </a:p>
          <a:p>
            <a:endParaRPr lang="en-US" sz="950" b="0" i="0" kern="1200" dirty="0" smtClean="0">
              <a:solidFill>
                <a:schemeClr val="tx1"/>
              </a:solidFill>
              <a:effectLst/>
            </a:endParaRPr>
          </a:p>
          <a:p>
            <a:r>
              <a:rPr lang="en-US" sz="950" b="0" i="0" kern="1200" dirty="0" smtClean="0">
                <a:solidFill>
                  <a:schemeClr val="tx1"/>
                </a:solidFill>
                <a:effectLst/>
              </a:rPr>
              <a:t>The City of Grand Prairie is working to ensure that there is access to quality English as Second Language (ESL) opportunities for newcomers. They are also creating a welcoming package for newcomers.</a:t>
            </a:r>
          </a:p>
          <a:p>
            <a:endParaRPr lang="en-US" sz="950" b="0" i="0" kern="1200" dirty="0" smtClean="0">
              <a:solidFill>
                <a:schemeClr val="tx1"/>
              </a:solidFill>
              <a:effectLst/>
            </a:endParaRPr>
          </a:p>
          <a:p>
            <a:r>
              <a:rPr lang="en-US" sz="950" dirty="0"/>
              <a:t>The City of St. Albert has included Cree on their French and English street signs and the historical St. Albert Trail. In addition, the mayor and council are currently working to get more women in politics. The City of Brooks’ Protective Services Department has created a fire safety orientation program in a variety of different languages. The city itself has created photo books to help with patrons with whom there may be a language barrier.</a:t>
            </a:r>
          </a:p>
          <a:p>
            <a:pPr marR="0" indent="0" fontAlgn="auto">
              <a:lnSpc>
                <a:spcPct val="100000"/>
              </a:lnSpc>
              <a:spcBef>
                <a:spcPts val="0"/>
              </a:spcBef>
              <a:spcAft>
                <a:spcPts val="0"/>
              </a:spcAft>
              <a:buClrTx/>
              <a:buSzTx/>
              <a:buFontTx/>
              <a:buNone/>
              <a:tabLst/>
              <a:defRPr/>
            </a:pPr>
            <a:endParaRPr lang="en-US" sz="950" dirty="0"/>
          </a:p>
          <a:p>
            <a:pPr marR="0" indent="0" fontAlgn="auto">
              <a:lnSpc>
                <a:spcPct val="100000"/>
              </a:lnSpc>
              <a:spcBef>
                <a:spcPts val="0"/>
              </a:spcBef>
              <a:spcAft>
                <a:spcPts val="0"/>
              </a:spcAft>
              <a:buClrTx/>
              <a:buSzTx/>
              <a:buFontTx/>
              <a:buNone/>
              <a:tabLst/>
              <a:defRPr/>
            </a:pPr>
            <a:r>
              <a:rPr lang="en-US" sz="950" dirty="0"/>
              <a:t>The Lakeland Region includes the municipalities of Lac La </a:t>
            </a:r>
            <a:r>
              <a:rPr lang="en-US" sz="950" dirty="0" err="1"/>
              <a:t>Biche</a:t>
            </a:r>
            <a:r>
              <a:rPr lang="en-US" sz="950" dirty="0"/>
              <a:t>, Cold Lake, and </a:t>
            </a:r>
            <a:r>
              <a:rPr lang="en-US" sz="950" dirty="0" err="1"/>
              <a:t>Bonnyville</a:t>
            </a:r>
            <a:r>
              <a:rPr lang="en-US" sz="950" dirty="0"/>
              <a:t>. Independent Welcoming Communities Committees have been established in each of the municipalities; looking towards the development of a regional approach to tackling issues. In particular, Cold Lake has completed an community social needs assessment and has developed a quick reference resource poster to tell people where they can access services.</a:t>
            </a:r>
          </a:p>
          <a:p>
            <a:endParaRPr lang="en-CA" sz="950" dirty="0"/>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18</a:t>
            </a:fld>
            <a:endParaRPr lang="en-CA"/>
          </a:p>
        </p:txBody>
      </p:sp>
    </p:spTree>
    <p:extLst>
      <p:ext uri="{BB962C8B-B14F-4D97-AF65-F5344CB8AC3E}">
        <p14:creationId xmlns:p14="http://schemas.microsoft.com/office/powerpoint/2010/main" val="3648524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City of Edmonton council has approved a Racism Free Edmonton Action Plan and multi-stakeholder Racism Free Edmonton Management Committee. The project includes a website, anti-racism education for leaders and groups and a public awareness campaign</a:t>
            </a:r>
            <a:r>
              <a:rPr lang="en-US" dirty="0" smtClean="0"/>
              <a:t>.</a:t>
            </a:r>
          </a:p>
          <a:p>
            <a:endParaRPr lang="en-US" dirty="0"/>
          </a:p>
          <a:p>
            <a:r>
              <a:rPr lang="en-US" dirty="0"/>
              <a:t>The City of Grand Prairie is working to ensure that there is access to quality English as Second Language (ESL) opportunities for newcomers. They are also creating a welcoming package for newcomers.</a:t>
            </a:r>
          </a:p>
          <a:p>
            <a:endParaRPr lang="en-US" dirty="0"/>
          </a:p>
          <a:p>
            <a:r>
              <a:rPr lang="en-US" dirty="0"/>
              <a:t>Other communities have established an annual report card on racism and hate crimes within the community. The report card could identify what has worked in addressing hate crimes in the community and what may need to be done in the future to address this matter.</a:t>
            </a:r>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19</a:t>
            </a:fld>
            <a:endParaRPr lang="en-CA"/>
          </a:p>
        </p:txBody>
      </p:sp>
    </p:spTree>
    <p:extLst>
      <p:ext uri="{BB962C8B-B14F-4D97-AF65-F5344CB8AC3E}">
        <p14:creationId xmlns:p14="http://schemas.microsoft.com/office/powerpoint/2010/main" val="3893982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Welcoming and Inclusive Community (WIC) initiative is no longer an option for Alberta’s municipalities. It is a necessity. Not only to comply with the increasing legal requirements around access, municipalities must now focus on WIC principles for their long-term sustainability. As the population changes and as immigration becomes the main source of growth, local governments that undertake WIC initiatives will be more competitive and prepared for the future</a:t>
            </a:r>
            <a:r>
              <a:rPr lang="en-US" dirty="0" smtClean="0"/>
              <a:t>.</a:t>
            </a:r>
            <a:endParaRPr lang="en-US" dirty="0"/>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2</a:t>
            </a:fld>
            <a:endParaRPr lang="en-CA"/>
          </a:p>
        </p:txBody>
      </p:sp>
    </p:spTree>
    <p:extLst>
      <p:ext uri="{BB962C8B-B14F-4D97-AF65-F5344CB8AC3E}">
        <p14:creationId xmlns:p14="http://schemas.microsoft.com/office/powerpoint/2010/main" val="997708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Positioning the work within broader municipal agendas such as Municipal Sustainability, Economic Development, Business Planning, Citizen Engagement, and/or Welcoming and Retaining New Immigrants, increases efficiency as well as effectiveness. </a:t>
            </a:r>
            <a:endParaRPr lang="en-US" dirty="0" smtClean="0"/>
          </a:p>
          <a:p>
            <a:endParaRPr lang="en-US" dirty="0"/>
          </a:p>
          <a:p>
            <a:r>
              <a:rPr lang="en-US" dirty="0" smtClean="0"/>
              <a:t>It </a:t>
            </a:r>
            <a:r>
              <a:rPr lang="en-US" dirty="0"/>
              <a:t>is equally important to link with other community-based initiatives designed to increase access, integration, inclusion, participation and equitable outcomes for minority individuals and communities.  We all know how the “silo approach” places undue stress on limited resources and people. </a:t>
            </a:r>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20</a:t>
            </a:fld>
            <a:endParaRPr lang="en-CA"/>
          </a:p>
        </p:txBody>
      </p:sp>
    </p:spTree>
    <p:extLst>
      <p:ext uri="{BB962C8B-B14F-4D97-AF65-F5344CB8AC3E}">
        <p14:creationId xmlns:p14="http://schemas.microsoft.com/office/powerpoint/2010/main" val="3970931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384300"/>
          </a:xfrm>
        </p:spPr>
        <p:txBody>
          <a:bodyPr/>
          <a:lstStyle/>
          <a:p>
            <a:pPr marR="0" indent="0" fontAlgn="auto">
              <a:lnSpc>
                <a:spcPct val="100000"/>
              </a:lnSpc>
              <a:spcBef>
                <a:spcPts val="0"/>
              </a:spcBef>
              <a:spcAft>
                <a:spcPts val="0"/>
              </a:spcAft>
              <a:buClrTx/>
              <a:buSzTx/>
              <a:buFontTx/>
              <a:buNone/>
              <a:tabLst/>
              <a:defRPr/>
            </a:pPr>
            <a:r>
              <a:rPr lang="en-US" dirty="0"/>
              <a:t>AUMA’s WIC Network has materials, templates and guidelines available to promote the idea of welcoming and inclusive communities. The kit is designed to help municipalities create high quality and attractive promotional materials to spread the word about WIC-related initiatives.  Materials such as a pledge board and a festival guide can help your municipality celebrate WIC accomplishments and educate the public at the same time (wic.auma.ca</a:t>
            </a:r>
            <a:r>
              <a:rPr lang="en-US" dirty="0" smtClean="0"/>
              <a:t>).</a:t>
            </a:r>
            <a:endParaRPr lang="en-US" dirty="0"/>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21</a:t>
            </a:fld>
            <a:endParaRPr lang="en-CA"/>
          </a:p>
        </p:txBody>
      </p:sp>
    </p:spTree>
    <p:extLst>
      <p:ext uri="{BB962C8B-B14F-4D97-AF65-F5344CB8AC3E}">
        <p14:creationId xmlns:p14="http://schemas.microsoft.com/office/powerpoint/2010/main" val="1977547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Events are an excellent way to partner with agencies and community groups. One-off events do not require extensive commitment from groups with stretched resources, and can be a ‘test case’ for longer-term partnerships. They can also offer concrete wins so that people can see their successes and be more inclined to work together </a:t>
            </a:r>
            <a:r>
              <a:rPr lang="en-US" dirty="0" smtClean="0"/>
              <a:t>again. An </a:t>
            </a:r>
            <a:r>
              <a:rPr lang="en-US" dirty="0"/>
              <a:t>easy way to ease into events is by recognizing or joining in existing cultural celebrations.</a:t>
            </a:r>
          </a:p>
          <a:p>
            <a:pPr rtl="0"/>
            <a:endParaRPr lang="en-US" dirty="0"/>
          </a:p>
          <a:p>
            <a:pPr rtl="0"/>
            <a:r>
              <a:rPr lang="en-US" dirty="0"/>
              <a:t>The City of </a:t>
            </a:r>
            <a:r>
              <a:rPr lang="en-US" dirty="0" err="1"/>
              <a:t>Lethbridge</a:t>
            </a:r>
            <a:r>
              <a:rPr lang="en-US" dirty="0"/>
              <a:t> has hosted a number of diversity events, developing the </a:t>
            </a:r>
            <a:r>
              <a:rPr lang="en-US" dirty="0" err="1"/>
              <a:t>Lethbridge</a:t>
            </a:r>
            <a:r>
              <a:rPr lang="en-US" dirty="0"/>
              <a:t> Urban Aboriginal Community Plan as well as the Building Bridges: A Welcoming and Inclusive </a:t>
            </a:r>
            <a:r>
              <a:rPr lang="en-US" dirty="0" err="1"/>
              <a:t>Lethbridge</a:t>
            </a:r>
            <a:r>
              <a:rPr lang="en-US" dirty="0"/>
              <a:t> Community Action Plan.</a:t>
            </a:r>
          </a:p>
          <a:p>
            <a:pPr rtl="0"/>
            <a:endParaRPr lang="en-US" baseline="30000" dirty="0"/>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22</a:t>
            </a:fld>
            <a:endParaRPr lang="en-CA"/>
          </a:p>
        </p:txBody>
      </p:sp>
    </p:spTree>
    <p:extLst>
      <p:ext uri="{BB962C8B-B14F-4D97-AF65-F5344CB8AC3E}">
        <p14:creationId xmlns:p14="http://schemas.microsoft.com/office/powerpoint/2010/main" val="4084405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022350"/>
          </a:xfrm>
        </p:spPr>
        <p:txBody>
          <a:bodyPr/>
          <a:lstStyle/>
          <a:p>
            <a:pPr rtl="0"/>
            <a:r>
              <a:rPr lang="en-US" dirty="0"/>
              <a:t>Recognizing the work and courage of those who have relocated to your community or those who have helped others immigrate is important. Providing awards and recognition for organizations or individuals or initiatives that are contributing to building a racism free community</a:t>
            </a:r>
            <a:r>
              <a:rPr lang="en-US" dirty="0" smtClean="0"/>
              <a:t>.</a:t>
            </a:r>
            <a:endParaRPr lang="en-US" dirty="0"/>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23</a:t>
            </a:fld>
            <a:endParaRPr lang="en-CA"/>
          </a:p>
        </p:txBody>
      </p:sp>
    </p:spTree>
    <p:extLst>
      <p:ext uri="{BB962C8B-B14F-4D97-AF65-F5344CB8AC3E}">
        <p14:creationId xmlns:p14="http://schemas.microsoft.com/office/powerpoint/2010/main" val="1085642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813050"/>
          </a:xfrm>
        </p:spPr>
        <p:txBody>
          <a:bodyPr/>
          <a:lstStyle/>
          <a:p>
            <a:r>
              <a:rPr lang="en-US" b="0" i="0" kern="1200" dirty="0" smtClean="0">
                <a:solidFill>
                  <a:schemeClr val="tx1"/>
                </a:solidFill>
                <a:effectLst/>
                <a:latin typeface="+mn-lt"/>
                <a:ea typeface="+mn-ea"/>
                <a:cs typeface="+mn-cs"/>
              </a:rPr>
              <a:t>The AUMA has developed</a:t>
            </a:r>
            <a:r>
              <a:rPr lang="en-US" b="0" i="0" kern="1200" baseline="0" dirty="0" smtClean="0">
                <a:solidFill>
                  <a:schemeClr val="tx1"/>
                </a:solidFill>
                <a:effectLst/>
                <a:latin typeface="+mn-lt"/>
                <a:ea typeface="+mn-ea"/>
                <a:cs typeface="+mn-cs"/>
              </a:rPr>
              <a:t> a WIC planning </a:t>
            </a:r>
            <a:r>
              <a:rPr lang="en-US" b="0" i="0" kern="1200" dirty="0" smtClean="0">
                <a:solidFill>
                  <a:schemeClr val="tx1"/>
                </a:solidFill>
                <a:effectLst/>
                <a:latin typeface="+mn-lt"/>
                <a:ea typeface="+mn-ea"/>
                <a:cs typeface="+mn-cs"/>
              </a:rPr>
              <a:t>toolkit that walks through the different stages of a successful initiative or plan, including:</a:t>
            </a:r>
            <a:br>
              <a:rPr lang="en-US" b="0" i="0" kern="1200" dirty="0" smtClean="0">
                <a:solidFill>
                  <a:schemeClr val="tx1"/>
                </a:solidFill>
                <a:effectLst/>
                <a:latin typeface="+mn-lt"/>
                <a:ea typeface="+mn-ea"/>
                <a:cs typeface="+mn-cs"/>
              </a:rPr>
            </a:br>
            <a:r>
              <a:rPr lang="en-US" b="0" i="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b="0" i="0" kern="1200" dirty="0" smtClean="0">
                <a:solidFill>
                  <a:schemeClr val="tx1"/>
                </a:solidFill>
                <a:effectLst/>
                <a:latin typeface="+mn-lt"/>
                <a:ea typeface="+mn-ea"/>
                <a:cs typeface="+mn-cs"/>
              </a:rPr>
              <a:t> Recognition</a:t>
            </a:r>
          </a:p>
          <a:p>
            <a:pPr marL="171450" indent="-171450">
              <a:buFont typeface="Arial" panose="020B0604020202020204" pitchFamily="34" charset="0"/>
              <a:buChar char="•"/>
            </a:pPr>
            <a:r>
              <a:rPr lang="en-US" b="0" i="0" kern="1200" dirty="0" smtClean="0">
                <a:solidFill>
                  <a:schemeClr val="tx1"/>
                </a:solidFill>
                <a:effectLst/>
                <a:latin typeface="+mn-lt"/>
                <a:ea typeface="+mn-ea"/>
                <a:cs typeface="+mn-cs"/>
              </a:rPr>
              <a:t> Commitment</a:t>
            </a:r>
          </a:p>
          <a:p>
            <a:pPr marL="171450" indent="-171450">
              <a:buFont typeface="Arial" panose="020B0604020202020204" pitchFamily="34" charset="0"/>
              <a:buChar char="•"/>
            </a:pPr>
            <a:r>
              <a:rPr lang="en-US" b="0" i="0" kern="1200" dirty="0" smtClean="0">
                <a:solidFill>
                  <a:schemeClr val="tx1"/>
                </a:solidFill>
                <a:effectLst/>
                <a:latin typeface="+mn-lt"/>
                <a:ea typeface="+mn-ea"/>
                <a:cs typeface="+mn-cs"/>
              </a:rPr>
              <a:t> Vision &amp; Plan</a:t>
            </a:r>
          </a:p>
          <a:p>
            <a:pPr marL="171450" indent="-171450">
              <a:buFont typeface="Arial" panose="020B0604020202020204" pitchFamily="34" charset="0"/>
              <a:buChar char="•"/>
            </a:pPr>
            <a:r>
              <a:rPr lang="en-US" b="0" i="0" kern="1200" dirty="0" smtClean="0">
                <a:solidFill>
                  <a:schemeClr val="tx1"/>
                </a:solidFill>
                <a:effectLst/>
                <a:latin typeface="+mn-lt"/>
                <a:ea typeface="+mn-ea"/>
                <a:cs typeface="+mn-cs"/>
              </a:rPr>
              <a:t> Action &amp; Evaluation</a:t>
            </a:r>
          </a:p>
          <a:p>
            <a:pPr marL="171450" indent="-171450">
              <a:buFont typeface="Arial" panose="020B0604020202020204" pitchFamily="34" charset="0"/>
              <a:buChar char="•"/>
            </a:pPr>
            <a:r>
              <a:rPr lang="en-US" b="0" i="0" kern="1200" dirty="0" smtClean="0">
                <a:solidFill>
                  <a:schemeClr val="tx1"/>
                </a:solidFill>
                <a:effectLst/>
                <a:latin typeface="+mn-lt"/>
                <a:ea typeface="+mn-ea"/>
                <a:cs typeface="+mn-cs"/>
              </a:rPr>
              <a:t> Celebration</a:t>
            </a:r>
          </a:p>
          <a:p>
            <a:r>
              <a:rPr lang="en-US" b="0" i="0" kern="1200" dirty="0" smtClean="0">
                <a:solidFill>
                  <a:schemeClr val="tx1"/>
                </a:solidFill>
                <a:effectLst/>
                <a:latin typeface="+mn-lt"/>
                <a:ea typeface="+mn-ea"/>
                <a:cs typeface="+mn-cs"/>
              </a:rPr>
              <a:t/>
            </a:r>
            <a:br>
              <a:rPr lang="en-US" b="0" i="0" kern="1200" dirty="0" smtClean="0">
                <a:solidFill>
                  <a:schemeClr val="tx1"/>
                </a:solidFill>
                <a:effectLst/>
                <a:latin typeface="+mn-lt"/>
                <a:ea typeface="+mn-ea"/>
                <a:cs typeface="+mn-cs"/>
              </a:rPr>
            </a:br>
            <a:r>
              <a:rPr lang="en-US" b="0" i="0" kern="1200" dirty="0" smtClean="0">
                <a:solidFill>
                  <a:schemeClr val="tx1"/>
                </a:solidFill>
                <a:effectLst/>
                <a:latin typeface="+mn-lt"/>
                <a:ea typeface="+mn-ea"/>
                <a:cs typeface="+mn-cs"/>
              </a:rPr>
              <a:t>The toolkit expands on what needs to happen during each phase and provides current case studies and best practices from around the province.</a:t>
            </a:r>
            <a:endParaRPr lang="en-US" b="0" i="0" u="none" strike="noStrike" kern="1200" baseline="30000" dirty="0" smtClean="0">
              <a:solidFill>
                <a:schemeClr val="tx1"/>
              </a:solidFill>
              <a:effectLst/>
              <a:latin typeface="+mn-lt"/>
              <a:ea typeface="+mn-ea"/>
              <a:cs typeface="+mn-cs"/>
            </a:endParaRPr>
          </a:p>
          <a:p>
            <a:endParaRPr lang="en-US" b="0" i="0" u="none" strike="noStrike" kern="1200" baseline="30000" dirty="0" smtClean="0">
              <a:solidFill>
                <a:schemeClr val="tx1"/>
              </a:solidFill>
              <a:effectLst/>
              <a:latin typeface="+mn-lt"/>
              <a:ea typeface="+mn-ea"/>
              <a:cs typeface="+mn-cs"/>
            </a:endParaRPr>
          </a:p>
          <a:p>
            <a:r>
              <a:rPr lang="en-US" b="0" i="0" u="none" strike="noStrike" kern="1200" baseline="0" dirty="0" smtClean="0">
                <a:solidFill>
                  <a:schemeClr val="tx1"/>
                </a:solidFill>
                <a:effectLst/>
                <a:latin typeface="+mn-lt"/>
                <a:ea typeface="+mn-ea"/>
                <a:cs typeface="+mn-cs"/>
              </a:rPr>
              <a:t>The AUMA has also developed a Municipal Evaluation Tool (MET) and Municipal Action Planning guide that will help our municipal through the process.</a:t>
            </a:r>
            <a:endParaRPr lang="en-US" b="0" i="0" kern="1200" dirty="0" smtClean="0">
              <a:solidFill>
                <a:schemeClr val="tx1"/>
              </a:solidFill>
              <a:effectLst/>
              <a:latin typeface="+mn-lt"/>
              <a:ea typeface="+mn-ea"/>
              <a:cs typeface="+mn-cs"/>
            </a:endParaRPr>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24</a:t>
            </a:fld>
            <a:endParaRPr lang="en-CA"/>
          </a:p>
        </p:txBody>
      </p:sp>
    </p:spTree>
    <p:extLst>
      <p:ext uri="{BB962C8B-B14F-4D97-AF65-F5344CB8AC3E}">
        <p14:creationId xmlns:p14="http://schemas.microsoft.com/office/powerpoint/2010/main" val="1156125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25</a:t>
            </a:fld>
            <a:endParaRPr lang="en-CA"/>
          </a:p>
        </p:txBody>
      </p:sp>
    </p:spTree>
    <p:extLst>
      <p:ext uri="{BB962C8B-B14F-4D97-AF65-F5344CB8AC3E}">
        <p14:creationId xmlns:p14="http://schemas.microsoft.com/office/powerpoint/2010/main" val="1917947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can</a:t>
            </a:r>
            <a:r>
              <a:rPr lang="en-CA" baseline="0" dirty="0" smtClean="0"/>
              <a:t> approach the AUMA for more information about WIC, joining the network, what’s involved and access the resources that they have developed over the past few years</a:t>
            </a:r>
            <a:endParaRPr lang="en-CA" dirty="0"/>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26</a:t>
            </a:fld>
            <a:endParaRPr lang="en-CA"/>
          </a:p>
        </p:txBody>
      </p:sp>
    </p:spTree>
    <p:extLst>
      <p:ext uri="{BB962C8B-B14F-4D97-AF65-F5344CB8AC3E}">
        <p14:creationId xmlns:p14="http://schemas.microsoft.com/office/powerpoint/2010/main" val="776672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 mentioned, the AUMA has developed a Municipal</a:t>
            </a:r>
            <a:r>
              <a:rPr lang="en-CA" baseline="0" dirty="0" smtClean="0"/>
              <a:t> Evaluation Tool that we can administer ourselves to help determine the current state of our community. It will help us to know where we sit in terms of being welcoming and inclusive, as well as give us some ideas on the kinds of goals that we could set for ourselves.</a:t>
            </a:r>
            <a:endParaRPr lang="en-CA" dirty="0"/>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27</a:t>
            </a:fld>
            <a:endParaRPr lang="en-CA"/>
          </a:p>
        </p:txBody>
      </p:sp>
    </p:spTree>
    <p:extLst>
      <p:ext uri="{BB962C8B-B14F-4D97-AF65-F5344CB8AC3E}">
        <p14:creationId xmlns:p14="http://schemas.microsoft.com/office/powerpoint/2010/main" val="1861871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Once we know where we</a:t>
            </a:r>
            <a:r>
              <a:rPr lang="en-CA" baseline="0" dirty="0" smtClean="0"/>
              <a:t> stand with regard to diversity and inclusion, as well as the resources that exist within our community, we can decide the approach that we want to take. Using the AUMA’s resources, we can develop an approach that is unique to our community … it can be a big, ambitious plan or it can be a series of small goals that we incorporate into plans and initiatives that are already underway. This all depends on the resources we have available and the support this has on council and within the community.</a:t>
            </a:r>
            <a:endParaRPr lang="en-CA" dirty="0"/>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28</a:t>
            </a:fld>
            <a:endParaRPr lang="en-CA"/>
          </a:p>
        </p:txBody>
      </p:sp>
    </p:spTree>
    <p:extLst>
      <p:ext uri="{BB962C8B-B14F-4D97-AF65-F5344CB8AC3E}">
        <p14:creationId xmlns:p14="http://schemas.microsoft.com/office/powerpoint/2010/main" val="3937037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indent="0" fontAlgn="auto">
              <a:lnSpc>
                <a:spcPct val="100000"/>
              </a:lnSpc>
              <a:spcBef>
                <a:spcPts val="0"/>
              </a:spcBef>
              <a:spcAft>
                <a:spcPts val="0"/>
              </a:spcAft>
              <a:buClrTx/>
              <a:buSzTx/>
              <a:buFontTx/>
              <a:buNone/>
              <a:tabLst/>
              <a:defRPr/>
            </a:pPr>
            <a:r>
              <a:rPr lang="en-US" dirty="0"/>
              <a:t>Alberta municipalities have become increasingly aware of issues around dwindling populations and </a:t>
            </a:r>
            <a:r>
              <a:rPr lang="en-US" dirty="0" err="1"/>
              <a:t>labour</a:t>
            </a:r>
            <a:r>
              <a:rPr lang="en-US" dirty="0"/>
              <a:t> shortages. Attraction and retention strategies can help with growth. Sometimes new arrivals encounter challenges adapting to their new environment. Newcomers will be more attracted to prepared communities that make them feel welcome and included.</a:t>
            </a:r>
          </a:p>
          <a:p>
            <a:endParaRPr lang="en-US" dirty="0"/>
          </a:p>
          <a:p>
            <a:r>
              <a:rPr lang="en-US" dirty="0"/>
              <a:t>Statistics: Alberta Immigration Progress Report 2011. Government of Alberta</a:t>
            </a:r>
            <a:r>
              <a:rPr lang="en-US" dirty="0" smtClean="0"/>
              <a:t>.</a:t>
            </a:r>
            <a:endParaRPr lang="en-US" dirty="0"/>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3</a:t>
            </a:fld>
            <a:endParaRPr lang="en-CA"/>
          </a:p>
        </p:txBody>
      </p:sp>
    </p:spTree>
    <p:extLst>
      <p:ext uri="{BB962C8B-B14F-4D97-AF65-F5344CB8AC3E}">
        <p14:creationId xmlns:p14="http://schemas.microsoft.com/office/powerpoint/2010/main" val="2914816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indent="0" fontAlgn="auto">
              <a:lnSpc>
                <a:spcPct val="100000"/>
              </a:lnSpc>
              <a:spcBef>
                <a:spcPts val="0"/>
              </a:spcBef>
              <a:spcAft>
                <a:spcPts val="0"/>
              </a:spcAft>
              <a:buClrTx/>
              <a:buSzTx/>
              <a:buFontTx/>
              <a:buNone/>
              <a:tabLst/>
              <a:defRPr/>
            </a:pPr>
            <a:r>
              <a:rPr lang="en-US" dirty="0"/>
              <a:t>It is estimated that by 2031 there will be more than 923,000 seniors in Alberta – about one in five Albertans.  As the population ages, communities must adapt  not only to accommodate seniors’ needs but also to recognize the unique opportunities around attracting and retaining this important demographic.</a:t>
            </a:r>
          </a:p>
          <a:p>
            <a:endParaRPr lang="en-US" dirty="0"/>
          </a:p>
          <a:p>
            <a:r>
              <a:rPr lang="en-US" dirty="0"/>
              <a:t>Statistics: Alberta Health (</a:t>
            </a:r>
            <a:r>
              <a:rPr lang="en-US" dirty="0">
                <a:hlinkClick r:id="rId3"/>
              </a:rPr>
              <a:t>www.health.alberta.ca/seniors/aging-population.html</a:t>
            </a:r>
            <a:r>
              <a:rPr lang="en-US" dirty="0" smtClean="0"/>
              <a:t>)</a:t>
            </a:r>
            <a:endParaRPr lang="en-US" dirty="0"/>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4</a:t>
            </a:fld>
            <a:endParaRPr lang="en-CA"/>
          </a:p>
        </p:txBody>
      </p:sp>
    </p:spTree>
    <p:extLst>
      <p:ext uri="{BB962C8B-B14F-4D97-AF65-F5344CB8AC3E}">
        <p14:creationId xmlns:p14="http://schemas.microsoft.com/office/powerpoint/2010/main" val="393845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 2012, Alberta’s youth made up 15.4% of the </a:t>
            </a:r>
            <a:r>
              <a:rPr lang="en-US" dirty="0" err="1"/>
              <a:t>labour</a:t>
            </a:r>
            <a:r>
              <a:rPr lang="en-US" dirty="0"/>
              <a:t> force and 14.7% of employed Albertans. To retain and attract youth, communities must make them feel welcome and provide opportunities for young people to participate and create.</a:t>
            </a:r>
          </a:p>
          <a:p>
            <a:pPr>
              <a:defRPr/>
            </a:pPr>
            <a:endParaRPr lang="en-US" dirty="0"/>
          </a:p>
          <a:p>
            <a:pPr marR="0" indent="0" fontAlgn="auto">
              <a:lnSpc>
                <a:spcPct val="100000"/>
              </a:lnSpc>
              <a:spcBef>
                <a:spcPts val="0"/>
              </a:spcBef>
              <a:spcAft>
                <a:spcPts val="0"/>
              </a:spcAft>
              <a:buClrTx/>
              <a:buSzTx/>
              <a:buFontTx/>
              <a:buNone/>
              <a:tabLst/>
              <a:defRPr/>
            </a:pPr>
            <a:r>
              <a:rPr lang="en-US" dirty="0"/>
              <a:t>Statistics: Youth in </a:t>
            </a:r>
            <a:r>
              <a:rPr lang="en-US" dirty="0" err="1"/>
              <a:t>Labour</a:t>
            </a:r>
            <a:r>
              <a:rPr lang="en-US" dirty="0"/>
              <a:t> Force 2012. Government of Alberta</a:t>
            </a:r>
            <a:r>
              <a:rPr lang="en-US" dirty="0" smtClean="0"/>
              <a:t>.</a:t>
            </a:r>
            <a:endParaRPr lang="en-US" sz="1200" b="0" i="0" u="none" strike="noStrike" kern="1200" baseline="30000" dirty="0" smtClean="0">
              <a:solidFill>
                <a:schemeClr val="tx1"/>
              </a:solidFill>
              <a:latin typeface="+mn-lt"/>
              <a:ea typeface="+mn-ea"/>
              <a:cs typeface="+mn-cs"/>
            </a:endParaRPr>
          </a:p>
          <a:p>
            <a:pPr rtl="0"/>
            <a:endParaRPr lang="en-US" sz="1200" b="0" i="0" u="none" strike="noStrike" kern="1200" baseline="30000" dirty="0" smtClean="0">
              <a:solidFill>
                <a:schemeClr val="tx1"/>
              </a:solidFill>
              <a:latin typeface="+mn-lt"/>
              <a:ea typeface="+mn-ea"/>
              <a:cs typeface="+mn-cs"/>
            </a:endParaRPr>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5</a:t>
            </a:fld>
            <a:endParaRPr lang="en-CA"/>
          </a:p>
        </p:txBody>
      </p:sp>
    </p:spTree>
    <p:extLst>
      <p:ext uri="{BB962C8B-B14F-4D97-AF65-F5344CB8AC3E}">
        <p14:creationId xmlns:p14="http://schemas.microsoft.com/office/powerpoint/2010/main" val="2048004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abbreviation LGBT refers to lesbian, gay, bisexual, and transgendered people. LGBT people often feel excluded from our communities due to overt (homophobia) and systemic (heterosexism) experiences of discrimination. In 1996, the Canadian Human Rights Act was amended to prohibit discrimination on the basis of sexual orientation. In 2009, Alberta included sexual orientation in the Alberta Human Rights Act.</a:t>
            </a:r>
          </a:p>
          <a:p>
            <a:pPr rtl="0"/>
            <a:endParaRPr lang="en-US" dirty="0"/>
          </a:p>
          <a:p>
            <a:pPr rtl="0"/>
            <a:r>
              <a:rPr lang="en-US" dirty="0"/>
              <a:t>Statistics: National Post / Forum Poll (</a:t>
            </a:r>
            <a:r>
              <a:rPr lang="en-US" dirty="0">
                <a:hlinkClick r:id="rId3"/>
              </a:rPr>
              <a:t>http://news.nationalpost.com/2012/07/06/the-true-north-lgbt-new-poll-reveals-landscape-of-gay-canada/</a:t>
            </a:r>
            <a:r>
              <a:rPr lang="en-US" dirty="0"/>
              <a:t>)</a:t>
            </a:r>
          </a:p>
          <a:p>
            <a:pPr rtl="0"/>
            <a:endParaRPr lang="en-US" baseline="30000" dirty="0"/>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6</a:t>
            </a:fld>
            <a:endParaRPr lang="en-CA"/>
          </a:p>
        </p:txBody>
      </p:sp>
    </p:spTree>
    <p:extLst>
      <p:ext uri="{BB962C8B-B14F-4D97-AF65-F5344CB8AC3E}">
        <p14:creationId xmlns:p14="http://schemas.microsoft.com/office/powerpoint/2010/main" val="1255481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 a welcoming and inclusive community requires a recognition of the differing abilities of community members and taking action to ensure that all residents are able to actively participate in the social, cultural and economic life of the municipality. This may include, for example, ensuring barrier-free access to recreation facilities, accommodating differing needs in the municipal workplace and providing education on health policies for municipal staff. The Alberta Human Rights Act prohibits discrimination on the grounds of physical and mental disability.</a:t>
            </a:r>
            <a:endParaRPr lang="en-US" dirty="0"/>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7</a:t>
            </a:fld>
            <a:endParaRPr lang="en-CA"/>
          </a:p>
        </p:txBody>
      </p:sp>
    </p:spTree>
    <p:extLst>
      <p:ext uri="{BB962C8B-B14F-4D97-AF65-F5344CB8AC3E}">
        <p14:creationId xmlns:p14="http://schemas.microsoft.com/office/powerpoint/2010/main" val="2167899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8</a:t>
            </a:fld>
            <a:endParaRPr lang="en-CA"/>
          </a:p>
        </p:txBody>
      </p:sp>
    </p:spTree>
    <p:extLst>
      <p:ext uri="{BB962C8B-B14F-4D97-AF65-F5344CB8AC3E}">
        <p14:creationId xmlns:p14="http://schemas.microsoft.com/office/powerpoint/2010/main" val="342158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indent="0" fontAlgn="auto">
              <a:lnSpc>
                <a:spcPct val="100000"/>
              </a:lnSpc>
              <a:spcBef>
                <a:spcPts val="0"/>
              </a:spcBef>
              <a:spcAft>
                <a:spcPts val="0"/>
              </a:spcAft>
              <a:buClrTx/>
              <a:buSzTx/>
              <a:buFontTx/>
              <a:buNone/>
              <a:tabLst/>
              <a:defRPr/>
            </a:pPr>
            <a:r>
              <a:rPr lang="en-US" dirty="0"/>
              <a:t>While specific programs are often necessary, ultimately, the WIC concept is about incorporating the diversity of residents within your community into your overall governance, planning and service delivery. Successful municipalities work to engage as much of the community as possible in their planning and implementation efforts</a:t>
            </a:r>
            <a:r>
              <a:rPr lang="en-US" dirty="0" smtClean="0"/>
              <a:t>.</a:t>
            </a:r>
            <a:endParaRPr lang="en-US" sz="1200" b="0" i="0" u="none" strike="noStrike" kern="1200" baseline="300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30000" dirty="0" smtClean="0">
              <a:solidFill>
                <a:schemeClr val="tx1"/>
              </a:solidFill>
              <a:latin typeface="+mn-lt"/>
              <a:ea typeface="+mn-ea"/>
              <a:cs typeface="+mn-cs"/>
            </a:endParaRPr>
          </a:p>
          <a:p>
            <a:endParaRPr lang="en-CA" sz="1200" dirty="0">
              <a:latin typeface="+mn-lt"/>
            </a:endParaRPr>
          </a:p>
        </p:txBody>
      </p:sp>
      <p:sp>
        <p:nvSpPr>
          <p:cNvPr id="4" name="Date Placeholder 3"/>
          <p:cNvSpPr>
            <a:spLocks noGrp="1"/>
          </p:cNvSpPr>
          <p:nvPr>
            <p:ph type="dt" idx="10"/>
          </p:nvPr>
        </p:nvSpPr>
        <p:spPr/>
        <p:txBody>
          <a:bodyPr/>
          <a:lstStyle/>
          <a:p>
            <a:fld id="{F928D3DE-0D35-4526-8FA3-9B2E5E45446E}" type="datetime1">
              <a:rPr lang="en-CA" smtClean="0"/>
              <a:t>19/08/2015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BFD10E-D2E1-436D-8560-ACE5D8406BB3}" type="slidenum">
              <a:rPr lang="en-CA" smtClean="0"/>
              <a:t>9</a:t>
            </a:fld>
            <a:endParaRPr lang="en-CA"/>
          </a:p>
        </p:txBody>
      </p:sp>
    </p:spTree>
    <p:extLst>
      <p:ext uri="{BB962C8B-B14F-4D97-AF65-F5344CB8AC3E}">
        <p14:creationId xmlns:p14="http://schemas.microsoft.com/office/powerpoint/2010/main" val="2501123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1930" y="2349500"/>
            <a:ext cx="8242300" cy="2171115"/>
          </a:xfrm>
        </p:spPr>
        <p:txBody>
          <a:bodyPr anchor="ctr" anchorCtr="0">
            <a:normAutofit/>
          </a:bodyPr>
          <a:lstStyle>
            <a:lvl1pPr algn="l">
              <a:defRPr sz="5400" b="1"/>
            </a:lvl1pPr>
          </a:lstStyle>
          <a:p>
            <a:r>
              <a:rPr lang="en-US" smtClean="0"/>
              <a:t>Click to edit Master title style</a:t>
            </a:r>
            <a:endParaRPr lang="en-CA" dirty="0"/>
          </a:p>
        </p:txBody>
      </p:sp>
      <p:sp>
        <p:nvSpPr>
          <p:cNvPr id="3" name="Subtitle 2"/>
          <p:cNvSpPr>
            <a:spLocks noGrp="1"/>
          </p:cNvSpPr>
          <p:nvPr>
            <p:ph type="subTitle" idx="1"/>
          </p:nvPr>
        </p:nvSpPr>
        <p:spPr>
          <a:xfrm>
            <a:off x="2741930" y="4681538"/>
            <a:ext cx="8242300" cy="855662"/>
          </a:xfrm>
        </p:spPr>
        <p:txBody>
          <a:bodyPr/>
          <a:lstStyle>
            <a:lvl1pPr marL="0" indent="0" algn="l">
              <a:buNone/>
              <a:defRPr sz="2400" b="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r="66145" b="32408"/>
          <a:stretch/>
        </p:blipFill>
        <p:spPr>
          <a:xfrm>
            <a:off x="-1" y="-12700"/>
            <a:ext cx="2654301"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61199" y="318406"/>
            <a:ext cx="1808773" cy="1808773"/>
          </a:xfrm>
          <a:prstGeom prst="rect">
            <a:avLst/>
          </a:prstGeom>
        </p:spPr>
      </p:pic>
    </p:spTree>
    <p:extLst>
      <p:ext uri="{BB962C8B-B14F-4D97-AF65-F5344CB8AC3E}">
        <p14:creationId xmlns:p14="http://schemas.microsoft.com/office/powerpoint/2010/main" val="165467912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17222" y="365125"/>
            <a:ext cx="10036578" cy="1325563"/>
          </a:xfrm>
        </p:spPr>
        <p:txBody>
          <a:bodyPr/>
          <a:lstStyle/>
          <a:p>
            <a:r>
              <a:rPr lang="en-US" smtClean="0"/>
              <a:t>Click to edit Master title style</a:t>
            </a:r>
            <a:endParaRPr lang="en-CA" dirty="0"/>
          </a:p>
        </p:txBody>
      </p:sp>
      <p:sp>
        <p:nvSpPr>
          <p:cNvPr id="4" name="Footer Placeholder 3"/>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4385114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6312" t="18097" r="-1152" b="9959"/>
          <a:stretch/>
        </p:blipFill>
        <p:spPr>
          <a:xfrm>
            <a:off x="-257886" y="-152399"/>
            <a:ext cx="12695072" cy="7150098"/>
          </a:xfrm>
          <a:prstGeom prst="rect">
            <a:avLst/>
          </a:prstGeom>
        </p:spPr>
      </p:pic>
      <p:sp>
        <p:nvSpPr>
          <p:cNvPr id="9" name="Content Placeholder 2"/>
          <p:cNvSpPr>
            <a:spLocks noGrp="1"/>
          </p:cNvSpPr>
          <p:nvPr>
            <p:ph idx="14" hasCustomPrompt="1"/>
          </p:nvPr>
        </p:nvSpPr>
        <p:spPr>
          <a:xfrm>
            <a:off x="5689600" y="365126"/>
            <a:ext cx="6158748" cy="6022974"/>
          </a:xfrm>
          <a:solidFill>
            <a:schemeClr val="accent1"/>
          </a:solidFill>
        </p:spPr>
        <p:txBody>
          <a:bodyPr lIns="252000" tIns="252000" rIns="252000" bIns="252000" anchor="ctr" anchorCtr="0">
            <a:normAutofit/>
          </a:bodyPr>
          <a:lstStyle>
            <a:lvl1pPr marL="228600" indent="-228600">
              <a:buClr>
                <a:schemeClr val="bg1"/>
              </a:buClr>
              <a:buFontTx/>
              <a:buBlip>
                <a:blip r:embed="rId3"/>
              </a:buBlip>
              <a:defRPr sz="3600">
                <a:solidFill>
                  <a:schemeClr val="bg1"/>
                </a:solidFill>
              </a:defRPr>
            </a:lvl1pPr>
            <a:lvl2pPr marL="685800" indent="-228600">
              <a:buClr>
                <a:schemeClr val="bg1"/>
              </a:buClr>
              <a:buFont typeface="Arial" panose="020B0604020202020204" pitchFamily="34" charset="0"/>
              <a:buChar char="―"/>
              <a:defRPr sz="3200">
                <a:solidFill>
                  <a:schemeClr val="bg1"/>
                </a:solidFill>
              </a:defRPr>
            </a:lvl2pPr>
            <a:lvl3pPr marL="1143000" indent="-228600">
              <a:buClr>
                <a:schemeClr val="bg1"/>
              </a:buClr>
              <a:buFont typeface="Wingdings" panose="05000000000000000000" pitchFamily="2" charset="2"/>
              <a:buChar char="§"/>
              <a:defRPr sz="2800">
                <a:solidFill>
                  <a:schemeClr val="bg1"/>
                </a:solidFill>
              </a:defRPr>
            </a:lvl3pPr>
            <a:lvl4pPr marL="1600200" indent="-228600">
              <a:buClr>
                <a:schemeClr val="bg1"/>
              </a:buClr>
              <a:buFont typeface="Courier New" panose="02070309020205020404" pitchFamily="49" charset="0"/>
              <a:buChar char="o"/>
              <a:defRPr sz="2400">
                <a:solidFill>
                  <a:schemeClr val="bg1"/>
                </a:solidFill>
              </a:defRPr>
            </a:lvl4pPr>
            <a:lvl5pPr marL="2057400" indent="-228600">
              <a:buClr>
                <a:schemeClr val="bg1"/>
              </a:buClr>
              <a:buFont typeface="Wingdings" panose="05000000000000000000" pitchFamily="2" charset="2"/>
              <a:buChar char="v"/>
              <a:defRPr sz="2400">
                <a:solidFill>
                  <a:schemeClr val="bg1"/>
                </a:solidFill>
              </a:defRPr>
            </a:lvl5pPr>
          </a:lstStyle>
          <a:p>
            <a:pPr lvl="0"/>
            <a:r>
              <a:rPr lang="en-US" dirty="0" smtClean="0"/>
              <a:t> 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49638970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1"/>
          <p:cNvSpPr>
            <a:spLocks noGrp="1"/>
          </p:cNvSpPr>
          <p:nvPr>
            <p:ph type="title"/>
          </p:nvPr>
        </p:nvSpPr>
        <p:spPr>
          <a:xfrm>
            <a:off x="514095" y="365125"/>
            <a:ext cx="7718334" cy="1325563"/>
          </a:xfrm>
        </p:spPr>
        <p:txBody>
          <a:bodyPr/>
          <a:lstStyle/>
          <a:p>
            <a:r>
              <a:rPr lang="en-US" smtClean="0"/>
              <a:t>Click to edit Master title style</a:t>
            </a:r>
            <a:endParaRPr lang="en-CA"/>
          </a:p>
        </p:txBody>
      </p:sp>
      <p:sp>
        <p:nvSpPr>
          <p:cNvPr id="8" name="Rectangle 7"/>
          <p:cNvSpPr/>
          <p:nvPr userDrawn="1"/>
        </p:nvSpPr>
        <p:spPr>
          <a:xfrm>
            <a:off x="8458199" y="0"/>
            <a:ext cx="8890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9722"/>
          <a:stretch/>
        </p:blipFill>
        <p:spPr>
          <a:xfrm>
            <a:off x="8521700" y="0"/>
            <a:ext cx="3670300" cy="6858000"/>
          </a:xfrm>
          <a:prstGeom prst="rect">
            <a:avLst/>
          </a:prstGeom>
        </p:spPr>
      </p:pic>
      <p:sp>
        <p:nvSpPr>
          <p:cNvPr id="10" name="Content Placeholder 2"/>
          <p:cNvSpPr>
            <a:spLocks noGrp="1"/>
          </p:cNvSpPr>
          <p:nvPr>
            <p:ph idx="1"/>
          </p:nvPr>
        </p:nvSpPr>
        <p:spPr>
          <a:xfrm>
            <a:off x="514095" y="1843031"/>
            <a:ext cx="7718334" cy="3363969"/>
          </a:xfrm>
        </p:spPr>
        <p:txBody>
          <a:bodyPr/>
          <a:lstStyle>
            <a:lvl1pPr marL="514350" indent="-514350">
              <a:buClr>
                <a:schemeClr val="accent2"/>
              </a:buClr>
              <a:buFontTx/>
              <a:buBlip>
                <a:blip r:embed="rId3"/>
              </a:buBlip>
              <a:defRPr/>
            </a:lvl1pPr>
            <a:lvl2pPr marL="685800" indent="-228600">
              <a:buClr>
                <a:schemeClr val="accent1"/>
              </a:buClr>
              <a:buFont typeface="Arial" panose="020B0604020202020204" pitchFamily="34" charset="0"/>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Courier New" panose="02070309020205020404" pitchFamily="49" charset="0"/>
              <a:buChar char="o"/>
              <a:defRPr/>
            </a:lvl4pPr>
            <a:lvl5pPr marL="2057400" indent="-228600">
              <a:buClr>
                <a:schemeClr val="accent1"/>
              </a:buClr>
              <a:buFont typeface="Wingdings" panose="05000000000000000000" pitchFamily="2" charset="2"/>
              <a:buChar char="v"/>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2" name="Footer Placeholder 2"/>
          <p:cNvSpPr>
            <a:spLocks noGrp="1"/>
          </p:cNvSpPr>
          <p:nvPr>
            <p:ph type="ftr" sz="quarter" idx="11"/>
          </p:nvPr>
        </p:nvSpPr>
        <p:spPr>
          <a:xfrm>
            <a:off x="1313180" y="5433060"/>
            <a:ext cx="5087620" cy="685800"/>
          </a:xfrm>
        </p:spPr>
        <p:txBody>
          <a:bodyPr/>
          <a:lstStyle/>
          <a:p>
            <a:endParaRPr lang="en-CA" dirty="0"/>
          </a:p>
        </p:txBody>
      </p:sp>
    </p:spTree>
    <p:extLst>
      <p:ext uri="{BB962C8B-B14F-4D97-AF65-F5344CB8AC3E}">
        <p14:creationId xmlns:p14="http://schemas.microsoft.com/office/powerpoint/2010/main" val="94671339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6" name="Title 1"/>
          <p:cNvSpPr>
            <a:spLocks noGrp="1"/>
          </p:cNvSpPr>
          <p:nvPr>
            <p:ph type="title"/>
          </p:nvPr>
        </p:nvSpPr>
        <p:spPr>
          <a:xfrm>
            <a:off x="514095" y="365125"/>
            <a:ext cx="7273497" cy="1325563"/>
          </a:xfrm>
        </p:spPr>
        <p:txBody>
          <a:bodyPr/>
          <a:lstStyle/>
          <a:p>
            <a:r>
              <a:rPr lang="en-US" smtClean="0"/>
              <a:t>Click to edit Master title style</a:t>
            </a:r>
            <a:endParaRPr lang="en-CA" dirty="0"/>
          </a:p>
        </p:txBody>
      </p:sp>
      <p:sp>
        <p:nvSpPr>
          <p:cNvPr id="8" name="Rectangle 7"/>
          <p:cNvSpPr/>
          <p:nvPr userDrawn="1"/>
        </p:nvSpPr>
        <p:spPr>
          <a:xfrm>
            <a:off x="8458199" y="0"/>
            <a:ext cx="8890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54305"/>
          <a:stretch/>
        </p:blipFill>
        <p:spPr>
          <a:xfrm flipH="1">
            <a:off x="8013700" y="0"/>
            <a:ext cx="4178300" cy="6858000"/>
          </a:xfrm>
          <a:prstGeom prst="rect">
            <a:avLst/>
          </a:prstGeom>
        </p:spPr>
      </p:pic>
      <p:sp>
        <p:nvSpPr>
          <p:cNvPr id="11" name="Rectangle 10"/>
          <p:cNvSpPr/>
          <p:nvPr userDrawn="1"/>
        </p:nvSpPr>
        <p:spPr>
          <a:xfrm>
            <a:off x="7980146" y="0"/>
            <a:ext cx="889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Content Placeholder 2"/>
          <p:cNvSpPr>
            <a:spLocks noGrp="1"/>
          </p:cNvSpPr>
          <p:nvPr>
            <p:ph idx="1"/>
          </p:nvPr>
        </p:nvSpPr>
        <p:spPr>
          <a:xfrm>
            <a:off x="514095" y="1843031"/>
            <a:ext cx="7301920" cy="3363969"/>
          </a:xfrm>
        </p:spPr>
        <p:txBody>
          <a:bodyPr/>
          <a:lstStyle>
            <a:lvl1pPr marL="514350" indent="-514350">
              <a:buClr>
                <a:schemeClr val="accent2"/>
              </a:buClr>
              <a:buFontTx/>
              <a:buBlip>
                <a:blip r:embed="rId3"/>
              </a:buBlip>
              <a:defRPr/>
            </a:lvl1pPr>
            <a:lvl2pPr marL="685800" indent="-228600">
              <a:buClr>
                <a:schemeClr val="accent1"/>
              </a:buClr>
              <a:buFont typeface="Arial" panose="020B0604020202020204" pitchFamily="34" charset="0"/>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Courier New" panose="02070309020205020404" pitchFamily="49" charset="0"/>
              <a:buChar char="o"/>
              <a:defRPr/>
            </a:lvl4pPr>
            <a:lvl5pPr marL="2057400" indent="-228600">
              <a:buClr>
                <a:schemeClr val="accent1"/>
              </a:buClr>
              <a:buFont typeface="Wingdings" panose="05000000000000000000" pitchFamily="2" charset="2"/>
              <a:buChar char="v"/>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3" name="Footer Placeholder 2"/>
          <p:cNvSpPr>
            <a:spLocks noGrp="1"/>
          </p:cNvSpPr>
          <p:nvPr>
            <p:ph type="ftr" sz="quarter" idx="11"/>
          </p:nvPr>
        </p:nvSpPr>
        <p:spPr>
          <a:xfrm>
            <a:off x="1313180" y="5433060"/>
            <a:ext cx="5087620" cy="685800"/>
          </a:xfrm>
        </p:spPr>
        <p:txBody>
          <a:bodyPr/>
          <a:lstStyle/>
          <a:p>
            <a:endParaRPr lang="en-CA" dirty="0"/>
          </a:p>
        </p:txBody>
      </p:sp>
    </p:spTree>
    <p:extLst>
      <p:ext uri="{BB962C8B-B14F-4D97-AF65-F5344CB8AC3E}">
        <p14:creationId xmlns:p14="http://schemas.microsoft.com/office/powerpoint/2010/main" val="6575686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313180" y="5433060"/>
            <a:ext cx="5087620" cy="685800"/>
          </a:xfrm>
        </p:spPr>
        <p:txBody>
          <a:bodyPr/>
          <a:lstStyle/>
          <a:p>
            <a:endParaRPr lang="en-CA" dirty="0"/>
          </a:p>
        </p:txBody>
      </p:sp>
      <p:sp>
        <p:nvSpPr>
          <p:cNvPr id="6" name="Title 1"/>
          <p:cNvSpPr>
            <a:spLocks noGrp="1"/>
          </p:cNvSpPr>
          <p:nvPr>
            <p:ph type="title"/>
          </p:nvPr>
        </p:nvSpPr>
        <p:spPr>
          <a:xfrm>
            <a:off x="514095" y="365125"/>
            <a:ext cx="5886705" cy="1325563"/>
          </a:xfrm>
        </p:spPr>
        <p:txBody>
          <a:bodyPr/>
          <a:lstStyle/>
          <a:p>
            <a:r>
              <a:rPr lang="en-US" smtClean="0"/>
              <a:t>Click to edit Master title style</a:t>
            </a:r>
            <a:endParaRPr lang="en-CA" dirty="0"/>
          </a:p>
        </p:txBody>
      </p:sp>
      <p:sp>
        <p:nvSpPr>
          <p:cNvPr id="11" name="Rectangle 10"/>
          <p:cNvSpPr/>
          <p:nvPr userDrawn="1"/>
        </p:nvSpPr>
        <p:spPr>
          <a:xfrm>
            <a:off x="7980146" y="0"/>
            <a:ext cx="889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8333" r="11250"/>
          <a:stretch/>
        </p:blipFill>
        <p:spPr>
          <a:xfrm>
            <a:off x="6667500" y="0"/>
            <a:ext cx="5524500" cy="6858000"/>
          </a:xfrm>
          <a:prstGeom prst="rect">
            <a:avLst/>
          </a:prstGeom>
        </p:spPr>
      </p:pic>
      <p:sp>
        <p:nvSpPr>
          <p:cNvPr id="12" name="Rectangle 11"/>
          <p:cNvSpPr/>
          <p:nvPr userDrawn="1"/>
        </p:nvSpPr>
        <p:spPr>
          <a:xfrm>
            <a:off x="6596263" y="0"/>
            <a:ext cx="8890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Content Placeholder 2"/>
          <p:cNvSpPr>
            <a:spLocks noGrp="1"/>
          </p:cNvSpPr>
          <p:nvPr>
            <p:ph idx="1"/>
          </p:nvPr>
        </p:nvSpPr>
        <p:spPr>
          <a:xfrm>
            <a:off x="514095" y="1843031"/>
            <a:ext cx="5886705" cy="3363969"/>
          </a:xfrm>
        </p:spPr>
        <p:txBody>
          <a:bodyPr/>
          <a:lstStyle>
            <a:lvl1pPr marL="514350" indent="-514350">
              <a:buClr>
                <a:schemeClr val="accent2"/>
              </a:buClr>
              <a:buFontTx/>
              <a:buBlip>
                <a:blip r:embed="rId3"/>
              </a:buBlip>
              <a:defRPr/>
            </a:lvl1pPr>
            <a:lvl2pPr marL="685800" indent="-228600">
              <a:buClr>
                <a:schemeClr val="accent1"/>
              </a:buClr>
              <a:buFont typeface="Arial" panose="020B0604020202020204" pitchFamily="34" charset="0"/>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Courier New" panose="02070309020205020404" pitchFamily="49" charset="0"/>
              <a:buChar char="o"/>
              <a:defRPr/>
            </a:lvl4pPr>
            <a:lvl5pPr marL="2057400" indent="-228600">
              <a:buClr>
                <a:schemeClr val="accent1"/>
              </a:buClr>
              <a:buFont typeface="Wingdings" panose="05000000000000000000" pitchFamily="2" charset="2"/>
              <a:buChar char="v"/>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336567005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9602" y="457200"/>
            <a:ext cx="3462423" cy="1600200"/>
          </a:xfrm>
        </p:spPr>
        <p:txBody>
          <a:bodyPr anchor="b"/>
          <a:lstStyle>
            <a:lvl1pPr>
              <a:defRPr sz="3200"/>
            </a:lvl1pPr>
          </a:lstStyle>
          <a:p>
            <a:r>
              <a:rPr lang="en-US" smtClean="0"/>
              <a:t>Click to edit Master title style</a:t>
            </a:r>
            <a:endParaRPr lang="en-CA"/>
          </a:p>
        </p:txBody>
      </p:sp>
      <p:sp>
        <p:nvSpPr>
          <p:cNvPr id="4" name="Text Placeholder 3"/>
          <p:cNvSpPr>
            <a:spLocks noGrp="1"/>
          </p:cNvSpPr>
          <p:nvPr>
            <p:ph type="body" sz="half" idx="2"/>
          </p:nvPr>
        </p:nvSpPr>
        <p:spPr>
          <a:xfrm>
            <a:off x="1317222" y="2057400"/>
            <a:ext cx="3454803" cy="330015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CA" dirty="0"/>
          </a:p>
        </p:txBody>
      </p:sp>
      <p:sp>
        <p:nvSpPr>
          <p:cNvPr id="8" name="Content Placeholder 2"/>
          <p:cNvSpPr>
            <a:spLocks noGrp="1"/>
          </p:cNvSpPr>
          <p:nvPr>
            <p:ph idx="14" hasCustomPrompt="1"/>
          </p:nvPr>
        </p:nvSpPr>
        <p:spPr>
          <a:xfrm>
            <a:off x="4914901" y="457200"/>
            <a:ext cx="6400799" cy="4900351"/>
          </a:xfrm>
          <a:solidFill>
            <a:schemeClr val="accent1"/>
          </a:solidFill>
        </p:spPr>
        <p:txBody>
          <a:bodyPr lIns="252000" tIns="252000" rIns="252000" bIns="252000" anchor="ctr" anchorCtr="0"/>
          <a:lstStyle>
            <a:lvl1pPr marL="228600" indent="-228600">
              <a:buClr>
                <a:schemeClr val="bg1"/>
              </a:buClr>
              <a:buFontTx/>
              <a:buBlip>
                <a:blip r:embed="rId2"/>
              </a:buBlip>
              <a:defRPr>
                <a:solidFill>
                  <a:schemeClr val="bg1"/>
                </a:solidFill>
              </a:defRPr>
            </a:lvl1pPr>
            <a:lvl2pPr marL="685800" indent="-228600">
              <a:buClr>
                <a:schemeClr val="bg1"/>
              </a:buClr>
              <a:buFont typeface="Arial" panose="020B0604020202020204" pitchFamily="34" charset="0"/>
              <a:buChar char="―"/>
              <a:defRPr>
                <a:solidFill>
                  <a:schemeClr val="bg1"/>
                </a:solidFill>
              </a:defRPr>
            </a:lvl2pPr>
            <a:lvl3pPr marL="1143000" indent="-228600">
              <a:buClr>
                <a:schemeClr val="bg1"/>
              </a:buClr>
              <a:buFont typeface="Wingdings" panose="05000000000000000000" pitchFamily="2" charset="2"/>
              <a:buChar char="§"/>
              <a:defRPr>
                <a:solidFill>
                  <a:schemeClr val="bg1"/>
                </a:solidFill>
              </a:defRPr>
            </a:lvl3pPr>
            <a:lvl4pPr marL="1600200" indent="-228600">
              <a:buClr>
                <a:schemeClr val="bg1"/>
              </a:buClr>
              <a:buFont typeface="Courier New" panose="02070309020205020404" pitchFamily="49" charset="0"/>
              <a:buChar char="o"/>
              <a:defRPr>
                <a:solidFill>
                  <a:schemeClr val="bg1"/>
                </a:solidFill>
              </a:defRPr>
            </a:lvl4pPr>
            <a:lvl5pPr marL="2057400" indent="-228600">
              <a:buClr>
                <a:schemeClr val="bg1"/>
              </a:buClr>
              <a:buFont typeface="Wingdings" panose="05000000000000000000" pitchFamily="2" charset="2"/>
              <a:buChar char="v"/>
              <a:defRPr>
                <a:solidFill>
                  <a:schemeClr val="bg1"/>
                </a:solidFill>
              </a:defRPr>
            </a:lvl5pPr>
          </a:lstStyle>
          <a:p>
            <a:pPr lvl="0"/>
            <a:r>
              <a:rPr lang="en-US" dirty="0" smtClean="0"/>
              <a:t> 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57570972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9602" y="457200"/>
            <a:ext cx="3462423" cy="1600200"/>
          </a:xfrm>
        </p:spPr>
        <p:txBody>
          <a:bodyPr anchor="b"/>
          <a:lstStyle>
            <a:lvl1pPr>
              <a:defRPr sz="3200"/>
            </a:lvl1pPr>
          </a:lstStyle>
          <a:p>
            <a:r>
              <a:rPr lang="en-US" smtClean="0"/>
              <a:t>Click to edit Master title style</a:t>
            </a:r>
            <a:endParaRPr lang="en-CA"/>
          </a:p>
        </p:txBody>
      </p:sp>
      <p:sp>
        <p:nvSpPr>
          <p:cNvPr id="4" name="Text Placeholder 3"/>
          <p:cNvSpPr>
            <a:spLocks noGrp="1"/>
          </p:cNvSpPr>
          <p:nvPr>
            <p:ph type="body" sz="half" idx="2"/>
          </p:nvPr>
        </p:nvSpPr>
        <p:spPr>
          <a:xfrm>
            <a:off x="1317222" y="2057400"/>
            <a:ext cx="3454803" cy="330015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CA" dirty="0"/>
          </a:p>
        </p:txBody>
      </p:sp>
      <p:sp>
        <p:nvSpPr>
          <p:cNvPr id="7" name="Content Placeholder 2"/>
          <p:cNvSpPr>
            <a:spLocks noGrp="1"/>
          </p:cNvSpPr>
          <p:nvPr>
            <p:ph idx="14" hasCustomPrompt="1"/>
          </p:nvPr>
        </p:nvSpPr>
        <p:spPr>
          <a:xfrm>
            <a:off x="4914901" y="457200"/>
            <a:ext cx="6400799" cy="4900351"/>
          </a:xfrm>
          <a:solidFill>
            <a:schemeClr val="accent3"/>
          </a:solidFill>
        </p:spPr>
        <p:txBody>
          <a:bodyPr lIns="252000" tIns="252000" rIns="252000" bIns="252000" anchor="ctr" anchorCtr="0"/>
          <a:lstStyle>
            <a:lvl1pPr marL="228600" indent="-228600">
              <a:buClr>
                <a:schemeClr val="bg1"/>
              </a:buClr>
              <a:buFontTx/>
              <a:buBlip>
                <a:blip r:embed="rId2"/>
              </a:buBlip>
              <a:defRPr>
                <a:solidFill>
                  <a:schemeClr val="bg1"/>
                </a:solidFill>
              </a:defRPr>
            </a:lvl1pPr>
            <a:lvl2pPr marL="685800" indent="-228600">
              <a:buClr>
                <a:schemeClr val="bg1"/>
              </a:buClr>
              <a:buFont typeface="Arial" panose="020B0604020202020204" pitchFamily="34" charset="0"/>
              <a:buChar char="―"/>
              <a:defRPr>
                <a:solidFill>
                  <a:schemeClr val="bg1"/>
                </a:solidFill>
              </a:defRPr>
            </a:lvl2pPr>
            <a:lvl3pPr marL="1143000" indent="-228600">
              <a:buClr>
                <a:schemeClr val="bg1"/>
              </a:buClr>
              <a:buFont typeface="Wingdings" panose="05000000000000000000" pitchFamily="2" charset="2"/>
              <a:buChar char="§"/>
              <a:defRPr>
                <a:solidFill>
                  <a:schemeClr val="bg1"/>
                </a:solidFill>
              </a:defRPr>
            </a:lvl3pPr>
            <a:lvl4pPr marL="1600200" indent="-228600">
              <a:buClr>
                <a:schemeClr val="bg1"/>
              </a:buClr>
              <a:buFont typeface="Courier New" panose="02070309020205020404" pitchFamily="49" charset="0"/>
              <a:buChar char="o"/>
              <a:defRPr>
                <a:solidFill>
                  <a:schemeClr val="bg1"/>
                </a:solidFill>
              </a:defRPr>
            </a:lvl4pPr>
            <a:lvl5pPr marL="2057400" indent="-228600">
              <a:buClr>
                <a:schemeClr val="bg1"/>
              </a:buClr>
              <a:buFont typeface="Wingdings" panose="05000000000000000000" pitchFamily="2" charset="2"/>
              <a:buChar char="v"/>
              <a:defRPr>
                <a:solidFill>
                  <a:schemeClr val="bg1"/>
                </a:solidFill>
              </a:defRPr>
            </a:lvl5pPr>
          </a:lstStyle>
          <a:p>
            <a:pPr lvl="0"/>
            <a:r>
              <a:rPr lang="en-US" dirty="0" smtClean="0"/>
              <a:t> 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132751832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9602" y="457200"/>
            <a:ext cx="3462423" cy="1600200"/>
          </a:xfrm>
        </p:spPr>
        <p:txBody>
          <a:bodyPr anchor="b"/>
          <a:lstStyle>
            <a:lvl1pPr>
              <a:defRPr sz="3200"/>
            </a:lvl1pPr>
          </a:lstStyle>
          <a:p>
            <a:r>
              <a:rPr lang="en-US" smtClean="0"/>
              <a:t>Click to edit Master title style</a:t>
            </a:r>
            <a:endParaRPr lang="en-CA"/>
          </a:p>
        </p:txBody>
      </p:sp>
      <p:sp>
        <p:nvSpPr>
          <p:cNvPr id="4" name="Text Placeholder 3"/>
          <p:cNvSpPr>
            <a:spLocks noGrp="1"/>
          </p:cNvSpPr>
          <p:nvPr>
            <p:ph type="body" sz="half" idx="2"/>
          </p:nvPr>
        </p:nvSpPr>
        <p:spPr>
          <a:xfrm>
            <a:off x="1317222" y="2057400"/>
            <a:ext cx="3454803" cy="330015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CA" dirty="0"/>
          </a:p>
        </p:txBody>
      </p:sp>
      <p:sp>
        <p:nvSpPr>
          <p:cNvPr id="7" name="Content Placeholder 2"/>
          <p:cNvSpPr>
            <a:spLocks noGrp="1"/>
          </p:cNvSpPr>
          <p:nvPr>
            <p:ph idx="14" hasCustomPrompt="1"/>
          </p:nvPr>
        </p:nvSpPr>
        <p:spPr>
          <a:xfrm>
            <a:off x="4914901" y="457200"/>
            <a:ext cx="6400799" cy="4900351"/>
          </a:xfrm>
          <a:solidFill>
            <a:schemeClr val="accent5"/>
          </a:solidFill>
        </p:spPr>
        <p:txBody>
          <a:bodyPr lIns="252000" tIns="252000" rIns="252000" bIns="252000" anchor="ctr" anchorCtr="0"/>
          <a:lstStyle>
            <a:lvl1pPr marL="228600" indent="-228600">
              <a:buClr>
                <a:schemeClr val="bg1"/>
              </a:buClr>
              <a:buFontTx/>
              <a:buBlip>
                <a:blip r:embed="rId2"/>
              </a:buBlip>
              <a:defRPr>
                <a:solidFill>
                  <a:schemeClr val="bg1"/>
                </a:solidFill>
              </a:defRPr>
            </a:lvl1pPr>
            <a:lvl2pPr marL="685800" indent="-228600">
              <a:buClr>
                <a:schemeClr val="bg1"/>
              </a:buClr>
              <a:buFont typeface="Arial" panose="020B0604020202020204" pitchFamily="34" charset="0"/>
              <a:buChar char="―"/>
              <a:defRPr>
                <a:solidFill>
                  <a:schemeClr val="bg1"/>
                </a:solidFill>
              </a:defRPr>
            </a:lvl2pPr>
            <a:lvl3pPr marL="1143000" indent="-228600">
              <a:buClr>
                <a:schemeClr val="bg1"/>
              </a:buClr>
              <a:buFont typeface="Wingdings" panose="05000000000000000000" pitchFamily="2" charset="2"/>
              <a:buChar char="§"/>
              <a:defRPr>
                <a:solidFill>
                  <a:schemeClr val="bg1"/>
                </a:solidFill>
              </a:defRPr>
            </a:lvl3pPr>
            <a:lvl4pPr marL="1600200" indent="-228600">
              <a:buClr>
                <a:schemeClr val="bg1"/>
              </a:buClr>
              <a:buFont typeface="Courier New" panose="02070309020205020404" pitchFamily="49" charset="0"/>
              <a:buChar char="o"/>
              <a:defRPr>
                <a:solidFill>
                  <a:schemeClr val="bg1"/>
                </a:solidFill>
              </a:defRPr>
            </a:lvl4pPr>
            <a:lvl5pPr marL="2057400" indent="-228600">
              <a:buClr>
                <a:schemeClr val="bg1"/>
              </a:buClr>
              <a:buFont typeface="Wingdings" panose="05000000000000000000" pitchFamily="2" charset="2"/>
              <a:buChar char="v"/>
              <a:defRPr>
                <a:solidFill>
                  <a:schemeClr val="bg1"/>
                </a:solidFill>
              </a:defRPr>
            </a:lvl5pPr>
          </a:lstStyle>
          <a:p>
            <a:pPr lvl="0"/>
            <a:r>
              <a:rPr lang="en-US" dirty="0" smtClean="0"/>
              <a:t> 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407036680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9602" y="457200"/>
            <a:ext cx="3462423" cy="1600200"/>
          </a:xfrm>
        </p:spPr>
        <p:txBody>
          <a:bodyPr anchor="b"/>
          <a:lstStyle>
            <a:lvl1pPr>
              <a:defRPr sz="3200"/>
            </a:lvl1pPr>
          </a:lstStyle>
          <a:p>
            <a:r>
              <a:rPr lang="en-US" smtClean="0"/>
              <a:t>Click to edit Master title style</a:t>
            </a:r>
            <a:endParaRPr lang="en-CA"/>
          </a:p>
        </p:txBody>
      </p:sp>
      <p:sp>
        <p:nvSpPr>
          <p:cNvPr id="4" name="Text Placeholder 3"/>
          <p:cNvSpPr>
            <a:spLocks noGrp="1"/>
          </p:cNvSpPr>
          <p:nvPr>
            <p:ph type="body" sz="half" idx="2"/>
          </p:nvPr>
        </p:nvSpPr>
        <p:spPr>
          <a:xfrm>
            <a:off x="1317222" y="2057400"/>
            <a:ext cx="3454803" cy="330015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CA" dirty="0"/>
          </a:p>
        </p:txBody>
      </p:sp>
      <p:sp>
        <p:nvSpPr>
          <p:cNvPr id="7" name="Content Placeholder 2"/>
          <p:cNvSpPr>
            <a:spLocks noGrp="1"/>
          </p:cNvSpPr>
          <p:nvPr>
            <p:ph idx="14" hasCustomPrompt="1"/>
          </p:nvPr>
        </p:nvSpPr>
        <p:spPr>
          <a:xfrm>
            <a:off x="4914901" y="457200"/>
            <a:ext cx="6400799" cy="4900351"/>
          </a:xfrm>
          <a:solidFill>
            <a:schemeClr val="tx2"/>
          </a:solidFill>
        </p:spPr>
        <p:txBody>
          <a:bodyPr lIns="252000" tIns="252000" rIns="252000" bIns="252000" anchor="ctr" anchorCtr="0"/>
          <a:lstStyle>
            <a:lvl1pPr marL="228600" indent="-228600">
              <a:buClr>
                <a:schemeClr val="bg1"/>
              </a:buClr>
              <a:buFontTx/>
              <a:buBlip>
                <a:blip r:embed="rId2"/>
              </a:buBlip>
              <a:defRPr>
                <a:solidFill>
                  <a:schemeClr val="bg1"/>
                </a:solidFill>
              </a:defRPr>
            </a:lvl1pPr>
            <a:lvl2pPr marL="685800" indent="-228600">
              <a:buClr>
                <a:schemeClr val="bg1"/>
              </a:buClr>
              <a:buFont typeface="Arial" panose="020B0604020202020204" pitchFamily="34" charset="0"/>
              <a:buChar char="―"/>
              <a:defRPr>
                <a:solidFill>
                  <a:schemeClr val="bg1"/>
                </a:solidFill>
              </a:defRPr>
            </a:lvl2pPr>
            <a:lvl3pPr marL="1143000" indent="-228600">
              <a:buClr>
                <a:schemeClr val="bg1"/>
              </a:buClr>
              <a:buFont typeface="Wingdings" panose="05000000000000000000" pitchFamily="2" charset="2"/>
              <a:buChar char="§"/>
              <a:defRPr>
                <a:solidFill>
                  <a:schemeClr val="bg1"/>
                </a:solidFill>
              </a:defRPr>
            </a:lvl3pPr>
            <a:lvl4pPr marL="1600200" indent="-228600">
              <a:buClr>
                <a:schemeClr val="bg1"/>
              </a:buClr>
              <a:buFont typeface="Courier New" panose="02070309020205020404" pitchFamily="49" charset="0"/>
              <a:buChar char="o"/>
              <a:defRPr>
                <a:solidFill>
                  <a:schemeClr val="bg1"/>
                </a:solidFill>
              </a:defRPr>
            </a:lvl4pPr>
            <a:lvl5pPr marL="2057400" indent="-228600">
              <a:buClr>
                <a:schemeClr val="bg1"/>
              </a:buClr>
              <a:buFont typeface="Wingdings" panose="05000000000000000000" pitchFamily="2" charset="2"/>
              <a:buChar char="v"/>
              <a:defRPr>
                <a:solidFill>
                  <a:schemeClr val="bg1"/>
                </a:solidFill>
              </a:defRPr>
            </a:lvl5pPr>
          </a:lstStyle>
          <a:p>
            <a:pPr lvl="0"/>
            <a:r>
              <a:rPr lang="en-US" dirty="0" smtClean="0"/>
              <a:t> 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0057064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43530" y="1854200"/>
            <a:ext cx="8242300" cy="1921669"/>
          </a:xfrm>
        </p:spPr>
        <p:txBody>
          <a:bodyPr anchor="ctr" anchorCtr="0">
            <a:normAutofit/>
          </a:bodyPr>
          <a:lstStyle>
            <a:lvl1pPr algn="l">
              <a:defRPr sz="5400" b="1"/>
            </a:lvl1pPr>
          </a:lstStyle>
          <a:p>
            <a:r>
              <a:rPr lang="en-US" smtClean="0"/>
              <a:t>Click to edit Master title style</a:t>
            </a:r>
            <a:endParaRPr lang="en-CA" dirty="0"/>
          </a:p>
        </p:txBody>
      </p:sp>
      <p:sp>
        <p:nvSpPr>
          <p:cNvPr id="3" name="Subtitle 2"/>
          <p:cNvSpPr>
            <a:spLocks noGrp="1"/>
          </p:cNvSpPr>
          <p:nvPr>
            <p:ph type="subTitle" idx="1"/>
          </p:nvPr>
        </p:nvSpPr>
        <p:spPr>
          <a:xfrm>
            <a:off x="2843530" y="3983038"/>
            <a:ext cx="8242300" cy="855662"/>
          </a:xfrm>
        </p:spPr>
        <p:txBody>
          <a:bodyPr/>
          <a:lstStyle>
            <a:lvl1pPr marL="0" indent="0" algn="l">
              <a:buNone/>
              <a:defRPr sz="2400" b="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dirty="0"/>
          </a:p>
        </p:txBody>
      </p:sp>
      <p:sp>
        <p:nvSpPr>
          <p:cNvPr id="4" name="Date Placeholder 3"/>
          <p:cNvSpPr>
            <a:spLocks noGrp="1"/>
          </p:cNvSpPr>
          <p:nvPr>
            <p:ph type="dt" sz="half" idx="10"/>
          </p:nvPr>
        </p:nvSpPr>
        <p:spPr>
          <a:xfrm>
            <a:off x="2843530" y="4999623"/>
            <a:ext cx="5571258" cy="365125"/>
          </a:xfrm>
          <a:prstGeom prst="rect">
            <a:avLst/>
          </a:prstGeom>
        </p:spPr>
        <p:txBody>
          <a:bodyPr/>
          <a:lstStyle/>
          <a:p>
            <a:fld id="{23336B07-F300-484B-9252-2C96A3E0E751}" type="datetime2">
              <a:rPr lang="en-CA" smtClean="0"/>
              <a:t>Wednesday, August-19-15</a:t>
            </a:fld>
            <a:endParaRPr lang="en-CA"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4" t="24447"/>
          <a:stretch/>
        </p:blipFill>
        <p:spPr>
          <a:xfrm>
            <a:off x="25400" y="25400"/>
            <a:ext cx="2665730" cy="2789634"/>
          </a:xfrm>
          <a:prstGeom prst="rect">
            <a:avLst/>
          </a:prstGeom>
        </p:spPr>
      </p:pic>
    </p:spTree>
    <p:extLst>
      <p:ext uri="{BB962C8B-B14F-4D97-AF65-F5344CB8AC3E}">
        <p14:creationId xmlns:p14="http://schemas.microsoft.com/office/powerpoint/2010/main" val="39328969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11" name="Rectangle 10"/>
          <p:cNvSpPr/>
          <p:nvPr userDrawn="1"/>
        </p:nvSpPr>
        <p:spPr>
          <a:xfrm>
            <a:off x="8458199" y="0"/>
            <a:ext cx="8890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2066766" y="1879600"/>
            <a:ext cx="6175533" cy="2641015"/>
          </a:xfrm>
        </p:spPr>
        <p:txBody>
          <a:bodyPr anchor="ctr" anchorCtr="0">
            <a:normAutofit/>
          </a:bodyPr>
          <a:lstStyle>
            <a:lvl1pPr algn="r">
              <a:defRPr sz="5400" b="1"/>
            </a:lvl1pPr>
          </a:lstStyle>
          <a:p>
            <a:r>
              <a:rPr lang="en-US" smtClean="0"/>
              <a:t>Click to edit Master title style</a:t>
            </a:r>
            <a:endParaRPr lang="en-CA" dirty="0"/>
          </a:p>
        </p:txBody>
      </p:sp>
      <p:sp>
        <p:nvSpPr>
          <p:cNvPr id="3" name="Subtitle 2"/>
          <p:cNvSpPr>
            <a:spLocks noGrp="1"/>
          </p:cNvSpPr>
          <p:nvPr>
            <p:ph type="subTitle" idx="1"/>
          </p:nvPr>
        </p:nvSpPr>
        <p:spPr>
          <a:xfrm>
            <a:off x="2066766" y="4681538"/>
            <a:ext cx="6175533" cy="855662"/>
          </a:xfrm>
        </p:spPr>
        <p:txBody>
          <a:bodyPr/>
          <a:lstStyle>
            <a:lvl1pPr marL="0" indent="0" algn="r">
              <a:buNone/>
              <a:defRPr sz="2400" b="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dirty="0"/>
          </a:p>
        </p:txBody>
      </p:sp>
      <p:sp>
        <p:nvSpPr>
          <p:cNvPr id="4" name="Date Placeholder 3"/>
          <p:cNvSpPr>
            <a:spLocks noGrp="1"/>
          </p:cNvSpPr>
          <p:nvPr>
            <p:ph type="dt" sz="half" idx="10"/>
          </p:nvPr>
        </p:nvSpPr>
        <p:spPr>
          <a:xfrm>
            <a:off x="4068041" y="5914023"/>
            <a:ext cx="4174258" cy="365125"/>
          </a:xfrm>
          <a:prstGeom prst="rect">
            <a:avLst/>
          </a:prstGeom>
        </p:spPr>
        <p:txBody>
          <a:bodyPr/>
          <a:lstStyle>
            <a:lvl1pPr algn="r">
              <a:defRPr/>
            </a:lvl1pPr>
          </a:lstStyle>
          <a:p>
            <a:fld id="{6DDEC14D-E056-4E11-AAE8-FCAFC166A7F1}" type="datetime2">
              <a:rPr lang="en-CA" smtClean="0"/>
              <a:t>Wednesday, August-19-15</a:t>
            </a:fld>
            <a:endParaRPr lang="en-CA"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9722"/>
          <a:stretch/>
        </p:blipFill>
        <p:spPr>
          <a:xfrm>
            <a:off x="8521700" y="0"/>
            <a:ext cx="3670300" cy="6858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798" y="272671"/>
            <a:ext cx="1322467" cy="153072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1274" y="5803578"/>
            <a:ext cx="586014" cy="586014"/>
          </a:xfrm>
          <a:prstGeom prst="rect">
            <a:avLst/>
          </a:prstGeom>
        </p:spPr>
      </p:pic>
    </p:spTree>
    <p:extLst>
      <p:ext uri="{BB962C8B-B14F-4D97-AF65-F5344CB8AC3E}">
        <p14:creationId xmlns:p14="http://schemas.microsoft.com/office/powerpoint/2010/main" val="7889496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4300" y="5433060"/>
            <a:ext cx="5578878" cy="685800"/>
          </a:xfrm>
        </p:spPr>
        <p:txBody>
          <a:bodyPr/>
          <a:lstStyle/>
          <a:p>
            <a:endParaRPr lang="en-CA"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66145" b="32408"/>
          <a:stretch/>
        </p:blipFill>
        <p:spPr>
          <a:xfrm>
            <a:off x="-1" y="-12700"/>
            <a:ext cx="2654301" cy="6858000"/>
          </a:xfrm>
          <a:prstGeom prst="rect">
            <a:avLst/>
          </a:prstGeom>
        </p:spPr>
      </p:pic>
      <p:sp>
        <p:nvSpPr>
          <p:cNvPr id="6" name="Title 1"/>
          <p:cNvSpPr>
            <a:spLocks noGrp="1"/>
          </p:cNvSpPr>
          <p:nvPr>
            <p:ph type="title"/>
          </p:nvPr>
        </p:nvSpPr>
        <p:spPr>
          <a:xfrm>
            <a:off x="2647694" y="365125"/>
            <a:ext cx="8706105" cy="1325563"/>
          </a:xfrm>
        </p:spPr>
        <p:txBody>
          <a:bodyPr/>
          <a:lstStyle/>
          <a:p>
            <a:r>
              <a:rPr lang="en-US" smtClean="0"/>
              <a:t>Click to edit Master title style</a:t>
            </a:r>
            <a:endParaRPr lang="en-CA"/>
          </a:p>
        </p:txBody>
      </p:sp>
      <p:sp>
        <p:nvSpPr>
          <p:cNvPr id="8" name="Content Placeholder 2"/>
          <p:cNvSpPr>
            <a:spLocks noGrp="1"/>
          </p:cNvSpPr>
          <p:nvPr>
            <p:ph idx="1"/>
          </p:nvPr>
        </p:nvSpPr>
        <p:spPr>
          <a:xfrm>
            <a:off x="2654300" y="1825625"/>
            <a:ext cx="8699500" cy="3456668"/>
          </a:xfrm>
        </p:spPr>
        <p:txBody>
          <a:bodyPr/>
          <a:lstStyle>
            <a:lvl1pPr marL="514350" indent="-514350">
              <a:buClr>
                <a:schemeClr val="accent2"/>
              </a:buClr>
              <a:buFontTx/>
              <a:buBlip>
                <a:blip r:embed="rId3"/>
              </a:buBlip>
              <a:defRPr/>
            </a:lvl1pPr>
            <a:lvl2pPr marL="685800" indent="-228600">
              <a:buClr>
                <a:schemeClr val="accent1"/>
              </a:buClr>
              <a:buFont typeface="Arial" panose="020B0604020202020204" pitchFamily="34" charset="0"/>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Courier New" panose="02070309020205020404" pitchFamily="49" charset="0"/>
              <a:buChar char="o"/>
              <a:defRPr/>
            </a:lvl4pPr>
            <a:lvl5pPr marL="2057400" indent="-228600">
              <a:buClr>
                <a:schemeClr val="accent1"/>
              </a:buClr>
              <a:buFont typeface="Wingdings" panose="05000000000000000000" pitchFamily="2" charset="2"/>
              <a:buChar char="v"/>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26618328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4300" y="5433060"/>
            <a:ext cx="5578878" cy="685800"/>
          </a:xfrm>
        </p:spPr>
        <p:txBody>
          <a:bodyPr/>
          <a:lstStyle/>
          <a:p>
            <a:endParaRPr lang="en-CA"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33369" r="32776" b="32408"/>
          <a:stretch/>
        </p:blipFill>
        <p:spPr>
          <a:xfrm>
            <a:off x="-1" y="-12700"/>
            <a:ext cx="2654301" cy="6858000"/>
          </a:xfrm>
          <a:prstGeom prst="rect">
            <a:avLst/>
          </a:prstGeom>
        </p:spPr>
      </p:pic>
      <p:sp>
        <p:nvSpPr>
          <p:cNvPr id="6" name="Title 1"/>
          <p:cNvSpPr>
            <a:spLocks noGrp="1"/>
          </p:cNvSpPr>
          <p:nvPr>
            <p:ph type="title"/>
          </p:nvPr>
        </p:nvSpPr>
        <p:spPr>
          <a:xfrm>
            <a:off x="2647694" y="365125"/>
            <a:ext cx="8706105" cy="1325563"/>
          </a:xfrm>
        </p:spPr>
        <p:txBody>
          <a:bodyPr/>
          <a:lstStyle/>
          <a:p>
            <a:r>
              <a:rPr lang="en-US" smtClean="0"/>
              <a:t>Click to edit Master title style</a:t>
            </a:r>
            <a:endParaRPr lang="en-CA"/>
          </a:p>
        </p:txBody>
      </p:sp>
      <p:sp>
        <p:nvSpPr>
          <p:cNvPr id="7" name="Content Placeholder 2"/>
          <p:cNvSpPr>
            <a:spLocks noGrp="1"/>
          </p:cNvSpPr>
          <p:nvPr>
            <p:ph idx="1"/>
          </p:nvPr>
        </p:nvSpPr>
        <p:spPr>
          <a:xfrm>
            <a:off x="2654300" y="1825625"/>
            <a:ext cx="8699500" cy="3407682"/>
          </a:xfrm>
        </p:spPr>
        <p:txBody>
          <a:bodyPr/>
          <a:lstStyle>
            <a:lvl1pPr marL="514350" indent="-514350">
              <a:buClr>
                <a:schemeClr val="accent2"/>
              </a:buClr>
              <a:buFontTx/>
              <a:buBlip>
                <a:blip r:embed="rId3"/>
              </a:buBlip>
              <a:defRPr/>
            </a:lvl1pPr>
            <a:lvl2pPr marL="685800" indent="-228600">
              <a:buClr>
                <a:schemeClr val="accent1"/>
              </a:buClr>
              <a:buFont typeface="Arial" panose="020B0604020202020204" pitchFamily="34" charset="0"/>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Courier New" panose="02070309020205020404" pitchFamily="49" charset="0"/>
              <a:buChar char="o"/>
              <a:defRPr/>
            </a:lvl4pPr>
            <a:lvl5pPr marL="2057400" indent="-228600">
              <a:buClr>
                <a:schemeClr val="accent1"/>
              </a:buClr>
              <a:buFont typeface="Wingdings" panose="05000000000000000000" pitchFamily="2" charset="2"/>
              <a:buChar char="v"/>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15257704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4300" y="5433060"/>
            <a:ext cx="5578878" cy="685800"/>
          </a:xfrm>
        </p:spPr>
        <p:txBody>
          <a:bodyPr/>
          <a:lstStyle/>
          <a:p>
            <a:endParaRPr lang="en-CA"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66577" r="-432" b="32408"/>
          <a:stretch/>
        </p:blipFill>
        <p:spPr>
          <a:xfrm>
            <a:off x="-1" y="-12700"/>
            <a:ext cx="2654301" cy="6858000"/>
          </a:xfrm>
          <a:prstGeom prst="rect">
            <a:avLst/>
          </a:prstGeom>
        </p:spPr>
      </p:pic>
      <p:sp>
        <p:nvSpPr>
          <p:cNvPr id="6" name="Title 1"/>
          <p:cNvSpPr>
            <a:spLocks noGrp="1"/>
          </p:cNvSpPr>
          <p:nvPr>
            <p:ph type="title"/>
          </p:nvPr>
        </p:nvSpPr>
        <p:spPr>
          <a:xfrm>
            <a:off x="2647694" y="365125"/>
            <a:ext cx="8706105" cy="1325563"/>
          </a:xfrm>
        </p:spPr>
        <p:txBody>
          <a:bodyPr/>
          <a:lstStyle/>
          <a:p>
            <a:r>
              <a:rPr lang="en-US" smtClean="0"/>
              <a:t>Click to edit Master title style</a:t>
            </a:r>
            <a:endParaRPr lang="en-CA"/>
          </a:p>
        </p:txBody>
      </p:sp>
      <p:sp>
        <p:nvSpPr>
          <p:cNvPr id="8" name="Content Placeholder 2"/>
          <p:cNvSpPr>
            <a:spLocks noGrp="1"/>
          </p:cNvSpPr>
          <p:nvPr>
            <p:ph idx="1"/>
          </p:nvPr>
        </p:nvSpPr>
        <p:spPr>
          <a:xfrm>
            <a:off x="2654300" y="1825625"/>
            <a:ext cx="8699500" cy="4351338"/>
          </a:xfrm>
        </p:spPr>
        <p:txBody>
          <a:bodyPr/>
          <a:lstStyle>
            <a:lvl1pPr marL="514350" indent="-514350">
              <a:buClr>
                <a:schemeClr val="accent2"/>
              </a:buClr>
              <a:buFontTx/>
              <a:buBlip>
                <a:blip r:embed="rId3"/>
              </a:buBlip>
              <a:defRPr/>
            </a:lvl1pPr>
            <a:lvl2pPr marL="685800" indent="-228600">
              <a:buClr>
                <a:schemeClr val="accent1"/>
              </a:buClr>
              <a:buFont typeface="Arial" panose="020B0604020202020204" pitchFamily="34" charset="0"/>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Courier New" panose="02070309020205020404" pitchFamily="49" charset="0"/>
              <a:buChar char="o"/>
              <a:defRPr/>
            </a:lvl4pPr>
            <a:lvl5pPr marL="2057400" indent="-228600">
              <a:buClr>
                <a:schemeClr val="accent1"/>
              </a:buClr>
              <a:buFont typeface="Wingdings" panose="05000000000000000000" pitchFamily="2" charset="2"/>
              <a:buChar char="v"/>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9491886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09602" y="365125"/>
            <a:ext cx="10044198" cy="1325563"/>
          </a:xfrm>
        </p:spPr>
        <p:txBody>
          <a:bodyPr/>
          <a:lstStyle/>
          <a:p>
            <a:r>
              <a:rPr lang="en-US" smtClean="0"/>
              <a:t>Click to edit Master title style</a:t>
            </a:r>
            <a:endParaRPr lang="en-CA"/>
          </a:p>
        </p:txBody>
      </p:sp>
      <p:sp>
        <p:nvSpPr>
          <p:cNvPr id="5" name="Footer Placeholder 4"/>
          <p:cNvSpPr>
            <a:spLocks noGrp="1"/>
          </p:cNvSpPr>
          <p:nvPr>
            <p:ph type="ftr" sz="quarter" idx="11"/>
          </p:nvPr>
        </p:nvSpPr>
        <p:spPr/>
        <p:txBody>
          <a:bodyPr/>
          <a:lstStyle/>
          <a:p>
            <a:endParaRPr lang="en-CA"/>
          </a:p>
        </p:txBody>
      </p:sp>
      <p:sp>
        <p:nvSpPr>
          <p:cNvPr id="7" name="Content Placeholder 2"/>
          <p:cNvSpPr>
            <a:spLocks noGrp="1"/>
          </p:cNvSpPr>
          <p:nvPr>
            <p:ph idx="1"/>
          </p:nvPr>
        </p:nvSpPr>
        <p:spPr>
          <a:xfrm>
            <a:off x="1317222" y="1843031"/>
            <a:ext cx="10036578" cy="3514520"/>
          </a:xfrm>
        </p:spPr>
        <p:txBody>
          <a:bodyPr/>
          <a:lstStyle>
            <a:lvl1pPr marL="514350" indent="-514350">
              <a:buClr>
                <a:schemeClr val="accent2"/>
              </a:buClr>
              <a:buFontTx/>
              <a:buBlip>
                <a:blip r:embed="rId2"/>
              </a:buBlip>
              <a:defRPr/>
            </a:lvl1pPr>
            <a:lvl2pPr marL="685800" indent="-228600">
              <a:buClr>
                <a:schemeClr val="accent1"/>
              </a:buClr>
              <a:buFont typeface="Arial" panose="020B0604020202020204" pitchFamily="34" charset="0"/>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Courier New" panose="02070309020205020404" pitchFamily="49" charset="0"/>
              <a:buChar char="o"/>
              <a:defRPr/>
            </a:lvl4pPr>
            <a:lvl5pPr marL="2057400" indent="-228600">
              <a:buClr>
                <a:schemeClr val="accent1"/>
              </a:buClr>
              <a:buFont typeface="Wingdings" panose="05000000000000000000" pitchFamily="2" charset="2"/>
              <a:buChar char="v"/>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14517917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09602" y="365125"/>
            <a:ext cx="9933073" cy="1325563"/>
          </a:xfrm>
        </p:spPr>
        <p:txBody>
          <a:bodyPr/>
          <a:lstStyle/>
          <a:p>
            <a:r>
              <a:rPr lang="en-US" smtClean="0"/>
              <a:t>Click to edit Master title style</a:t>
            </a:r>
            <a:endParaRPr lang="en-CA" dirty="0"/>
          </a:p>
        </p:txBody>
      </p:sp>
      <p:sp>
        <p:nvSpPr>
          <p:cNvPr id="6" name="Footer Placeholder 5"/>
          <p:cNvSpPr>
            <a:spLocks noGrp="1"/>
          </p:cNvSpPr>
          <p:nvPr>
            <p:ph type="ftr" sz="quarter" idx="11"/>
          </p:nvPr>
        </p:nvSpPr>
        <p:spPr/>
        <p:txBody>
          <a:bodyPr/>
          <a:lstStyle/>
          <a:p>
            <a:endParaRPr lang="en-CA"/>
          </a:p>
        </p:txBody>
      </p:sp>
      <p:sp>
        <p:nvSpPr>
          <p:cNvPr id="10" name="Content Placeholder 2"/>
          <p:cNvSpPr>
            <a:spLocks noGrp="1"/>
          </p:cNvSpPr>
          <p:nvPr>
            <p:ph idx="15"/>
          </p:nvPr>
        </p:nvSpPr>
        <p:spPr>
          <a:xfrm>
            <a:off x="1309602" y="1825625"/>
            <a:ext cx="4687973" cy="3419475"/>
          </a:xfrm>
        </p:spPr>
        <p:txBody>
          <a:bodyPr/>
          <a:lstStyle>
            <a:lvl1pPr marL="514350" indent="-514350">
              <a:buClr>
                <a:schemeClr val="accent2"/>
              </a:buClr>
              <a:buFontTx/>
              <a:buBlip>
                <a:blip r:embed="rId2"/>
              </a:buBlip>
              <a:defRPr/>
            </a:lvl1pPr>
            <a:lvl2pPr marL="685800" indent="-228600">
              <a:buClr>
                <a:schemeClr val="accent1"/>
              </a:buClr>
              <a:buFont typeface="Arial" panose="020B0604020202020204" pitchFamily="34" charset="0"/>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Courier New" panose="02070309020205020404" pitchFamily="49" charset="0"/>
              <a:buChar char="o"/>
              <a:defRPr/>
            </a:lvl4pPr>
            <a:lvl5pPr marL="2057400" indent="-228600">
              <a:buClr>
                <a:schemeClr val="accent1"/>
              </a:buClr>
              <a:buFont typeface="Wingdings" panose="05000000000000000000" pitchFamily="2" charset="2"/>
              <a:buChar char="v"/>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Content Placeholder 2"/>
          <p:cNvSpPr>
            <a:spLocks noGrp="1"/>
          </p:cNvSpPr>
          <p:nvPr>
            <p:ph idx="16"/>
          </p:nvPr>
        </p:nvSpPr>
        <p:spPr>
          <a:xfrm>
            <a:off x="6276138" y="1825625"/>
            <a:ext cx="4966537" cy="3419475"/>
          </a:xfrm>
        </p:spPr>
        <p:txBody>
          <a:bodyPr/>
          <a:lstStyle>
            <a:lvl1pPr marL="514350" indent="-514350">
              <a:buClr>
                <a:schemeClr val="accent2"/>
              </a:buClr>
              <a:buFontTx/>
              <a:buBlip>
                <a:blip r:embed="rId2"/>
              </a:buBlip>
              <a:defRPr/>
            </a:lvl1pPr>
            <a:lvl2pPr marL="685800" indent="-228600">
              <a:buClr>
                <a:schemeClr val="accent1"/>
              </a:buClr>
              <a:buFont typeface="Arial" panose="020B0604020202020204" pitchFamily="34" charset="0"/>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Courier New" panose="02070309020205020404" pitchFamily="49" charset="0"/>
              <a:buChar char="o"/>
              <a:defRPr/>
            </a:lvl4pPr>
            <a:lvl5pPr marL="2057400" indent="-228600">
              <a:buClr>
                <a:schemeClr val="accent1"/>
              </a:buClr>
              <a:buFont typeface="Wingdings" panose="05000000000000000000" pitchFamily="2" charset="2"/>
              <a:buChar char="v"/>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371195380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09602" y="365125"/>
            <a:ext cx="10045786" cy="1325563"/>
          </a:xfrm>
        </p:spPr>
        <p:txBody>
          <a:bodyPr/>
          <a:lstStyle/>
          <a:p>
            <a:r>
              <a:rPr lang="en-US" smtClean="0"/>
              <a:t>Click to edit Master title style</a:t>
            </a:r>
            <a:endParaRPr lang="en-CA" dirty="0"/>
          </a:p>
        </p:txBody>
      </p:sp>
      <p:sp>
        <p:nvSpPr>
          <p:cNvPr id="3" name="Text Placeholder 2"/>
          <p:cNvSpPr>
            <a:spLocks noGrp="1"/>
          </p:cNvSpPr>
          <p:nvPr>
            <p:ph type="body" idx="1"/>
          </p:nvPr>
        </p:nvSpPr>
        <p:spPr>
          <a:xfrm>
            <a:off x="1317222" y="1681163"/>
            <a:ext cx="468035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a:xfrm>
            <a:off x="1317222" y="6194369"/>
            <a:ext cx="5571258" cy="365125"/>
          </a:xfrm>
          <a:prstGeom prst="rect">
            <a:avLst/>
          </a:prstGeom>
        </p:spPr>
        <p:txBody>
          <a:bodyPr/>
          <a:lstStyle/>
          <a:p>
            <a:fld id="{59D88F11-6DD8-4594-B422-87C2EE7E3CB5}" type="datetime2">
              <a:rPr lang="en-CA" smtClean="0"/>
              <a:t>Wednesday, August-19-15</a:t>
            </a:fld>
            <a:endParaRPr lang="en-CA"/>
          </a:p>
        </p:txBody>
      </p:sp>
      <p:sp>
        <p:nvSpPr>
          <p:cNvPr id="8" name="Footer Placeholder 7"/>
          <p:cNvSpPr>
            <a:spLocks noGrp="1"/>
          </p:cNvSpPr>
          <p:nvPr>
            <p:ph type="ftr" sz="quarter" idx="11"/>
          </p:nvPr>
        </p:nvSpPr>
        <p:spPr/>
        <p:txBody>
          <a:bodyPr/>
          <a:lstStyle/>
          <a:p>
            <a:endParaRPr lang="en-CA"/>
          </a:p>
        </p:txBody>
      </p:sp>
      <p:sp>
        <p:nvSpPr>
          <p:cNvPr id="12" name="Content Placeholder 2"/>
          <p:cNvSpPr>
            <a:spLocks noGrp="1"/>
          </p:cNvSpPr>
          <p:nvPr>
            <p:ph idx="15"/>
          </p:nvPr>
        </p:nvSpPr>
        <p:spPr>
          <a:xfrm>
            <a:off x="1309602" y="2606673"/>
            <a:ext cx="4687973" cy="2638427"/>
          </a:xfrm>
        </p:spPr>
        <p:txBody>
          <a:bodyPr/>
          <a:lstStyle>
            <a:lvl1pPr marL="514350" indent="-514350">
              <a:buClr>
                <a:schemeClr val="accent2"/>
              </a:buClr>
              <a:buFontTx/>
              <a:buBlip>
                <a:blip r:embed="rId2"/>
              </a:buBlip>
              <a:defRPr/>
            </a:lvl1pPr>
            <a:lvl2pPr marL="685800" indent="-228600">
              <a:buClr>
                <a:schemeClr val="accent1"/>
              </a:buClr>
              <a:buFont typeface="Arial" panose="020B0604020202020204" pitchFamily="34" charset="0"/>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Courier New" panose="02070309020205020404" pitchFamily="49" charset="0"/>
              <a:buChar char="o"/>
              <a:defRPr/>
            </a:lvl4pPr>
            <a:lvl5pPr marL="2057400" indent="-228600">
              <a:buClr>
                <a:schemeClr val="accent1"/>
              </a:buClr>
              <a:buFont typeface="Wingdings" panose="05000000000000000000" pitchFamily="2" charset="2"/>
              <a:buChar char="v"/>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3" name="Content Placeholder 2"/>
          <p:cNvSpPr>
            <a:spLocks noGrp="1"/>
          </p:cNvSpPr>
          <p:nvPr>
            <p:ph idx="16"/>
          </p:nvPr>
        </p:nvSpPr>
        <p:spPr>
          <a:xfrm>
            <a:off x="6172200" y="2642870"/>
            <a:ext cx="5183188" cy="2638427"/>
          </a:xfrm>
        </p:spPr>
        <p:txBody>
          <a:bodyPr/>
          <a:lstStyle>
            <a:lvl1pPr marL="514350" indent="-514350">
              <a:buClr>
                <a:schemeClr val="accent2"/>
              </a:buClr>
              <a:buFontTx/>
              <a:buBlip>
                <a:blip r:embed="rId2"/>
              </a:buBlip>
              <a:defRPr/>
            </a:lvl1pPr>
            <a:lvl2pPr marL="685800" indent="-228600">
              <a:buClr>
                <a:schemeClr val="accent1"/>
              </a:buClr>
              <a:buFont typeface="Arial" panose="020B0604020202020204" pitchFamily="34" charset="0"/>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Courier New" panose="02070309020205020404" pitchFamily="49" charset="0"/>
              <a:buChar char="o"/>
              <a:defRPr/>
            </a:lvl4pPr>
            <a:lvl5pPr marL="2057400" indent="-228600">
              <a:buClr>
                <a:schemeClr val="accent1"/>
              </a:buClr>
              <a:buFont typeface="Wingdings" panose="05000000000000000000" pitchFamily="2" charset="2"/>
              <a:buChar char="v"/>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40747299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17222" y="365125"/>
            <a:ext cx="10036578"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1309602" y="1825625"/>
            <a:ext cx="10044198"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1317222" y="5743303"/>
            <a:ext cx="5578878" cy="685800"/>
          </a:xfrm>
          <a:prstGeom prst="rect">
            <a:avLst/>
          </a:prstGeom>
        </p:spPr>
        <p:txBody>
          <a:bodyPr vert="horz" lIns="91440" tIns="45720" rIns="91440" bIns="45720" rtlCol="0" anchor="ctr"/>
          <a:lstStyle>
            <a:lvl1pPr algn="l">
              <a:defRPr sz="1300" i="1" baseline="0">
                <a:solidFill>
                  <a:schemeClr val="tx2"/>
                </a:solidFill>
              </a:defRPr>
            </a:lvl1pPr>
          </a:lstStyle>
          <a:p>
            <a:endParaRPr lang="en-CA" dirty="0"/>
          </a:p>
        </p:txBody>
      </p:sp>
      <p:pic>
        <p:nvPicPr>
          <p:cNvPr id="8" name="Picture 7"/>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53093" y="5530851"/>
            <a:ext cx="982124" cy="982124"/>
          </a:xfrm>
          <a:prstGeom prst="rect">
            <a:avLst/>
          </a:prstGeom>
        </p:spPr>
      </p:pic>
      <p:pic>
        <p:nvPicPr>
          <p:cNvPr id="6" name="Picture 5"/>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629900" y="5793196"/>
            <a:ext cx="586014" cy="586014"/>
          </a:xfrm>
          <a:prstGeom prst="rect">
            <a:avLst/>
          </a:prstGeom>
        </p:spPr>
      </p:pic>
    </p:spTree>
    <p:extLst>
      <p:ext uri="{BB962C8B-B14F-4D97-AF65-F5344CB8AC3E}">
        <p14:creationId xmlns:p14="http://schemas.microsoft.com/office/powerpoint/2010/main" val="4244606628"/>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55" r:id="rId4"/>
    <p:sldLayoutId id="2147483664" r:id="rId5"/>
    <p:sldLayoutId id="2147483665" r:id="rId6"/>
    <p:sldLayoutId id="2147483650" r:id="rId7"/>
    <p:sldLayoutId id="2147483652" r:id="rId8"/>
    <p:sldLayoutId id="2147483653" r:id="rId9"/>
    <p:sldLayoutId id="2147483654" r:id="rId10"/>
    <p:sldLayoutId id="2147483670" r:id="rId11"/>
    <p:sldLayoutId id="2147483662" r:id="rId12"/>
    <p:sldLayoutId id="2147483663" r:id="rId13"/>
    <p:sldLayoutId id="2147483669" r:id="rId14"/>
    <p:sldLayoutId id="2147483656" r:id="rId15"/>
    <p:sldLayoutId id="2147483666" r:id="rId16"/>
    <p:sldLayoutId id="2147483668" r:id="rId17"/>
    <p:sldLayoutId id="2147483667" r:id="rId18"/>
  </p:sldLayoutIdLst>
  <p:timing>
    <p:tnLst>
      <p:par>
        <p:cTn id="1" dur="indefinite" restart="never" nodeType="tmRoot"/>
      </p:par>
    </p:tnLst>
  </p:timing>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Tx/>
        <a:buBlip>
          <a:blip r:embed="rId2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What is WIC?</a:t>
            </a:r>
            <a:endParaRPr lang="en-CA" dirty="0"/>
          </a:p>
        </p:txBody>
      </p:sp>
      <p:sp>
        <p:nvSpPr>
          <p:cNvPr id="3" name="Subtitle 2"/>
          <p:cNvSpPr>
            <a:spLocks noGrp="1"/>
          </p:cNvSpPr>
          <p:nvPr>
            <p:ph type="subTitle" idx="1"/>
          </p:nvPr>
        </p:nvSpPr>
        <p:spPr/>
        <p:txBody>
          <a:bodyPr/>
          <a:lstStyle/>
          <a:p>
            <a:r>
              <a:rPr lang="en-CA" dirty="0" smtClean="0"/>
              <a:t>An overview of the Welcoming and Inclusive </a:t>
            </a:r>
            <a:br>
              <a:rPr lang="en-CA" dirty="0" smtClean="0"/>
            </a:br>
            <a:r>
              <a:rPr lang="en-CA" dirty="0" smtClean="0"/>
              <a:t>Communities Initiative</a:t>
            </a:r>
            <a:endParaRPr lang="en-CA" dirty="0"/>
          </a:p>
        </p:txBody>
      </p:sp>
    </p:spTree>
    <p:extLst>
      <p:ext uri="{BB962C8B-B14F-4D97-AF65-F5344CB8AC3E}">
        <p14:creationId xmlns:p14="http://schemas.microsoft.com/office/powerpoint/2010/main" val="15789372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1320800" y="6194369"/>
            <a:ext cx="4787853" cy="365125"/>
          </a:xfrm>
          <a:prstGeom prst="rect">
            <a:avLst/>
          </a:prstGeom>
        </p:spPr>
        <p:txBody>
          <a:bodyPr/>
          <a:lstStyle/>
          <a:p>
            <a:fld id="{F43EBBFA-ED5A-4DF5-A40A-82E720B0BB27}" type="datetime2">
              <a:rPr lang="en-CA" smtClean="0"/>
              <a:t>Wednesday, August-19-15</a:t>
            </a:fld>
            <a:endParaRPr lang="en-CA"/>
          </a:p>
        </p:txBody>
      </p:sp>
      <p:sp>
        <p:nvSpPr>
          <p:cNvPr id="5" name="Footer Placeholder 4"/>
          <p:cNvSpPr>
            <a:spLocks noGrp="1"/>
          </p:cNvSpPr>
          <p:nvPr>
            <p:ph type="ftr" sz="quarter" idx="11"/>
          </p:nvPr>
        </p:nvSpPr>
        <p:spPr/>
        <p:txBody>
          <a:bodyPr/>
          <a:lstStyle/>
          <a:p>
            <a:r>
              <a:rPr lang="en-CA" b="1" dirty="0"/>
              <a:t>What is WIC?</a:t>
            </a:r>
          </a:p>
        </p:txBody>
      </p:sp>
      <p:sp>
        <p:nvSpPr>
          <p:cNvPr id="7" name="Title 1"/>
          <p:cNvSpPr>
            <a:spLocks noGrp="1"/>
          </p:cNvSpPr>
          <p:nvPr>
            <p:ph type="title"/>
          </p:nvPr>
        </p:nvSpPr>
        <p:spPr>
          <a:xfrm>
            <a:off x="1320800" y="2507961"/>
            <a:ext cx="6466792" cy="1325563"/>
          </a:xfrm>
        </p:spPr>
        <p:txBody>
          <a:bodyPr/>
          <a:lstStyle/>
          <a:p>
            <a:r>
              <a:rPr lang="en-CA" b="1" dirty="0" smtClean="0"/>
              <a:t>Why should </a:t>
            </a:r>
            <a:br>
              <a:rPr lang="en-CA" b="1" dirty="0" smtClean="0"/>
            </a:br>
            <a:r>
              <a:rPr lang="en-CA" b="1" dirty="0" smtClean="0"/>
              <a:t>we do it?</a:t>
            </a:r>
            <a:endParaRPr lang="en-CA" b="1" dirty="0"/>
          </a:p>
        </p:txBody>
      </p:sp>
    </p:spTree>
    <p:extLst>
      <p:ext uri="{BB962C8B-B14F-4D97-AF65-F5344CB8AC3E}">
        <p14:creationId xmlns:p14="http://schemas.microsoft.com/office/powerpoint/2010/main" val="2382732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1320800" y="6194369"/>
            <a:ext cx="4787853" cy="365125"/>
          </a:xfrm>
          <a:prstGeom prst="rect">
            <a:avLst/>
          </a:prstGeom>
        </p:spPr>
        <p:txBody>
          <a:bodyPr/>
          <a:lstStyle/>
          <a:p>
            <a:fld id="{F43EBBFA-ED5A-4DF5-A40A-82E720B0BB27}" type="datetime2">
              <a:rPr lang="en-CA" smtClean="0"/>
              <a:t>Wednesday, August-19-15</a:t>
            </a:fld>
            <a:endParaRPr lang="en-CA"/>
          </a:p>
        </p:txBody>
      </p:sp>
      <p:sp>
        <p:nvSpPr>
          <p:cNvPr id="5" name="Footer Placeholder 4"/>
          <p:cNvSpPr>
            <a:spLocks noGrp="1"/>
          </p:cNvSpPr>
          <p:nvPr>
            <p:ph type="ftr" sz="quarter" idx="11"/>
          </p:nvPr>
        </p:nvSpPr>
        <p:spPr/>
        <p:txBody>
          <a:bodyPr/>
          <a:lstStyle/>
          <a:p>
            <a:r>
              <a:rPr lang="en-CA" b="1" dirty="0"/>
              <a:t>What is WIC?</a:t>
            </a:r>
          </a:p>
        </p:txBody>
      </p:sp>
      <p:sp>
        <p:nvSpPr>
          <p:cNvPr id="8" name="Title 1"/>
          <p:cNvSpPr>
            <a:spLocks noGrp="1"/>
          </p:cNvSpPr>
          <p:nvPr>
            <p:ph type="title"/>
          </p:nvPr>
        </p:nvSpPr>
        <p:spPr>
          <a:xfrm>
            <a:off x="1320800" y="974725"/>
            <a:ext cx="6466792" cy="1325563"/>
          </a:xfrm>
        </p:spPr>
        <p:txBody>
          <a:bodyPr/>
          <a:lstStyle/>
          <a:p>
            <a:r>
              <a:rPr lang="en-CA" dirty="0" smtClean="0"/>
              <a:t>Why should </a:t>
            </a:r>
            <a:br>
              <a:rPr lang="en-CA" dirty="0" smtClean="0"/>
            </a:br>
            <a:r>
              <a:rPr lang="en-CA" dirty="0" smtClean="0"/>
              <a:t>we do it?</a:t>
            </a:r>
            <a:endParaRPr lang="en-CA" dirty="0"/>
          </a:p>
        </p:txBody>
      </p:sp>
      <p:sp>
        <p:nvSpPr>
          <p:cNvPr id="9" name="Content Placeholder 2"/>
          <p:cNvSpPr>
            <a:spLocks noGrp="1"/>
          </p:cNvSpPr>
          <p:nvPr>
            <p:ph idx="1"/>
          </p:nvPr>
        </p:nvSpPr>
        <p:spPr>
          <a:xfrm>
            <a:off x="1323951" y="2498812"/>
            <a:ext cx="6492063" cy="2618133"/>
          </a:xfrm>
        </p:spPr>
        <p:txBody>
          <a:bodyPr/>
          <a:lstStyle/>
          <a:p>
            <a:r>
              <a:rPr lang="en-CA" b="1" dirty="0" smtClean="0"/>
              <a:t>Reflect our community’s diversity</a:t>
            </a:r>
          </a:p>
        </p:txBody>
      </p:sp>
    </p:spTree>
    <p:extLst>
      <p:ext uri="{BB962C8B-B14F-4D97-AF65-F5344CB8AC3E}">
        <p14:creationId xmlns:p14="http://schemas.microsoft.com/office/powerpoint/2010/main" val="2070212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1320800" y="6194369"/>
            <a:ext cx="4787853" cy="365125"/>
          </a:xfrm>
          <a:prstGeom prst="rect">
            <a:avLst/>
          </a:prstGeom>
        </p:spPr>
        <p:txBody>
          <a:bodyPr/>
          <a:lstStyle/>
          <a:p>
            <a:fld id="{F43EBBFA-ED5A-4DF5-A40A-82E720B0BB27}" type="datetime2">
              <a:rPr lang="en-CA" smtClean="0"/>
              <a:t>Wednesday, August-19-15</a:t>
            </a:fld>
            <a:endParaRPr lang="en-CA"/>
          </a:p>
        </p:txBody>
      </p:sp>
      <p:sp>
        <p:nvSpPr>
          <p:cNvPr id="5" name="Footer Placeholder 4"/>
          <p:cNvSpPr>
            <a:spLocks noGrp="1"/>
          </p:cNvSpPr>
          <p:nvPr>
            <p:ph type="ftr" sz="quarter" idx="11"/>
          </p:nvPr>
        </p:nvSpPr>
        <p:spPr/>
        <p:txBody>
          <a:bodyPr/>
          <a:lstStyle/>
          <a:p>
            <a:r>
              <a:rPr lang="en-CA" b="1" dirty="0"/>
              <a:t>What is WIC?</a:t>
            </a:r>
          </a:p>
        </p:txBody>
      </p:sp>
      <p:sp>
        <p:nvSpPr>
          <p:cNvPr id="8" name="Title 1"/>
          <p:cNvSpPr>
            <a:spLocks noGrp="1"/>
          </p:cNvSpPr>
          <p:nvPr>
            <p:ph type="title"/>
          </p:nvPr>
        </p:nvSpPr>
        <p:spPr>
          <a:xfrm>
            <a:off x="1320800" y="974725"/>
            <a:ext cx="6466792" cy="1325563"/>
          </a:xfrm>
        </p:spPr>
        <p:txBody>
          <a:bodyPr/>
          <a:lstStyle/>
          <a:p>
            <a:r>
              <a:rPr lang="en-CA" dirty="0" smtClean="0"/>
              <a:t>Why should </a:t>
            </a:r>
            <a:br>
              <a:rPr lang="en-CA" dirty="0" smtClean="0"/>
            </a:br>
            <a:r>
              <a:rPr lang="en-CA" dirty="0" smtClean="0"/>
              <a:t>we do it?</a:t>
            </a:r>
            <a:endParaRPr lang="en-CA" dirty="0"/>
          </a:p>
        </p:txBody>
      </p:sp>
      <p:sp>
        <p:nvSpPr>
          <p:cNvPr id="9" name="Content Placeholder 2"/>
          <p:cNvSpPr>
            <a:spLocks noGrp="1"/>
          </p:cNvSpPr>
          <p:nvPr>
            <p:ph idx="1"/>
          </p:nvPr>
        </p:nvSpPr>
        <p:spPr>
          <a:xfrm>
            <a:off x="1323951" y="2498812"/>
            <a:ext cx="6492063" cy="2618133"/>
          </a:xfrm>
        </p:spPr>
        <p:txBody>
          <a:bodyPr/>
          <a:lstStyle/>
          <a:p>
            <a:r>
              <a:rPr lang="en-CA" dirty="0" smtClean="0"/>
              <a:t>Reflect our community’s diversity</a:t>
            </a:r>
          </a:p>
          <a:p>
            <a:r>
              <a:rPr lang="en-CA" b="1" dirty="0" smtClean="0"/>
              <a:t>Create a safer community</a:t>
            </a:r>
          </a:p>
        </p:txBody>
      </p:sp>
    </p:spTree>
    <p:extLst>
      <p:ext uri="{BB962C8B-B14F-4D97-AF65-F5344CB8AC3E}">
        <p14:creationId xmlns:p14="http://schemas.microsoft.com/office/powerpoint/2010/main" val="1292358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1320800" y="6194369"/>
            <a:ext cx="4787853" cy="365125"/>
          </a:xfrm>
          <a:prstGeom prst="rect">
            <a:avLst/>
          </a:prstGeom>
        </p:spPr>
        <p:txBody>
          <a:bodyPr/>
          <a:lstStyle/>
          <a:p>
            <a:fld id="{F43EBBFA-ED5A-4DF5-A40A-82E720B0BB27}" type="datetime2">
              <a:rPr lang="en-CA" smtClean="0"/>
              <a:t>Wednesday, August-19-15</a:t>
            </a:fld>
            <a:endParaRPr lang="en-CA"/>
          </a:p>
        </p:txBody>
      </p:sp>
      <p:sp>
        <p:nvSpPr>
          <p:cNvPr id="5" name="Footer Placeholder 4"/>
          <p:cNvSpPr>
            <a:spLocks noGrp="1"/>
          </p:cNvSpPr>
          <p:nvPr>
            <p:ph type="ftr" sz="quarter" idx="11"/>
          </p:nvPr>
        </p:nvSpPr>
        <p:spPr/>
        <p:txBody>
          <a:bodyPr/>
          <a:lstStyle/>
          <a:p>
            <a:r>
              <a:rPr lang="en-CA" b="1" dirty="0"/>
              <a:t>What is WIC?</a:t>
            </a:r>
          </a:p>
        </p:txBody>
      </p:sp>
      <p:sp>
        <p:nvSpPr>
          <p:cNvPr id="8" name="Title 1"/>
          <p:cNvSpPr>
            <a:spLocks noGrp="1"/>
          </p:cNvSpPr>
          <p:nvPr>
            <p:ph type="title"/>
          </p:nvPr>
        </p:nvSpPr>
        <p:spPr>
          <a:xfrm>
            <a:off x="1320800" y="974725"/>
            <a:ext cx="6466792" cy="1325563"/>
          </a:xfrm>
        </p:spPr>
        <p:txBody>
          <a:bodyPr/>
          <a:lstStyle/>
          <a:p>
            <a:r>
              <a:rPr lang="en-CA" dirty="0" smtClean="0"/>
              <a:t>Why should </a:t>
            </a:r>
            <a:br>
              <a:rPr lang="en-CA" dirty="0" smtClean="0"/>
            </a:br>
            <a:r>
              <a:rPr lang="en-CA" dirty="0" smtClean="0"/>
              <a:t>we do it?</a:t>
            </a:r>
            <a:endParaRPr lang="en-CA" dirty="0"/>
          </a:p>
        </p:txBody>
      </p:sp>
      <p:sp>
        <p:nvSpPr>
          <p:cNvPr id="9" name="Content Placeholder 2"/>
          <p:cNvSpPr>
            <a:spLocks noGrp="1"/>
          </p:cNvSpPr>
          <p:nvPr>
            <p:ph idx="1"/>
          </p:nvPr>
        </p:nvSpPr>
        <p:spPr>
          <a:xfrm>
            <a:off x="1323951" y="2498812"/>
            <a:ext cx="6492063" cy="2618133"/>
          </a:xfrm>
        </p:spPr>
        <p:txBody>
          <a:bodyPr/>
          <a:lstStyle/>
          <a:p>
            <a:r>
              <a:rPr lang="en-CA" dirty="0" smtClean="0"/>
              <a:t>Reflect our community’s diversity</a:t>
            </a:r>
          </a:p>
          <a:p>
            <a:r>
              <a:rPr lang="en-CA" dirty="0" smtClean="0"/>
              <a:t>Create a safer community</a:t>
            </a:r>
          </a:p>
          <a:p>
            <a:r>
              <a:rPr lang="en-CA" b="1" dirty="0" smtClean="0"/>
              <a:t>Increase efficiency</a:t>
            </a:r>
          </a:p>
        </p:txBody>
      </p:sp>
    </p:spTree>
    <p:extLst>
      <p:ext uri="{BB962C8B-B14F-4D97-AF65-F5344CB8AC3E}">
        <p14:creationId xmlns:p14="http://schemas.microsoft.com/office/powerpoint/2010/main" val="2985842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1320800" y="6194369"/>
            <a:ext cx="4787853" cy="365125"/>
          </a:xfrm>
          <a:prstGeom prst="rect">
            <a:avLst/>
          </a:prstGeom>
        </p:spPr>
        <p:txBody>
          <a:bodyPr/>
          <a:lstStyle/>
          <a:p>
            <a:fld id="{F43EBBFA-ED5A-4DF5-A40A-82E720B0BB27}" type="datetime2">
              <a:rPr lang="en-CA" smtClean="0"/>
              <a:t>Wednesday, August-19-15</a:t>
            </a:fld>
            <a:endParaRPr lang="en-CA"/>
          </a:p>
        </p:txBody>
      </p:sp>
      <p:sp>
        <p:nvSpPr>
          <p:cNvPr id="5" name="Footer Placeholder 4"/>
          <p:cNvSpPr>
            <a:spLocks noGrp="1"/>
          </p:cNvSpPr>
          <p:nvPr>
            <p:ph type="ftr" sz="quarter" idx="11"/>
          </p:nvPr>
        </p:nvSpPr>
        <p:spPr/>
        <p:txBody>
          <a:bodyPr/>
          <a:lstStyle/>
          <a:p>
            <a:r>
              <a:rPr lang="en-CA" b="1" dirty="0"/>
              <a:t>What is WIC?</a:t>
            </a:r>
          </a:p>
        </p:txBody>
      </p:sp>
      <p:sp>
        <p:nvSpPr>
          <p:cNvPr id="8" name="Title 1"/>
          <p:cNvSpPr>
            <a:spLocks noGrp="1"/>
          </p:cNvSpPr>
          <p:nvPr>
            <p:ph type="title"/>
          </p:nvPr>
        </p:nvSpPr>
        <p:spPr>
          <a:xfrm>
            <a:off x="1320800" y="974725"/>
            <a:ext cx="6466792" cy="1325563"/>
          </a:xfrm>
        </p:spPr>
        <p:txBody>
          <a:bodyPr/>
          <a:lstStyle/>
          <a:p>
            <a:r>
              <a:rPr lang="en-CA" dirty="0" smtClean="0"/>
              <a:t>Why should </a:t>
            </a:r>
            <a:br>
              <a:rPr lang="en-CA" dirty="0" smtClean="0"/>
            </a:br>
            <a:r>
              <a:rPr lang="en-CA" dirty="0" smtClean="0"/>
              <a:t>we do it?</a:t>
            </a:r>
            <a:endParaRPr lang="en-CA" dirty="0"/>
          </a:p>
        </p:txBody>
      </p:sp>
      <p:sp>
        <p:nvSpPr>
          <p:cNvPr id="9" name="Content Placeholder 2"/>
          <p:cNvSpPr>
            <a:spLocks noGrp="1"/>
          </p:cNvSpPr>
          <p:nvPr>
            <p:ph idx="1"/>
          </p:nvPr>
        </p:nvSpPr>
        <p:spPr>
          <a:xfrm>
            <a:off x="1323951" y="2498812"/>
            <a:ext cx="6492063" cy="2618133"/>
          </a:xfrm>
        </p:spPr>
        <p:txBody>
          <a:bodyPr/>
          <a:lstStyle/>
          <a:p>
            <a:r>
              <a:rPr lang="en-CA" dirty="0" smtClean="0"/>
              <a:t>Reflect our community’s diversity</a:t>
            </a:r>
          </a:p>
          <a:p>
            <a:r>
              <a:rPr lang="en-CA" dirty="0" smtClean="0"/>
              <a:t>Create a safer community</a:t>
            </a:r>
          </a:p>
          <a:p>
            <a:r>
              <a:rPr lang="en-CA" dirty="0" smtClean="0"/>
              <a:t>Increase efficiency</a:t>
            </a:r>
          </a:p>
          <a:p>
            <a:r>
              <a:rPr lang="en-CA" b="1" dirty="0" smtClean="0"/>
              <a:t>Comply with the law</a:t>
            </a:r>
          </a:p>
        </p:txBody>
      </p:sp>
    </p:spTree>
    <p:extLst>
      <p:ext uri="{BB962C8B-B14F-4D97-AF65-F5344CB8AC3E}">
        <p14:creationId xmlns:p14="http://schemas.microsoft.com/office/powerpoint/2010/main" val="358979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800" y="974725"/>
            <a:ext cx="6466792" cy="1325563"/>
          </a:xfrm>
        </p:spPr>
        <p:txBody>
          <a:bodyPr/>
          <a:lstStyle/>
          <a:p>
            <a:r>
              <a:rPr lang="en-CA" dirty="0" smtClean="0"/>
              <a:t>Why should </a:t>
            </a:r>
            <a:br>
              <a:rPr lang="en-CA" dirty="0" smtClean="0"/>
            </a:br>
            <a:r>
              <a:rPr lang="en-CA" dirty="0" smtClean="0"/>
              <a:t>we do it?</a:t>
            </a:r>
            <a:endParaRPr lang="en-CA" dirty="0"/>
          </a:p>
        </p:txBody>
      </p:sp>
      <p:sp>
        <p:nvSpPr>
          <p:cNvPr id="3" name="Content Placeholder 2"/>
          <p:cNvSpPr>
            <a:spLocks noGrp="1"/>
          </p:cNvSpPr>
          <p:nvPr>
            <p:ph idx="1"/>
          </p:nvPr>
        </p:nvSpPr>
        <p:spPr>
          <a:xfrm>
            <a:off x="1323951" y="2498812"/>
            <a:ext cx="6492063" cy="2618133"/>
          </a:xfrm>
        </p:spPr>
        <p:txBody>
          <a:bodyPr/>
          <a:lstStyle/>
          <a:p>
            <a:r>
              <a:rPr lang="en-CA" dirty="0" smtClean="0"/>
              <a:t>Reflect our community’s diversity</a:t>
            </a:r>
          </a:p>
          <a:p>
            <a:r>
              <a:rPr lang="en-CA" dirty="0" smtClean="0"/>
              <a:t>Create a safer community</a:t>
            </a:r>
          </a:p>
          <a:p>
            <a:r>
              <a:rPr lang="en-CA" dirty="0"/>
              <a:t>Increase efficiency</a:t>
            </a:r>
            <a:endParaRPr lang="en-CA" dirty="0" smtClean="0"/>
          </a:p>
          <a:p>
            <a:r>
              <a:rPr lang="en-CA" dirty="0" smtClean="0"/>
              <a:t>Comply with the law</a:t>
            </a:r>
          </a:p>
          <a:p>
            <a:r>
              <a:rPr lang="en-CA" b="1" dirty="0" smtClean="0"/>
              <a:t>Economic development</a:t>
            </a:r>
            <a:endParaRPr lang="en-CA" b="1" dirty="0"/>
          </a:p>
        </p:txBody>
      </p:sp>
      <p:sp>
        <p:nvSpPr>
          <p:cNvPr id="4" name="Date Placeholder 3"/>
          <p:cNvSpPr>
            <a:spLocks noGrp="1"/>
          </p:cNvSpPr>
          <p:nvPr>
            <p:ph type="dt" sz="half" idx="4294967295"/>
          </p:nvPr>
        </p:nvSpPr>
        <p:spPr>
          <a:xfrm>
            <a:off x="1320800" y="6194369"/>
            <a:ext cx="4787853" cy="365125"/>
          </a:xfrm>
          <a:prstGeom prst="rect">
            <a:avLst/>
          </a:prstGeom>
        </p:spPr>
        <p:txBody>
          <a:bodyPr/>
          <a:lstStyle/>
          <a:p>
            <a:fld id="{F43EBBFA-ED5A-4DF5-A40A-82E720B0BB27}" type="datetime2">
              <a:rPr lang="en-CA" smtClean="0"/>
              <a:t>Wednesday, August-19-15</a:t>
            </a:fld>
            <a:endParaRPr lang="en-CA"/>
          </a:p>
        </p:txBody>
      </p:sp>
      <p:sp>
        <p:nvSpPr>
          <p:cNvPr id="5" name="Footer Placeholder 4"/>
          <p:cNvSpPr>
            <a:spLocks noGrp="1"/>
          </p:cNvSpPr>
          <p:nvPr>
            <p:ph type="ftr" sz="quarter" idx="11"/>
          </p:nvPr>
        </p:nvSpPr>
        <p:spPr/>
        <p:txBody>
          <a:bodyPr/>
          <a:lstStyle/>
          <a:p>
            <a:r>
              <a:rPr lang="en-CA" b="1" dirty="0"/>
              <a:t>What is WIC?</a:t>
            </a:r>
          </a:p>
        </p:txBody>
      </p:sp>
    </p:spTree>
    <p:extLst>
      <p:ext uri="{BB962C8B-B14F-4D97-AF65-F5344CB8AC3E}">
        <p14:creationId xmlns:p14="http://schemas.microsoft.com/office/powerpoint/2010/main" val="23723675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1317222" y="6194369"/>
            <a:ext cx="5571258" cy="365125"/>
          </a:xfrm>
          <a:prstGeom prst="rect">
            <a:avLst/>
          </a:prstGeom>
        </p:spPr>
        <p:txBody>
          <a:bodyPr/>
          <a:lstStyle/>
          <a:p>
            <a:fld id="{9E923619-EAF2-4657-9EF5-991DA65BFAF1}" type="datetime2">
              <a:rPr lang="en-CA" smtClean="0"/>
              <a:t>Wednesday, August-19-15</a:t>
            </a:fld>
            <a:endParaRPr lang="en-CA"/>
          </a:p>
        </p:txBody>
      </p:sp>
      <p:sp>
        <p:nvSpPr>
          <p:cNvPr id="5" name="Footer Placeholder 4"/>
          <p:cNvSpPr>
            <a:spLocks noGrp="1"/>
          </p:cNvSpPr>
          <p:nvPr>
            <p:ph type="ftr" sz="quarter" idx="11"/>
          </p:nvPr>
        </p:nvSpPr>
        <p:spPr/>
        <p:txBody>
          <a:bodyPr/>
          <a:lstStyle/>
          <a:p>
            <a:r>
              <a:rPr lang="en-CA" b="1" dirty="0"/>
              <a:t>What is WIC</a:t>
            </a:r>
            <a:r>
              <a:rPr lang="en-CA" b="1" dirty="0" smtClean="0"/>
              <a:t>?</a:t>
            </a:r>
            <a:endParaRPr lang="en-CA" b="1" dirty="0"/>
          </a:p>
        </p:txBody>
      </p:sp>
      <p:sp>
        <p:nvSpPr>
          <p:cNvPr id="6" name="Content Placeholder 5"/>
          <p:cNvSpPr>
            <a:spLocks noGrp="1"/>
          </p:cNvSpPr>
          <p:nvPr>
            <p:ph idx="14"/>
          </p:nvPr>
        </p:nvSpPr>
        <p:spPr/>
        <p:txBody>
          <a:bodyPr/>
          <a:lstStyle/>
          <a:p>
            <a:pPr marL="0" indent="0">
              <a:buNone/>
            </a:pPr>
            <a:endParaRPr lang="en-CA" dirty="0"/>
          </a:p>
        </p:txBody>
      </p:sp>
      <p:sp>
        <p:nvSpPr>
          <p:cNvPr id="9" name="Title 1"/>
          <p:cNvSpPr txBox="1">
            <a:spLocks/>
          </p:cNvSpPr>
          <p:nvPr/>
        </p:nvSpPr>
        <p:spPr>
          <a:xfrm>
            <a:off x="1309602" y="1131454"/>
            <a:ext cx="3462423"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CA" sz="4400" dirty="0" smtClean="0"/>
              <a:t>For </a:t>
            </a:r>
            <a:br>
              <a:rPr lang="en-CA" sz="4400" dirty="0" smtClean="0"/>
            </a:br>
            <a:r>
              <a:rPr lang="en-CA" sz="4400" dirty="0" smtClean="0"/>
              <a:t>example</a:t>
            </a:r>
            <a:endParaRPr lang="en-CA" sz="4400" dirty="0"/>
          </a:p>
        </p:txBody>
      </p:sp>
      <p:sp>
        <p:nvSpPr>
          <p:cNvPr id="10" name="Text Placeholder 2"/>
          <p:cNvSpPr txBox="1">
            <a:spLocks/>
          </p:cNvSpPr>
          <p:nvPr/>
        </p:nvSpPr>
        <p:spPr>
          <a:xfrm>
            <a:off x="1317222" y="2731654"/>
            <a:ext cx="3454803" cy="18126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1"/>
              </a:buClr>
              <a:buFontTx/>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Wingdings" panose="05000000000000000000"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Courier New" panose="02070309020205020404" pitchFamily="49"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CA" sz="2400" smtClean="0"/>
              <a:t>What other Alberta communities have </a:t>
            </a:r>
            <a:br>
              <a:rPr lang="en-CA" sz="2400" smtClean="0"/>
            </a:br>
            <a:r>
              <a:rPr lang="en-CA" sz="2400" smtClean="0"/>
              <a:t>done to become more welcoming and inclusive.</a:t>
            </a:r>
            <a:endParaRPr lang="en-CA" sz="2400" dirty="0"/>
          </a:p>
        </p:txBody>
      </p:sp>
    </p:spTree>
    <p:extLst>
      <p:ext uri="{BB962C8B-B14F-4D97-AF65-F5344CB8AC3E}">
        <p14:creationId xmlns:p14="http://schemas.microsoft.com/office/powerpoint/2010/main" val="10373239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602" y="1131454"/>
            <a:ext cx="3462423" cy="1600200"/>
          </a:xfrm>
        </p:spPr>
        <p:txBody>
          <a:bodyPr>
            <a:normAutofit/>
          </a:bodyPr>
          <a:lstStyle/>
          <a:p>
            <a:r>
              <a:rPr lang="en-CA" sz="4400" dirty="0" smtClean="0"/>
              <a:t>For </a:t>
            </a:r>
            <a:br>
              <a:rPr lang="en-CA" sz="4400" dirty="0" smtClean="0"/>
            </a:br>
            <a:r>
              <a:rPr lang="en-CA" sz="4400" dirty="0" smtClean="0"/>
              <a:t>example</a:t>
            </a:r>
            <a:endParaRPr lang="en-CA" sz="4400" dirty="0"/>
          </a:p>
        </p:txBody>
      </p:sp>
      <p:sp>
        <p:nvSpPr>
          <p:cNvPr id="3" name="Text Placeholder 2"/>
          <p:cNvSpPr>
            <a:spLocks noGrp="1"/>
          </p:cNvSpPr>
          <p:nvPr>
            <p:ph type="body" sz="half" idx="2"/>
          </p:nvPr>
        </p:nvSpPr>
        <p:spPr>
          <a:xfrm>
            <a:off x="1317222" y="2731654"/>
            <a:ext cx="3454803" cy="1812635"/>
          </a:xfrm>
        </p:spPr>
        <p:txBody>
          <a:bodyPr>
            <a:noAutofit/>
          </a:bodyPr>
          <a:lstStyle/>
          <a:p>
            <a:r>
              <a:rPr lang="en-CA" sz="2400" dirty="0" smtClean="0"/>
              <a:t>What other Alberta communities have </a:t>
            </a:r>
            <a:br>
              <a:rPr lang="en-CA" sz="2400" dirty="0" smtClean="0"/>
            </a:br>
            <a:r>
              <a:rPr lang="en-CA" sz="2400" dirty="0" smtClean="0"/>
              <a:t>done to become more welcoming and inclusive.</a:t>
            </a:r>
            <a:endParaRPr lang="en-CA" sz="2400" dirty="0"/>
          </a:p>
        </p:txBody>
      </p:sp>
      <p:sp>
        <p:nvSpPr>
          <p:cNvPr id="4" name="Date Placeholder 3"/>
          <p:cNvSpPr>
            <a:spLocks noGrp="1"/>
          </p:cNvSpPr>
          <p:nvPr>
            <p:ph type="dt" sz="half" idx="4294967295"/>
          </p:nvPr>
        </p:nvSpPr>
        <p:spPr>
          <a:xfrm>
            <a:off x="1317222" y="6194369"/>
            <a:ext cx="5571258" cy="365125"/>
          </a:xfrm>
          <a:prstGeom prst="rect">
            <a:avLst/>
          </a:prstGeom>
        </p:spPr>
        <p:txBody>
          <a:bodyPr/>
          <a:lstStyle/>
          <a:p>
            <a:fld id="{9E923619-EAF2-4657-9EF5-991DA65BFAF1}" type="datetime2">
              <a:rPr lang="en-CA" smtClean="0"/>
              <a:t>Wednesday, August-19-15</a:t>
            </a:fld>
            <a:endParaRPr lang="en-CA"/>
          </a:p>
        </p:txBody>
      </p:sp>
      <p:sp>
        <p:nvSpPr>
          <p:cNvPr id="5" name="Footer Placeholder 4"/>
          <p:cNvSpPr>
            <a:spLocks noGrp="1"/>
          </p:cNvSpPr>
          <p:nvPr>
            <p:ph type="ftr" sz="quarter" idx="11"/>
          </p:nvPr>
        </p:nvSpPr>
        <p:spPr/>
        <p:txBody>
          <a:bodyPr/>
          <a:lstStyle/>
          <a:p>
            <a:r>
              <a:rPr lang="en-CA" b="1" dirty="0"/>
              <a:t>What is WIC</a:t>
            </a:r>
            <a:r>
              <a:rPr lang="en-CA" b="1" dirty="0" smtClean="0"/>
              <a:t>?</a:t>
            </a:r>
            <a:endParaRPr lang="en-CA" b="1" dirty="0"/>
          </a:p>
        </p:txBody>
      </p:sp>
      <p:sp>
        <p:nvSpPr>
          <p:cNvPr id="6" name="Content Placeholder 5"/>
          <p:cNvSpPr>
            <a:spLocks noGrp="1"/>
          </p:cNvSpPr>
          <p:nvPr>
            <p:ph idx="14"/>
          </p:nvPr>
        </p:nvSpPr>
        <p:spPr/>
        <p:txBody>
          <a:bodyPr/>
          <a:lstStyle/>
          <a:p>
            <a:r>
              <a:rPr lang="en-CA" dirty="0" smtClean="0"/>
              <a:t> </a:t>
            </a:r>
            <a:r>
              <a:rPr lang="en-CA" b="1" dirty="0" smtClean="0"/>
              <a:t>Staff training</a:t>
            </a:r>
          </a:p>
        </p:txBody>
      </p:sp>
    </p:spTree>
    <p:extLst>
      <p:ext uri="{BB962C8B-B14F-4D97-AF65-F5344CB8AC3E}">
        <p14:creationId xmlns:p14="http://schemas.microsoft.com/office/powerpoint/2010/main" val="13328895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602" y="1131454"/>
            <a:ext cx="3462423" cy="1600200"/>
          </a:xfrm>
        </p:spPr>
        <p:txBody>
          <a:bodyPr>
            <a:normAutofit/>
          </a:bodyPr>
          <a:lstStyle/>
          <a:p>
            <a:r>
              <a:rPr lang="en-CA" sz="4400" dirty="0" smtClean="0"/>
              <a:t>For </a:t>
            </a:r>
            <a:br>
              <a:rPr lang="en-CA" sz="4400" dirty="0" smtClean="0"/>
            </a:br>
            <a:r>
              <a:rPr lang="en-CA" sz="4400" dirty="0" smtClean="0"/>
              <a:t>example</a:t>
            </a:r>
            <a:endParaRPr lang="en-CA" sz="4400" dirty="0"/>
          </a:p>
        </p:txBody>
      </p:sp>
      <p:sp>
        <p:nvSpPr>
          <p:cNvPr id="3" name="Text Placeholder 2"/>
          <p:cNvSpPr>
            <a:spLocks noGrp="1"/>
          </p:cNvSpPr>
          <p:nvPr>
            <p:ph type="body" sz="half" idx="2"/>
          </p:nvPr>
        </p:nvSpPr>
        <p:spPr>
          <a:xfrm>
            <a:off x="1317222" y="2731654"/>
            <a:ext cx="3454803" cy="1812635"/>
          </a:xfrm>
        </p:spPr>
        <p:txBody>
          <a:bodyPr>
            <a:noAutofit/>
          </a:bodyPr>
          <a:lstStyle/>
          <a:p>
            <a:r>
              <a:rPr lang="en-CA" sz="2400" dirty="0" smtClean="0"/>
              <a:t>What other Alberta communities have </a:t>
            </a:r>
            <a:br>
              <a:rPr lang="en-CA" sz="2400" dirty="0" smtClean="0"/>
            </a:br>
            <a:r>
              <a:rPr lang="en-CA" sz="2400" dirty="0" smtClean="0"/>
              <a:t>done to become more welcoming and inclusive.</a:t>
            </a:r>
            <a:endParaRPr lang="en-CA" sz="2400" dirty="0"/>
          </a:p>
        </p:txBody>
      </p:sp>
      <p:sp>
        <p:nvSpPr>
          <p:cNvPr id="4" name="Date Placeholder 3"/>
          <p:cNvSpPr>
            <a:spLocks noGrp="1"/>
          </p:cNvSpPr>
          <p:nvPr>
            <p:ph type="dt" sz="half" idx="4294967295"/>
          </p:nvPr>
        </p:nvSpPr>
        <p:spPr>
          <a:xfrm>
            <a:off x="1317222" y="6194369"/>
            <a:ext cx="5571258" cy="365125"/>
          </a:xfrm>
          <a:prstGeom prst="rect">
            <a:avLst/>
          </a:prstGeom>
        </p:spPr>
        <p:txBody>
          <a:bodyPr/>
          <a:lstStyle/>
          <a:p>
            <a:fld id="{9E923619-EAF2-4657-9EF5-991DA65BFAF1}" type="datetime2">
              <a:rPr lang="en-CA" smtClean="0"/>
              <a:t>Wednesday, August-19-15</a:t>
            </a:fld>
            <a:endParaRPr lang="en-CA"/>
          </a:p>
        </p:txBody>
      </p:sp>
      <p:sp>
        <p:nvSpPr>
          <p:cNvPr id="5" name="Footer Placeholder 4"/>
          <p:cNvSpPr>
            <a:spLocks noGrp="1"/>
          </p:cNvSpPr>
          <p:nvPr>
            <p:ph type="ftr" sz="quarter" idx="11"/>
          </p:nvPr>
        </p:nvSpPr>
        <p:spPr/>
        <p:txBody>
          <a:bodyPr/>
          <a:lstStyle/>
          <a:p>
            <a:r>
              <a:rPr lang="en-CA" b="1" dirty="0" smtClean="0"/>
              <a:t>What is WIC?</a:t>
            </a:r>
            <a:endParaRPr lang="en-CA" b="1" dirty="0"/>
          </a:p>
        </p:txBody>
      </p:sp>
      <p:sp>
        <p:nvSpPr>
          <p:cNvPr id="6" name="Content Placeholder 5"/>
          <p:cNvSpPr>
            <a:spLocks noGrp="1"/>
          </p:cNvSpPr>
          <p:nvPr>
            <p:ph idx="14"/>
          </p:nvPr>
        </p:nvSpPr>
        <p:spPr/>
        <p:txBody>
          <a:bodyPr/>
          <a:lstStyle/>
          <a:p>
            <a:r>
              <a:rPr lang="en-CA" dirty="0" smtClean="0"/>
              <a:t> Staff training</a:t>
            </a:r>
          </a:p>
          <a:p>
            <a:r>
              <a:rPr lang="en-CA" b="1" dirty="0"/>
              <a:t> </a:t>
            </a:r>
            <a:r>
              <a:rPr lang="en-CA" b="1" dirty="0" smtClean="0"/>
              <a:t>Relationship building</a:t>
            </a:r>
          </a:p>
        </p:txBody>
      </p:sp>
    </p:spTree>
    <p:extLst>
      <p:ext uri="{BB962C8B-B14F-4D97-AF65-F5344CB8AC3E}">
        <p14:creationId xmlns:p14="http://schemas.microsoft.com/office/powerpoint/2010/main" val="1438957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602" y="1131454"/>
            <a:ext cx="3462423" cy="1600200"/>
          </a:xfrm>
        </p:spPr>
        <p:txBody>
          <a:bodyPr>
            <a:normAutofit/>
          </a:bodyPr>
          <a:lstStyle/>
          <a:p>
            <a:r>
              <a:rPr lang="en-CA" sz="4400" dirty="0" smtClean="0"/>
              <a:t>For </a:t>
            </a:r>
            <a:br>
              <a:rPr lang="en-CA" sz="4400" dirty="0" smtClean="0"/>
            </a:br>
            <a:r>
              <a:rPr lang="en-CA" sz="4400" dirty="0" smtClean="0"/>
              <a:t>example</a:t>
            </a:r>
            <a:endParaRPr lang="en-CA" sz="4400" dirty="0"/>
          </a:p>
        </p:txBody>
      </p:sp>
      <p:sp>
        <p:nvSpPr>
          <p:cNvPr id="3" name="Text Placeholder 2"/>
          <p:cNvSpPr>
            <a:spLocks noGrp="1"/>
          </p:cNvSpPr>
          <p:nvPr>
            <p:ph type="body" sz="half" idx="2"/>
          </p:nvPr>
        </p:nvSpPr>
        <p:spPr>
          <a:xfrm>
            <a:off x="1317222" y="2731654"/>
            <a:ext cx="3454803" cy="1812635"/>
          </a:xfrm>
        </p:spPr>
        <p:txBody>
          <a:bodyPr>
            <a:noAutofit/>
          </a:bodyPr>
          <a:lstStyle/>
          <a:p>
            <a:r>
              <a:rPr lang="en-CA" sz="2400" dirty="0" smtClean="0"/>
              <a:t>What other Alberta communities have </a:t>
            </a:r>
            <a:br>
              <a:rPr lang="en-CA" sz="2400" dirty="0" smtClean="0"/>
            </a:br>
            <a:r>
              <a:rPr lang="en-CA" sz="2400" dirty="0" smtClean="0"/>
              <a:t>done to become more welcoming and inclusive.</a:t>
            </a:r>
            <a:endParaRPr lang="en-CA" sz="2400" dirty="0"/>
          </a:p>
        </p:txBody>
      </p:sp>
      <p:sp>
        <p:nvSpPr>
          <p:cNvPr id="4" name="Date Placeholder 3"/>
          <p:cNvSpPr>
            <a:spLocks noGrp="1"/>
          </p:cNvSpPr>
          <p:nvPr>
            <p:ph type="dt" sz="half" idx="4294967295"/>
          </p:nvPr>
        </p:nvSpPr>
        <p:spPr>
          <a:xfrm>
            <a:off x="1317222" y="6194369"/>
            <a:ext cx="5571258" cy="365125"/>
          </a:xfrm>
          <a:prstGeom prst="rect">
            <a:avLst/>
          </a:prstGeom>
        </p:spPr>
        <p:txBody>
          <a:bodyPr/>
          <a:lstStyle/>
          <a:p>
            <a:fld id="{9E923619-EAF2-4657-9EF5-991DA65BFAF1}" type="datetime2">
              <a:rPr lang="en-CA" smtClean="0"/>
              <a:t>Wednesday, August-19-15</a:t>
            </a:fld>
            <a:endParaRPr lang="en-CA"/>
          </a:p>
        </p:txBody>
      </p:sp>
      <p:sp>
        <p:nvSpPr>
          <p:cNvPr id="5" name="Footer Placeholder 4"/>
          <p:cNvSpPr>
            <a:spLocks noGrp="1"/>
          </p:cNvSpPr>
          <p:nvPr>
            <p:ph type="ftr" sz="quarter" idx="11"/>
          </p:nvPr>
        </p:nvSpPr>
        <p:spPr/>
        <p:txBody>
          <a:bodyPr/>
          <a:lstStyle/>
          <a:p>
            <a:r>
              <a:rPr lang="en-CA" b="1" dirty="0"/>
              <a:t>What is WIC</a:t>
            </a:r>
            <a:r>
              <a:rPr lang="en-CA" b="1" dirty="0" smtClean="0"/>
              <a:t>?</a:t>
            </a:r>
            <a:endParaRPr lang="en-CA" b="1" dirty="0"/>
          </a:p>
        </p:txBody>
      </p:sp>
      <p:sp>
        <p:nvSpPr>
          <p:cNvPr id="6" name="Content Placeholder 5"/>
          <p:cNvSpPr>
            <a:spLocks noGrp="1"/>
          </p:cNvSpPr>
          <p:nvPr>
            <p:ph idx="14"/>
          </p:nvPr>
        </p:nvSpPr>
        <p:spPr/>
        <p:txBody>
          <a:bodyPr/>
          <a:lstStyle/>
          <a:p>
            <a:r>
              <a:rPr lang="en-CA" dirty="0" smtClean="0"/>
              <a:t> Staff training</a:t>
            </a:r>
          </a:p>
          <a:p>
            <a:r>
              <a:rPr lang="en-CA" dirty="0"/>
              <a:t> </a:t>
            </a:r>
            <a:r>
              <a:rPr lang="en-CA" dirty="0" smtClean="0"/>
              <a:t>Relationship building</a:t>
            </a:r>
          </a:p>
          <a:p>
            <a:r>
              <a:rPr lang="en-CA" b="1" dirty="0"/>
              <a:t> </a:t>
            </a:r>
            <a:r>
              <a:rPr lang="en-CA" b="1" dirty="0" smtClean="0"/>
              <a:t>Combat racism</a:t>
            </a:r>
          </a:p>
        </p:txBody>
      </p:sp>
    </p:spTree>
    <p:extLst>
      <p:ext uri="{BB962C8B-B14F-4D97-AF65-F5344CB8AC3E}">
        <p14:creationId xmlns:p14="http://schemas.microsoft.com/office/powerpoint/2010/main" val="1966511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CA" b="1" dirty="0" smtClean="0"/>
              <a:t>What is WIC?</a:t>
            </a:r>
            <a:endParaRPr lang="en-CA" b="1" dirty="0"/>
          </a:p>
        </p:txBody>
      </p:sp>
      <p:sp>
        <p:nvSpPr>
          <p:cNvPr id="6" name="Content Placeholder 5"/>
          <p:cNvSpPr>
            <a:spLocks noGrp="1"/>
          </p:cNvSpPr>
          <p:nvPr>
            <p:ph idx="1"/>
          </p:nvPr>
        </p:nvSpPr>
        <p:spPr>
          <a:xfrm>
            <a:off x="707011" y="1798735"/>
            <a:ext cx="5043340" cy="3205112"/>
          </a:xfrm>
        </p:spPr>
        <p:txBody>
          <a:bodyPr>
            <a:normAutofit fontScale="92500" lnSpcReduction="10000"/>
          </a:bodyPr>
          <a:lstStyle/>
          <a:p>
            <a:pPr marL="0" indent="0" algn="r">
              <a:buNone/>
            </a:pPr>
            <a:r>
              <a:rPr lang="en-US" sz="5400" b="1" dirty="0" smtClean="0"/>
              <a:t>Being welcoming and inclusive is no longer an option.</a:t>
            </a:r>
            <a:endParaRPr lang="en-US" sz="5400" b="1" baseline="300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8182" t="-404" r="-28182" b="404"/>
          <a:stretch/>
        </p:blipFill>
        <p:spPr>
          <a:xfrm>
            <a:off x="6012872" y="-27709"/>
            <a:ext cx="9144000" cy="6858000"/>
          </a:xfrm>
          <a:prstGeom prst="rect">
            <a:avLst/>
          </a:prstGeom>
        </p:spPr>
      </p:pic>
    </p:spTree>
    <p:extLst>
      <p:ext uri="{BB962C8B-B14F-4D97-AF65-F5344CB8AC3E}">
        <p14:creationId xmlns:p14="http://schemas.microsoft.com/office/powerpoint/2010/main" val="751217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602" y="1131454"/>
            <a:ext cx="3462423" cy="1600200"/>
          </a:xfrm>
        </p:spPr>
        <p:txBody>
          <a:bodyPr>
            <a:normAutofit/>
          </a:bodyPr>
          <a:lstStyle/>
          <a:p>
            <a:r>
              <a:rPr lang="en-CA" sz="4400" dirty="0" smtClean="0"/>
              <a:t>For </a:t>
            </a:r>
            <a:br>
              <a:rPr lang="en-CA" sz="4400" dirty="0" smtClean="0"/>
            </a:br>
            <a:r>
              <a:rPr lang="en-CA" sz="4400" dirty="0" smtClean="0"/>
              <a:t>example</a:t>
            </a:r>
            <a:endParaRPr lang="en-CA" sz="4400" dirty="0"/>
          </a:p>
        </p:txBody>
      </p:sp>
      <p:sp>
        <p:nvSpPr>
          <p:cNvPr id="3" name="Text Placeholder 2"/>
          <p:cNvSpPr>
            <a:spLocks noGrp="1"/>
          </p:cNvSpPr>
          <p:nvPr>
            <p:ph type="body" sz="half" idx="2"/>
          </p:nvPr>
        </p:nvSpPr>
        <p:spPr>
          <a:xfrm>
            <a:off x="1317222" y="2731654"/>
            <a:ext cx="3454803" cy="1812635"/>
          </a:xfrm>
        </p:spPr>
        <p:txBody>
          <a:bodyPr>
            <a:noAutofit/>
          </a:bodyPr>
          <a:lstStyle/>
          <a:p>
            <a:r>
              <a:rPr lang="en-CA" sz="2400" dirty="0" smtClean="0"/>
              <a:t>What other Alberta communities have </a:t>
            </a:r>
            <a:br>
              <a:rPr lang="en-CA" sz="2400" dirty="0" smtClean="0"/>
            </a:br>
            <a:r>
              <a:rPr lang="en-CA" sz="2400" dirty="0" smtClean="0"/>
              <a:t>done to become more welcoming and inclusive.</a:t>
            </a:r>
            <a:endParaRPr lang="en-CA" sz="2400" dirty="0"/>
          </a:p>
        </p:txBody>
      </p:sp>
      <p:sp>
        <p:nvSpPr>
          <p:cNvPr id="4" name="Date Placeholder 3"/>
          <p:cNvSpPr>
            <a:spLocks noGrp="1"/>
          </p:cNvSpPr>
          <p:nvPr>
            <p:ph type="dt" sz="half" idx="4294967295"/>
          </p:nvPr>
        </p:nvSpPr>
        <p:spPr>
          <a:xfrm>
            <a:off x="1317222" y="6194369"/>
            <a:ext cx="5571258" cy="365125"/>
          </a:xfrm>
          <a:prstGeom prst="rect">
            <a:avLst/>
          </a:prstGeom>
        </p:spPr>
        <p:txBody>
          <a:bodyPr/>
          <a:lstStyle/>
          <a:p>
            <a:fld id="{9E923619-EAF2-4657-9EF5-991DA65BFAF1}" type="datetime2">
              <a:rPr lang="en-CA" smtClean="0"/>
              <a:t>Wednesday, August-19-15</a:t>
            </a:fld>
            <a:endParaRPr lang="en-CA"/>
          </a:p>
        </p:txBody>
      </p:sp>
      <p:sp>
        <p:nvSpPr>
          <p:cNvPr id="5" name="Footer Placeholder 4"/>
          <p:cNvSpPr>
            <a:spLocks noGrp="1"/>
          </p:cNvSpPr>
          <p:nvPr>
            <p:ph type="ftr" sz="quarter" idx="11"/>
          </p:nvPr>
        </p:nvSpPr>
        <p:spPr/>
        <p:txBody>
          <a:bodyPr/>
          <a:lstStyle/>
          <a:p>
            <a:r>
              <a:rPr lang="en-CA" b="1" dirty="0"/>
              <a:t>What is WIC</a:t>
            </a:r>
            <a:r>
              <a:rPr lang="en-CA" b="1" dirty="0" smtClean="0"/>
              <a:t>?</a:t>
            </a:r>
            <a:endParaRPr lang="en-CA" b="1" dirty="0"/>
          </a:p>
        </p:txBody>
      </p:sp>
      <p:sp>
        <p:nvSpPr>
          <p:cNvPr id="6" name="Content Placeholder 5"/>
          <p:cNvSpPr>
            <a:spLocks noGrp="1"/>
          </p:cNvSpPr>
          <p:nvPr>
            <p:ph idx="14"/>
          </p:nvPr>
        </p:nvSpPr>
        <p:spPr/>
        <p:txBody>
          <a:bodyPr/>
          <a:lstStyle/>
          <a:p>
            <a:r>
              <a:rPr lang="en-CA" dirty="0" smtClean="0"/>
              <a:t> Staff training</a:t>
            </a:r>
          </a:p>
          <a:p>
            <a:r>
              <a:rPr lang="en-CA" dirty="0"/>
              <a:t> </a:t>
            </a:r>
            <a:r>
              <a:rPr lang="en-CA" dirty="0" smtClean="0"/>
              <a:t>Relationship building</a:t>
            </a:r>
          </a:p>
          <a:p>
            <a:r>
              <a:rPr lang="en-CA" dirty="0"/>
              <a:t> </a:t>
            </a:r>
            <a:r>
              <a:rPr lang="en-CA" dirty="0" smtClean="0"/>
              <a:t>Combat racism</a:t>
            </a:r>
          </a:p>
          <a:p>
            <a:r>
              <a:rPr lang="en-CA" b="1" dirty="0" smtClean="0"/>
              <a:t> Link to new or existing policies</a:t>
            </a:r>
          </a:p>
        </p:txBody>
      </p:sp>
    </p:spTree>
    <p:extLst>
      <p:ext uri="{BB962C8B-B14F-4D97-AF65-F5344CB8AC3E}">
        <p14:creationId xmlns:p14="http://schemas.microsoft.com/office/powerpoint/2010/main" val="3915743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602" y="1131454"/>
            <a:ext cx="3462423" cy="1600200"/>
          </a:xfrm>
        </p:spPr>
        <p:txBody>
          <a:bodyPr>
            <a:normAutofit/>
          </a:bodyPr>
          <a:lstStyle/>
          <a:p>
            <a:r>
              <a:rPr lang="en-CA" sz="4400" dirty="0" smtClean="0"/>
              <a:t>For </a:t>
            </a:r>
            <a:br>
              <a:rPr lang="en-CA" sz="4400" dirty="0" smtClean="0"/>
            </a:br>
            <a:r>
              <a:rPr lang="en-CA" sz="4400" dirty="0" smtClean="0"/>
              <a:t>example</a:t>
            </a:r>
            <a:endParaRPr lang="en-CA" sz="4400" dirty="0"/>
          </a:p>
        </p:txBody>
      </p:sp>
      <p:sp>
        <p:nvSpPr>
          <p:cNvPr id="3" name="Text Placeholder 2"/>
          <p:cNvSpPr>
            <a:spLocks noGrp="1"/>
          </p:cNvSpPr>
          <p:nvPr>
            <p:ph type="body" sz="half" idx="2"/>
          </p:nvPr>
        </p:nvSpPr>
        <p:spPr>
          <a:xfrm>
            <a:off x="1317222" y="2731654"/>
            <a:ext cx="3454803" cy="1812635"/>
          </a:xfrm>
        </p:spPr>
        <p:txBody>
          <a:bodyPr>
            <a:noAutofit/>
          </a:bodyPr>
          <a:lstStyle/>
          <a:p>
            <a:r>
              <a:rPr lang="en-CA" sz="2400" dirty="0" smtClean="0"/>
              <a:t>What other Alberta communities have </a:t>
            </a:r>
            <a:br>
              <a:rPr lang="en-CA" sz="2400" dirty="0" smtClean="0"/>
            </a:br>
            <a:r>
              <a:rPr lang="en-CA" sz="2400" dirty="0" smtClean="0"/>
              <a:t>done to become more welcoming and inclusive.</a:t>
            </a:r>
            <a:endParaRPr lang="en-CA" sz="2400" dirty="0"/>
          </a:p>
        </p:txBody>
      </p:sp>
      <p:sp>
        <p:nvSpPr>
          <p:cNvPr id="4" name="Date Placeholder 3"/>
          <p:cNvSpPr>
            <a:spLocks noGrp="1"/>
          </p:cNvSpPr>
          <p:nvPr>
            <p:ph type="dt" sz="half" idx="4294967295"/>
          </p:nvPr>
        </p:nvSpPr>
        <p:spPr>
          <a:xfrm>
            <a:off x="1317222" y="6194369"/>
            <a:ext cx="5571258" cy="365125"/>
          </a:xfrm>
          <a:prstGeom prst="rect">
            <a:avLst/>
          </a:prstGeom>
        </p:spPr>
        <p:txBody>
          <a:bodyPr/>
          <a:lstStyle/>
          <a:p>
            <a:fld id="{9E923619-EAF2-4657-9EF5-991DA65BFAF1}" type="datetime2">
              <a:rPr lang="en-CA" smtClean="0"/>
              <a:t>Wednesday, August-19-15</a:t>
            </a:fld>
            <a:endParaRPr lang="en-CA"/>
          </a:p>
        </p:txBody>
      </p:sp>
      <p:sp>
        <p:nvSpPr>
          <p:cNvPr id="5" name="Footer Placeholder 4"/>
          <p:cNvSpPr>
            <a:spLocks noGrp="1"/>
          </p:cNvSpPr>
          <p:nvPr>
            <p:ph type="ftr" sz="quarter" idx="11"/>
          </p:nvPr>
        </p:nvSpPr>
        <p:spPr/>
        <p:txBody>
          <a:bodyPr/>
          <a:lstStyle/>
          <a:p>
            <a:r>
              <a:rPr lang="en-CA" b="1" dirty="0"/>
              <a:t>What is WIC</a:t>
            </a:r>
            <a:r>
              <a:rPr lang="en-CA" b="1" dirty="0" smtClean="0"/>
              <a:t>?</a:t>
            </a:r>
            <a:endParaRPr lang="en-CA" b="1" dirty="0"/>
          </a:p>
        </p:txBody>
      </p:sp>
      <p:sp>
        <p:nvSpPr>
          <p:cNvPr id="6" name="Content Placeholder 5"/>
          <p:cNvSpPr>
            <a:spLocks noGrp="1"/>
          </p:cNvSpPr>
          <p:nvPr>
            <p:ph idx="14"/>
          </p:nvPr>
        </p:nvSpPr>
        <p:spPr/>
        <p:txBody>
          <a:bodyPr/>
          <a:lstStyle/>
          <a:p>
            <a:r>
              <a:rPr lang="en-CA" dirty="0" smtClean="0"/>
              <a:t> Staff training</a:t>
            </a:r>
          </a:p>
          <a:p>
            <a:r>
              <a:rPr lang="en-CA" dirty="0"/>
              <a:t> </a:t>
            </a:r>
            <a:r>
              <a:rPr lang="en-CA" dirty="0" smtClean="0"/>
              <a:t>Relationship building</a:t>
            </a:r>
          </a:p>
          <a:p>
            <a:r>
              <a:rPr lang="en-CA" dirty="0"/>
              <a:t> </a:t>
            </a:r>
            <a:r>
              <a:rPr lang="en-CA" dirty="0" smtClean="0"/>
              <a:t>Combat racism</a:t>
            </a:r>
          </a:p>
          <a:p>
            <a:r>
              <a:rPr lang="en-CA" dirty="0" smtClean="0"/>
              <a:t> Link to new or existing policies</a:t>
            </a:r>
          </a:p>
          <a:p>
            <a:r>
              <a:rPr lang="en-CA" b="1" dirty="0"/>
              <a:t> </a:t>
            </a:r>
            <a:r>
              <a:rPr lang="en-CA" b="1" dirty="0" smtClean="0"/>
              <a:t>Come Together Alberta</a:t>
            </a:r>
          </a:p>
        </p:txBody>
      </p:sp>
    </p:spTree>
    <p:extLst>
      <p:ext uri="{BB962C8B-B14F-4D97-AF65-F5344CB8AC3E}">
        <p14:creationId xmlns:p14="http://schemas.microsoft.com/office/powerpoint/2010/main" val="1464061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602" y="1131454"/>
            <a:ext cx="3462423" cy="1600200"/>
          </a:xfrm>
        </p:spPr>
        <p:txBody>
          <a:bodyPr>
            <a:normAutofit/>
          </a:bodyPr>
          <a:lstStyle/>
          <a:p>
            <a:r>
              <a:rPr lang="en-CA" sz="4400" dirty="0" smtClean="0"/>
              <a:t>For </a:t>
            </a:r>
            <a:br>
              <a:rPr lang="en-CA" sz="4400" dirty="0" smtClean="0"/>
            </a:br>
            <a:r>
              <a:rPr lang="en-CA" sz="4400" dirty="0" smtClean="0"/>
              <a:t>example</a:t>
            </a:r>
            <a:endParaRPr lang="en-CA" sz="4400" dirty="0"/>
          </a:p>
        </p:txBody>
      </p:sp>
      <p:sp>
        <p:nvSpPr>
          <p:cNvPr id="3" name="Text Placeholder 2"/>
          <p:cNvSpPr>
            <a:spLocks noGrp="1"/>
          </p:cNvSpPr>
          <p:nvPr>
            <p:ph type="body" sz="half" idx="2"/>
          </p:nvPr>
        </p:nvSpPr>
        <p:spPr>
          <a:xfrm>
            <a:off x="1317222" y="2731654"/>
            <a:ext cx="3454803" cy="1812635"/>
          </a:xfrm>
        </p:spPr>
        <p:txBody>
          <a:bodyPr>
            <a:noAutofit/>
          </a:bodyPr>
          <a:lstStyle/>
          <a:p>
            <a:r>
              <a:rPr lang="en-CA" sz="2400" dirty="0" smtClean="0"/>
              <a:t>What other Alberta communities have </a:t>
            </a:r>
            <a:br>
              <a:rPr lang="en-CA" sz="2400" dirty="0" smtClean="0"/>
            </a:br>
            <a:r>
              <a:rPr lang="en-CA" sz="2400" dirty="0" smtClean="0"/>
              <a:t>done to become more welcoming and inclusive.</a:t>
            </a:r>
            <a:endParaRPr lang="en-CA" sz="2400" dirty="0"/>
          </a:p>
        </p:txBody>
      </p:sp>
      <p:sp>
        <p:nvSpPr>
          <p:cNvPr id="4" name="Date Placeholder 3"/>
          <p:cNvSpPr>
            <a:spLocks noGrp="1"/>
          </p:cNvSpPr>
          <p:nvPr>
            <p:ph type="dt" sz="half" idx="4294967295"/>
          </p:nvPr>
        </p:nvSpPr>
        <p:spPr>
          <a:xfrm>
            <a:off x="1317222" y="6194369"/>
            <a:ext cx="5571258" cy="365125"/>
          </a:xfrm>
          <a:prstGeom prst="rect">
            <a:avLst/>
          </a:prstGeom>
        </p:spPr>
        <p:txBody>
          <a:bodyPr/>
          <a:lstStyle/>
          <a:p>
            <a:fld id="{9E923619-EAF2-4657-9EF5-991DA65BFAF1}" type="datetime2">
              <a:rPr lang="en-CA" smtClean="0"/>
              <a:t>Wednesday, August-19-15</a:t>
            </a:fld>
            <a:endParaRPr lang="en-CA"/>
          </a:p>
        </p:txBody>
      </p:sp>
      <p:sp>
        <p:nvSpPr>
          <p:cNvPr id="5" name="Footer Placeholder 4"/>
          <p:cNvSpPr>
            <a:spLocks noGrp="1"/>
          </p:cNvSpPr>
          <p:nvPr>
            <p:ph type="ftr" sz="quarter" idx="11"/>
          </p:nvPr>
        </p:nvSpPr>
        <p:spPr/>
        <p:txBody>
          <a:bodyPr/>
          <a:lstStyle/>
          <a:p>
            <a:r>
              <a:rPr lang="en-CA" b="1" dirty="0"/>
              <a:t>What is WIC</a:t>
            </a:r>
            <a:r>
              <a:rPr lang="en-CA" b="1" dirty="0" smtClean="0"/>
              <a:t>?</a:t>
            </a:r>
            <a:endParaRPr lang="en-CA" b="1" dirty="0"/>
          </a:p>
        </p:txBody>
      </p:sp>
      <p:sp>
        <p:nvSpPr>
          <p:cNvPr id="6" name="Content Placeholder 5"/>
          <p:cNvSpPr>
            <a:spLocks noGrp="1"/>
          </p:cNvSpPr>
          <p:nvPr>
            <p:ph idx="14"/>
          </p:nvPr>
        </p:nvSpPr>
        <p:spPr/>
        <p:txBody>
          <a:bodyPr/>
          <a:lstStyle/>
          <a:p>
            <a:r>
              <a:rPr lang="en-CA" dirty="0" smtClean="0"/>
              <a:t> Staff training</a:t>
            </a:r>
          </a:p>
          <a:p>
            <a:r>
              <a:rPr lang="en-CA" dirty="0"/>
              <a:t> </a:t>
            </a:r>
            <a:r>
              <a:rPr lang="en-CA" dirty="0" smtClean="0"/>
              <a:t>Relationship building</a:t>
            </a:r>
          </a:p>
          <a:p>
            <a:r>
              <a:rPr lang="en-CA" dirty="0"/>
              <a:t> </a:t>
            </a:r>
            <a:r>
              <a:rPr lang="en-CA" dirty="0" smtClean="0"/>
              <a:t>Combat racism</a:t>
            </a:r>
          </a:p>
          <a:p>
            <a:r>
              <a:rPr lang="en-CA" dirty="0" smtClean="0"/>
              <a:t> Link to new or existing policies</a:t>
            </a:r>
          </a:p>
          <a:p>
            <a:r>
              <a:rPr lang="en-CA" dirty="0"/>
              <a:t> </a:t>
            </a:r>
            <a:r>
              <a:rPr lang="en-CA" dirty="0" smtClean="0"/>
              <a:t>Come Together Alberta</a:t>
            </a:r>
          </a:p>
          <a:p>
            <a:r>
              <a:rPr lang="en-CA" b="1" dirty="0"/>
              <a:t> </a:t>
            </a:r>
            <a:r>
              <a:rPr lang="en-CA" b="1" dirty="0" smtClean="0"/>
              <a:t>Events</a:t>
            </a:r>
          </a:p>
        </p:txBody>
      </p:sp>
    </p:spTree>
    <p:extLst>
      <p:ext uri="{BB962C8B-B14F-4D97-AF65-F5344CB8AC3E}">
        <p14:creationId xmlns:p14="http://schemas.microsoft.com/office/powerpoint/2010/main" val="19898584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602" y="1131454"/>
            <a:ext cx="3462423" cy="1600200"/>
          </a:xfrm>
        </p:spPr>
        <p:txBody>
          <a:bodyPr>
            <a:normAutofit/>
          </a:bodyPr>
          <a:lstStyle/>
          <a:p>
            <a:r>
              <a:rPr lang="en-CA" sz="4400" dirty="0" smtClean="0"/>
              <a:t>For </a:t>
            </a:r>
            <a:br>
              <a:rPr lang="en-CA" sz="4400" dirty="0" smtClean="0"/>
            </a:br>
            <a:r>
              <a:rPr lang="en-CA" sz="4400" dirty="0" smtClean="0"/>
              <a:t>example</a:t>
            </a:r>
            <a:endParaRPr lang="en-CA" sz="4400" dirty="0"/>
          </a:p>
        </p:txBody>
      </p:sp>
      <p:sp>
        <p:nvSpPr>
          <p:cNvPr id="3" name="Text Placeholder 2"/>
          <p:cNvSpPr>
            <a:spLocks noGrp="1"/>
          </p:cNvSpPr>
          <p:nvPr>
            <p:ph type="body" sz="half" idx="2"/>
          </p:nvPr>
        </p:nvSpPr>
        <p:spPr>
          <a:xfrm>
            <a:off x="1317222" y="2731654"/>
            <a:ext cx="3454803" cy="1812635"/>
          </a:xfrm>
        </p:spPr>
        <p:txBody>
          <a:bodyPr>
            <a:noAutofit/>
          </a:bodyPr>
          <a:lstStyle/>
          <a:p>
            <a:r>
              <a:rPr lang="en-CA" sz="2400" dirty="0" smtClean="0"/>
              <a:t>What other Alberta communities have </a:t>
            </a:r>
            <a:br>
              <a:rPr lang="en-CA" sz="2400" dirty="0" smtClean="0"/>
            </a:br>
            <a:r>
              <a:rPr lang="en-CA" sz="2400" dirty="0" smtClean="0"/>
              <a:t>done to become more welcoming and inclusive.</a:t>
            </a:r>
            <a:endParaRPr lang="en-CA" sz="2400" dirty="0"/>
          </a:p>
        </p:txBody>
      </p:sp>
      <p:sp>
        <p:nvSpPr>
          <p:cNvPr id="4" name="Date Placeholder 3"/>
          <p:cNvSpPr>
            <a:spLocks noGrp="1"/>
          </p:cNvSpPr>
          <p:nvPr>
            <p:ph type="dt" sz="half" idx="4294967295"/>
          </p:nvPr>
        </p:nvSpPr>
        <p:spPr>
          <a:xfrm>
            <a:off x="1317222" y="6194369"/>
            <a:ext cx="5571258" cy="365125"/>
          </a:xfrm>
          <a:prstGeom prst="rect">
            <a:avLst/>
          </a:prstGeom>
        </p:spPr>
        <p:txBody>
          <a:bodyPr/>
          <a:lstStyle/>
          <a:p>
            <a:fld id="{9E923619-EAF2-4657-9EF5-991DA65BFAF1}" type="datetime2">
              <a:rPr lang="en-CA" smtClean="0"/>
              <a:t>Wednesday, August-19-15</a:t>
            </a:fld>
            <a:endParaRPr lang="en-CA"/>
          </a:p>
        </p:txBody>
      </p:sp>
      <p:sp>
        <p:nvSpPr>
          <p:cNvPr id="5" name="Footer Placeholder 4"/>
          <p:cNvSpPr>
            <a:spLocks noGrp="1"/>
          </p:cNvSpPr>
          <p:nvPr>
            <p:ph type="ftr" sz="quarter" idx="11"/>
          </p:nvPr>
        </p:nvSpPr>
        <p:spPr/>
        <p:txBody>
          <a:bodyPr/>
          <a:lstStyle/>
          <a:p>
            <a:r>
              <a:rPr lang="en-CA" b="1" dirty="0"/>
              <a:t>What is WIC</a:t>
            </a:r>
            <a:r>
              <a:rPr lang="en-CA" b="1" dirty="0" smtClean="0"/>
              <a:t>?</a:t>
            </a:r>
            <a:endParaRPr lang="en-CA" b="1" dirty="0"/>
          </a:p>
        </p:txBody>
      </p:sp>
      <p:sp>
        <p:nvSpPr>
          <p:cNvPr id="6" name="Content Placeholder 5"/>
          <p:cNvSpPr>
            <a:spLocks noGrp="1"/>
          </p:cNvSpPr>
          <p:nvPr>
            <p:ph idx="14"/>
          </p:nvPr>
        </p:nvSpPr>
        <p:spPr/>
        <p:txBody>
          <a:bodyPr/>
          <a:lstStyle/>
          <a:p>
            <a:r>
              <a:rPr lang="en-CA" dirty="0" smtClean="0"/>
              <a:t> Staff training</a:t>
            </a:r>
          </a:p>
          <a:p>
            <a:r>
              <a:rPr lang="en-CA" dirty="0"/>
              <a:t> </a:t>
            </a:r>
            <a:r>
              <a:rPr lang="en-CA" dirty="0" smtClean="0"/>
              <a:t>Relationship building</a:t>
            </a:r>
          </a:p>
          <a:p>
            <a:r>
              <a:rPr lang="en-CA" dirty="0"/>
              <a:t> </a:t>
            </a:r>
            <a:r>
              <a:rPr lang="en-CA" dirty="0" smtClean="0"/>
              <a:t>Combat racism</a:t>
            </a:r>
          </a:p>
          <a:p>
            <a:r>
              <a:rPr lang="en-CA" dirty="0" smtClean="0"/>
              <a:t> Link to new or existing policies</a:t>
            </a:r>
          </a:p>
          <a:p>
            <a:r>
              <a:rPr lang="en-CA" dirty="0"/>
              <a:t> </a:t>
            </a:r>
            <a:r>
              <a:rPr lang="en-CA" dirty="0" smtClean="0"/>
              <a:t>Come Together Alberta</a:t>
            </a:r>
          </a:p>
          <a:p>
            <a:r>
              <a:rPr lang="en-CA" dirty="0"/>
              <a:t> </a:t>
            </a:r>
            <a:r>
              <a:rPr lang="en-CA" dirty="0" smtClean="0"/>
              <a:t>Events</a:t>
            </a:r>
          </a:p>
          <a:p>
            <a:r>
              <a:rPr lang="en-CA" b="1" dirty="0" smtClean="0"/>
              <a:t> Awards &amp; Recognition</a:t>
            </a:r>
          </a:p>
        </p:txBody>
      </p:sp>
    </p:spTree>
    <p:extLst>
      <p:ext uri="{BB962C8B-B14F-4D97-AF65-F5344CB8AC3E}">
        <p14:creationId xmlns:p14="http://schemas.microsoft.com/office/powerpoint/2010/main" val="1064081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6991" y="365125"/>
            <a:ext cx="10044198" cy="1325563"/>
          </a:xfrm>
        </p:spPr>
        <p:txBody>
          <a:bodyPr/>
          <a:lstStyle/>
          <a:p>
            <a:r>
              <a:rPr lang="en-CA" b="1" dirty="0" smtClean="0"/>
              <a:t>Not reinventing the wheel</a:t>
            </a:r>
            <a:endParaRPr lang="en-CA" b="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991" y="1787096"/>
            <a:ext cx="2556606" cy="330854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2630" y="1787096"/>
            <a:ext cx="2555971" cy="3308549"/>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7635" y="1590886"/>
            <a:ext cx="4535571" cy="3504759"/>
          </a:xfrm>
          <a:prstGeom prst="rect">
            <a:avLst/>
          </a:prstGeom>
        </p:spPr>
      </p:pic>
    </p:spTree>
    <p:extLst>
      <p:ext uri="{BB962C8B-B14F-4D97-AF65-F5344CB8AC3E}">
        <p14:creationId xmlns:p14="http://schemas.microsoft.com/office/powerpoint/2010/main" val="37191393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14095" y="1473489"/>
            <a:ext cx="5886705" cy="1325563"/>
          </a:xfrm>
        </p:spPr>
        <p:txBody>
          <a:bodyPr>
            <a:normAutofit/>
          </a:bodyPr>
          <a:lstStyle/>
          <a:p>
            <a:r>
              <a:rPr lang="en-CA" sz="8000" b="1" dirty="0" smtClean="0"/>
              <a:t>Next steps</a:t>
            </a:r>
            <a:endParaRPr lang="en-CA" sz="8000" b="1" dirty="0"/>
          </a:p>
        </p:txBody>
      </p:sp>
    </p:spTree>
    <p:extLst>
      <p:ext uri="{BB962C8B-B14F-4D97-AF65-F5344CB8AC3E}">
        <p14:creationId xmlns:p14="http://schemas.microsoft.com/office/powerpoint/2010/main" val="2022309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14095" y="1473489"/>
            <a:ext cx="5886705" cy="1325563"/>
          </a:xfrm>
        </p:spPr>
        <p:txBody>
          <a:bodyPr>
            <a:normAutofit/>
          </a:bodyPr>
          <a:lstStyle/>
          <a:p>
            <a:r>
              <a:rPr lang="en-CA" sz="8000" dirty="0" smtClean="0"/>
              <a:t>Next steps</a:t>
            </a:r>
            <a:endParaRPr lang="en-CA" sz="8000" dirty="0"/>
          </a:p>
        </p:txBody>
      </p:sp>
      <p:sp>
        <p:nvSpPr>
          <p:cNvPr id="9" name="Content Placeholder 4"/>
          <p:cNvSpPr>
            <a:spLocks noGrp="1"/>
          </p:cNvSpPr>
          <p:nvPr>
            <p:ph idx="1"/>
          </p:nvPr>
        </p:nvSpPr>
        <p:spPr>
          <a:xfrm>
            <a:off x="514095" y="2951396"/>
            <a:ext cx="5886705" cy="1953114"/>
          </a:xfrm>
        </p:spPr>
        <p:txBody>
          <a:bodyPr/>
          <a:lstStyle/>
          <a:p>
            <a:r>
              <a:rPr lang="en-CA" b="1" dirty="0" smtClean="0"/>
              <a:t>wic.auma.ca</a:t>
            </a:r>
          </a:p>
        </p:txBody>
      </p:sp>
    </p:spTree>
    <p:extLst>
      <p:ext uri="{BB962C8B-B14F-4D97-AF65-F5344CB8AC3E}">
        <p14:creationId xmlns:p14="http://schemas.microsoft.com/office/powerpoint/2010/main" val="1915323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14095" y="1473489"/>
            <a:ext cx="5886705" cy="1325563"/>
          </a:xfrm>
        </p:spPr>
        <p:txBody>
          <a:bodyPr>
            <a:normAutofit/>
          </a:bodyPr>
          <a:lstStyle/>
          <a:p>
            <a:r>
              <a:rPr lang="en-CA" sz="8000" dirty="0" smtClean="0"/>
              <a:t>Next steps</a:t>
            </a:r>
            <a:endParaRPr lang="en-CA" sz="8000" dirty="0"/>
          </a:p>
        </p:txBody>
      </p:sp>
      <p:sp>
        <p:nvSpPr>
          <p:cNvPr id="7" name="Content Placeholder 4"/>
          <p:cNvSpPr>
            <a:spLocks noGrp="1"/>
          </p:cNvSpPr>
          <p:nvPr>
            <p:ph idx="1"/>
          </p:nvPr>
        </p:nvSpPr>
        <p:spPr>
          <a:xfrm>
            <a:off x="514095" y="2951396"/>
            <a:ext cx="5886705" cy="1953114"/>
          </a:xfrm>
        </p:spPr>
        <p:txBody>
          <a:bodyPr/>
          <a:lstStyle/>
          <a:p>
            <a:r>
              <a:rPr lang="en-CA" dirty="0" smtClean="0"/>
              <a:t>Contact AUMA</a:t>
            </a:r>
          </a:p>
          <a:p>
            <a:r>
              <a:rPr lang="en-CA" b="1" dirty="0" smtClean="0"/>
              <a:t>Municipal Evaluation Tool</a:t>
            </a:r>
          </a:p>
        </p:txBody>
      </p:sp>
    </p:spTree>
    <p:extLst>
      <p:ext uri="{BB962C8B-B14F-4D97-AF65-F5344CB8AC3E}">
        <p14:creationId xmlns:p14="http://schemas.microsoft.com/office/powerpoint/2010/main" val="4210017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095" y="1473489"/>
            <a:ext cx="5886705" cy="1325563"/>
          </a:xfrm>
        </p:spPr>
        <p:txBody>
          <a:bodyPr>
            <a:normAutofit/>
          </a:bodyPr>
          <a:lstStyle/>
          <a:p>
            <a:r>
              <a:rPr lang="en-CA" sz="8000" dirty="0" smtClean="0"/>
              <a:t>Next steps</a:t>
            </a:r>
            <a:endParaRPr lang="en-CA" sz="8000" dirty="0"/>
          </a:p>
        </p:txBody>
      </p:sp>
      <p:sp>
        <p:nvSpPr>
          <p:cNvPr id="5" name="Content Placeholder 4"/>
          <p:cNvSpPr>
            <a:spLocks noGrp="1"/>
          </p:cNvSpPr>
          <p:nvPr>
            <p:ph idx="1"/>
          </p:nvPr>
        </p:nvSpPr>
        <p:spPr>
          <a:xfrm>
            <a:off x="514095" y="2951396"/>
            <a:ext cx="5886705" cy="1953114"/>
          </a:xfrm>
        </p:spPr>
        <p:txBody>
          <a:bodyPr/>
          <a:lstStyle/>
          <a:p>
            <a:r>
              <a:rPr lang="en-CA" dirty="0" smtClean="0"/>
              <a:t>Contact AUMA</a:t>
            </a:r>
          </a:p>
          <a:p>
            <a:r>
              <a:rPr lang="en-CA" dirty="0" smtClean="0"/>
              <a:t>Municipal Evaluation Tool</a:t>
            </a:r>
          </a:p>
          <a:p>
            <a:r>
              <a:rPr lang="en-CA" b="1" dirty="0" smtClean="0"/>
              <a:t>Develop a community specific approach</a:t>
            </a:r>
            <a:endParaRPr lang="en-CA" b="1" dirty="0"/>
          </a:p>
        </p:txBody>
      </p:sp>
    </p:spTree>
    <p:extLst>
      <p:ext uri="{BB962C8B-B14F-4D97-AF65-F5344CB8AC3E}">
        <p14:creationId xmlns:p14="http://schemas.microsoft.com/office/powerpoint/2010/main" val="87855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43530" y="2500746"/>
            <a:ext cx="8242300" cy="1921669"/>
          </a:xfrm>
        </p:spPr>
        <p:txBody>
          <a:bodyPr>
            <a:normAutofit/>
          </a:bodyPr>
          <a:lstStyle/>
          <a:p>
            <a:r>
              <a:rPr lang="en-CA" sz="8000" dirty="0" smtClean="0"/>
              <a:t>Questions?</a:t>
            </a:r>
            <a:endParaRPr lang="en-CA" sz="8000" dirty="0"/>
          </a:p>
        </p:txBody>
      </p:sp>
    </p:spTree>
    <p:extLst>
      <p:ext uri="{BB962C8B-B14F-4D97-AF65-F5344CB8AC3E}">
        <p14:creationId xmlns:p14="http://schemas.microsoft.com/office/powerpoint/2010/main" val="219158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CA" b="1" dirty="0" smtClean="0"/>
              <a:t>What is WIC?</a:t>
            </a:r>
            <a:endParaRPr lang="en-CA"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8109" r="43316" b="57237"/>
          <a:stretch/>
        </p:blipFill>
        <p:spPr>
          <a:xfrm>
            <a:off x="-479516" y="1427948"/>
            <a:ext cx="11473952" cy="3838833"/>
          </a:xfrm>
          <a:prstGeom prst="rect">
            <a:avLst/>
          </a:prstGeom>
        </p:spPr>
      </p:pic>
    </p:spTree>
    <p:extLst>
      <p:ext uri="{BB962C8B-B14F-4D97-AF65-F5344CB8AC3E}">
        <p14:creationId xmlns:p14="http://schemas.microsoft.com/office/powerpoint/2010/main" val="3587924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4294967295"/>
          </p:nvPr>
        </p:nvSpPr>
        <p:spPr>
          <a:xfrm>
            <a:off x="1317222" y="6194369"/>
            <a:ext cx="5571258" cy="365125"/>
          </a:xfrm>
          <a:prstGeom prst="rect">
            <a:avLst/>
          </a:prstGeom>
        </p:spPr>
        <p:txBody>
          <a:bodyPr/>
          <a:lstStyle/>
          <a:p>
            <a:fld id="{3AF9C127-602E-4187-B869-D47B744A5983}" type="datetime2">
              <a:rPr lang="en-CA" smtClean="0"/>
              <a:t>Wednesday, August-19-15</a:t>
            </a:fld>
            <a:endParaRPr lang="en-CA"/>
          </a:p>
        </p:txBody>
      </p:sp>
      <p:sp>
        <p:nvSpPr>
          <p:cNvPr id="4" name="Footer Placeholder 3"/>
          <p:cNvSpPr>
            <a:spLocks noGrp="1"/>
          </p:cNvSpPr>
          <p:nvPr>
            <p:ph type="ftr" sz="quarter" idx="11"/>
          </p:nvPr>
        </p:nvSpPr>
        <p:spPr/>
        <p:txBody>
          <a:bodyPr/>
          <a:lstStyle/>
          <a:p>
            <a:r>
              <a:rPr lang="en-CA" b="1" dirty="0" smtClean="0"/>
              <a:t>What is WIC?</a:t>
            </a:r>
            <a:endParaRPr lang="en-CA"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3672" r="43316" b="41674"/>
          <a:stretch/>
        </p:blipFill>
        <p:spPr>
          <a:xfrm>
            <a:off x="3512990" y="1989875"/>
            <a:ext cx="8602852" cy="287825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45353"/>
          <a:stretch/>
        </p:blipFill>
        <p:spPr>
          <a:xfrm>
            <a:off x="0" y="0"/>
            <a:ext cx="4996873" cy="6858000"/>
          </a:xfrm>
          <a:prstGeom prst="rect">
            <a:avLst/>
          </a:prstGeom>
        </p:spPr>
      </p:pic>
    </p:spTree>
    <p:extLst>
      <p:ext uri="{BB962C8B-B14F-4D97-AF65-F5344CB8AC3E}">
        <p14:creationId xmlns:p14="http://schemas.microsoft.com/office/powerpoint/2010/main" val="2727580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CA" b="1" dirty="0" smtClean="0"/>
              <a:t>What is WIC?</a:t>
            </a:r>
            <a:endParaRPr lang="en-CA" b="1"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606" t="673" r="3939" b="-673"/>
          <a:stretch/>
        </p:blipFill>
        <p:spPr>
          <a:xfrm>
            <a:off x="4248728" y="-110837"/>
            <a:ext cx="7943272" cy="6971489"/>
          </a:xfrm>
          <a:prstGeom prst="rect">
            <a:avLst/>
          </a:prstGeom>
        </p:spPr>
      </p:pic>
      <p:sp>
        <p:nvSpPr>
          <p:cNvPr id="9" name="Rectangle 8"/>
          <p:cNvSpPr/>
          <p:nvPr/>
        </p:nvSpPr>
        <p:spPr>
          <a:xfrm>
            <a:off x="0" y="470196"/>
            <a:ext cx="7915564" cy="2346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59481" r="43316" b="30272"/>
          <a:stretch/>
        </p:blipFill>
        <p:spPr>
          <a:xfrm>
            <a:off x="-432554" y="761483"/>
            <a:ext cx="8348118" cy="1953150"/>
          </a:xfrm>
          <a:prstGeom prst="rect">
            <a:avLst/>
          </a:prstGeom>
        </p:spPr>
      </p:pic>
    </p:spTree>
    <p:extLst>
      <p:ext uri="{BB962C8B-B14F-4D97-AF65-F5344CB8AC3E}">
        <p14:creationId xmlns:p14="http://schemas.microsoft.com/office/powerpoint/2010/main" val="78230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4294967295"/>
          </p:nvPr>
        </p:nvSpPr>
        <p:spPr>
          <a:xfrm>
            <a:off x="1317222" y="6194369"/>
            <a:ext cx="5571258" cy="365125"/>
          </a:xfrm>
          <a:prstGeom prst="rect">
            <a:avLst/>
          </a:prstGeom>
        </p:spPr>
        <p:txBody>
          <a:bodyPr/>
          <a:lstStyle/>
          <a:p>
            <a:fld id="{3AF9C127-602E-4187-B869-D47B744A5983}" type="datetime2">
              <a:rPr lang="en-CA" smtClean="0"/>
              <a:t>Wednesday, August-19-15</a:t>
            </a:fld>
            <a:endParaRPr lang="en-CA"/>
          </a:p>
        </p:txBody>
      </p:sp>
      <p:sp>
        <p:nvSpPr>
          <p:cNvPr id="4" name="Footer Placeholder 3"/>
          <p:cNvSpPr>
            <a:spLocks noGrp="1"/>
          </p:cNvSpPr>
          <p:nvPr>
            <p:ph type="ftr" sz="quarter" idx="11"/>
          </p:nvPr>
        </p:nvSpPr>
        <p:spPr/>
        <p:txBody>
          <a:bodyPr/>
          <a:lstStyle/>
          <a:p>
            <a:r>
              <a:rPr lang="en-CA" b="1" dirty="0" smtClean="0"/>
              <a:t>What is WIC?</a:t>
            </a:r>
            <a:endParaRPr lang="en-CA"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0624" r="43316" b="18232"/>
          <a:stretch/>
        </p:blipFill>
        <p:spPr>
          <a:xfrm>
            <a:off x="-259360" y="1803633"/>
            <a:ext cx="11473952" cy="2919369"/>
          </a:xfrm>
          <a:prstGeom prst="rect">
            <a:avLst/>
          </a:prstGeom>
        </p:spPr>
      </p:pic>
    </p:spTree>
    <p:extLst>
      <p:ext uri="{BB962C8B-B14F-4D97-AF65-F5344CB8AC3E}">
        <p14:creationId xmlns:p14="http://schemas.microsoft.com/office/powerpoint/2010/main" val="717190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4294967295"/>
          </p:nvPr>
        </p:nvSpPr>
        <p:spPr>
          <a:xfrm>
            <a:off x="1317222" y="6194369"/>
            <a:ext cx="5571258" cy="365125"/>
          </a:xfrm>
          <a:prstGeom prst="rect">
            <a:avLst/>
          </a:prstGeom>
        </p:spPr>
        <p:txBody>
          <a:bodyPr/>
          <a:lstStyle/>
          <a:p>
            <a:fld id="{3AF9C127-602E-4187-B869-D47B744A5983}" type="datetime2">
              <a:rPr lang="en-CA" smtClean="0"/>
              <a:t>Wednesday, August-19-15</a:t>
            </a:fld>
            <a:endParaRPr lang="en-CA"/>
          </a:p>
        </p:txBody>
      </p:sp>
      <p:sp>
        <p:nvSpPr>
          <p:cNvPr id="4" name="Footer Placeholder 3"/>
          <p:cNvSpPr>
            <a:spLocks noGrp="1"/>
          </p:cNvSpPr>
          <p:nvPr>
            <p:ph type="ftr" sz="quarter" idx="11"/>
          </p:nvPr>
        </p:nvSpPr>
        <p:spPr/>
        <p:txBody>
          <a:bodyPr/>
          <a:lstStyle/>
          <a:p>
            <a:r>
              <a:rPr lang="en-CA" b="1" dirty="0" smtClean="0"/>
              <a:t>What is WIC?</a:t>
            </a:r>
            <a:endParaRPr lang="en-CA" b="1"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404" r="3232"/>
          <a:stretch/>
        </p:blipFill>
        <p:spPr>
          <a:xfrm>
            <a:off x="0" y="0"/>
            <a:ext cx="7897091" cy="6858000"/>
          </a:xfrm>
          <a:prstGeom prst="rect">
            <a:avLst/>
          </a:prstGeom>
        </p:spPr>
      </p:pic>
      <p:sp>
        <p:nvSpPr>
          <p:cNvPr id="7" name="Rectangle 6"/>
          <p:cNvSpPr/>
          <p:nvPr/>
        </p:nvSpPr>
        <p:spPr>
          <a:xfrm>
            <a:off x="6686309" y="904305"/>
            <a:ext cx="4997691" cy="3686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Content Placeholder 6"/>
          <p:cNvSpPr>
            <a:spLocks noGrp="1"/>
          </p:cNvSpPr>
          <p:nvPr>
            <p:ph idx="1"/>
          </p:nvPr>
        </p:nvSpPr>
        <p:spPr>
          <a:xfrm>
            <a:off x="7352146" y="2179783"/>
            <a:ext cx="4064000" cy="1330036"/>
          </a:xfrm>
        </p:spPr>
        <p:txBody>
          <a:bodyPr>
            <a:normAutofit/>
          </a:bodyPr>
          <a:lstStyle/>
          <a:p>
            <a:pPr marL="0" indent="0">
              <a:buNone/>
            </a:pPr>
            <a:r>
              <a:rPr lang="en-CA" sz="4000" dirty="0" smtClean="0">
                <a:solidFill>
                  <a:schemeClr val="bg1"/>
                </a:solidFill>
              </a:rPr>
              <a:t>Legislation </a:t>
            </a:r>
            <a:br>
              <a:rPr lang="en-CA" sz="4000" dirty="0" smtClean="0">
                <a:solidFill>
                  <a:schemeClr val="bg1"/>
                </a:solidFill>
              </a:rPr>
            </a:br>
            <a:r>
              <a:rPr lang="en-CA" sz="4000" dirty="0" smtClean="0">
                <a:solidFill>
                  <a:schemeClr val="bg1"/>
                </a:solidFill>
              </a:rPr>
              <a:t>and accessibility</a:t>
            </a:r>
            <a:endParaRPr lang="en-CA" sz="4000" dirty="0">
              <a:solidFill>
                <a:schemeClr val="bg1"/>
              </a:solidFill>
            </a:endParaRPr>
          </a:p>
        </p:txBody>
      </p:sp>
    </p:spTree>
    <p:extLst>
      <p:ext uri="{BB962C8B-B14F-4D97-AF65-F5344CB8AC3E}">
        <p14:creationId xmlns:p14="http://schemas.microsoft.com/office/powerpoint/2010/main" val="1567079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4294967295"/>
          </p:nvPr>
        </p:nvSpPr>
        <p:spPr>
          <a:xfrm>
            <a:off x="1317222" y="6194369"/>
            <a:ext cx="5571258" cy="365125"/>
          </a:xfrm>
          <a:prstGeom prst="rect">
            <a:avLst/>
          </a:prstGeom>
        </p:spPr>
        <p:txBody>
          <a:bodyPr/>
          <a:lstStyle/>
          <a:p>
            <a:fld id="{3AF9C127-602E-4187-B869-D47B744A5983}" type="datetime2">
              <a:rPr lang="en-CA" smtClean="0"/>
              <a:t>Wednesday, August-19-15</a:t>
            </a:fld>
            <a:endParaRPr lang="en-CA"/>
          </a:p>
        </p:txBody>
      </p:sp>
      <p:sp>
        <p:nvSpPr>
          <p:cNvPr id="4" name="Footer Placeholder 3"/>
          <p:cNvSpPr>
            <a:spLocks noGrp="1"/>
          </p:cNvSpPr>
          <p:nvPr>
            <p:ph type="ftr" sz="quarter" idx="11"/>
          </p:nvPr>
        </p:nvSpPr>
        <p:spPr/>
        <p:txBody>
          <a:bodyPr/>
          <a:lstStyle/>
          <a:p>
            <a:r>
              <a:rPr lang="en-CA" b="1" dirty="0" smtClean="0"/>
              <a:t>What is WIC?</a:t>
            </a:r>
            <a:endParaRPr lang="en-CA" b="1" dirty="0"/>
          </a:p>
        </p:txBody>
      </p:sp>
      <p:sp>
        <p:nvSpPr>
          <p:cNvPr id="6" name="Content Placeholder 5"/>
          <p:cNvSpPr>
            <a:spLocks noGrp="1"/>
          </p:cNvSpPr>
          <p:nvPr>
            <p:ph idx="1"/>
          </p:nvPr>
        </p:nvSpPr>
        <p:spPr>
          <a:xfrm>
            <a:off x="1317222" y="2592673"/>
            <a:ext cx="10036578" cy="1946374"/>
          </a:xfrm>
        </p:spPr>
        <p:txBody>
          <a:bodyPr>
            <a:normAutofit/>
          </a:bodyPr>
          <a:lstStyle/>
          <a:p>
            <a:r>
              <a:rPr lang="en-US" sz="5400" baseline="30000" dirty="0" smtClean="0"/>
              <a:t>WIC </a:t>
            </a:r>
            <a:r>
              <a:rPr lang="en-US" sz="5400" baseline="30000" dirty="0"/>
              <a:t>is about </a:t>
            </a:r>
            <a:r>
              <a:rPr lang="en-US" sz="5400" baseline="30000" dirty="0" smtClean="0"/>
              <a:t>reflecting </a:t>
            </a:r>
            <a:r>
              <a:rPr lang="en-US" sz="5400" baseline="30000" dirty="0"/>
              <a:t>the diversity </a:t>
            </a:r>
            <a:r>
              <a:rPr lang="en-US" sz="5400" baseline="30000" dirty="0" smtClean="0"/>
              <a:t>of our community into our </a:t>
            </a:r>
            <a:r>
              <a:rPr lang="en-US" sz="5400" b="1" baseline="30000" dirty="0" smtClean="0"/>
              <a:t>governance</a:t>
            </a:r>
            <a:r>
              <a:rPr lang="en-US" sz="5400" baseline="30000" dirty="0"/>
              <a:t>, </a:t>
            </a:r>
            <a:r>
              <a:rPr lang="en-US" sz="5400" b="1" baseline="30000" dirty="0"/>
              <a:t>planning</a:t>
            </a:r>
            <a:r>
              <a:rPr lang="en-US" sz="5400" baseline="30000" dirty="0"/>
              <a:t> and </a:t>
            </a:r>
            <a:r>
              <a:rPr lang="en-US" sz="5400" b="1" baseline="30000" dirty="0"/>
              <a:t>service delivery</a:t>
            </a:r>
            <a:r>
              <a:rPr lang="en-US" sz="5400" baseline="30000" dirty="0"/>
              <a:t>. </a:t>
            </a:r>
          </a:p>
        </p:txBody>
      </p:sp>
    </p:spTree>
    <p:extLst>
      <p:ext uri="{BB962C8B-B14F-4D97-AF65-F5344CB8AC3E}">
        <p14:creationId xmlns:p14="http://schemas.microsoft.com/office/powerpoint/2010/main" val="3199126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b="1" dirty="0" smtClean="0"/>
              <a:t>Where </a:t>
            </a:r>
            <a:br>
              <a:rPr lang="en-CA" b="1" dirty="0" smtClean="0"/>
            </a:br>
            <a:r>
              <a:rPr lang="en-CA" b="1" dirty="0" smtClean="0"/>
              <a:t>WIC Fits</a:t>
            </a:r>
            <a:endParaRPr lang="en-CA" b="1" dirty="0"/>
          </a:p>
        </p:txBody>
      </p:sp>
      <p:sp>
        <p:nvSpPr>
          <p:cNvPr id="3" name="Date Placeholder 2"/>
          <p:cNvSpPr>
            <a:spLocks noGrp="1"/>
          </p:cNvSpPr>
          <p:nvPr>
            <p:ph type="dt" sz="half" idx="4294967295"/>
          </p:nvPr>
        </p:nvSpPr>
        <p:spPr>
          <a:xfrm>
            <a:off x="1317222" y="6194369"/>
            <a:ext cx="5571258" cy="365125"/>
          </a:xfrm>
          <a:prstGeom prst="rect">
            <a:avLst/>
          </a:prstGeom>
        </p:spPr>
        <p:txBody>
          <a:bodyPr/>
          <a:lstStyle/>
          <a:p>
            <a:fld id="{3AF9C127-602E-4187-B869-D47B744A5983}" type="datetime2">
              <a:rPr lang="en-CA" smtClean="0"/>
              <a:t>Wednesday, August-19-15</a:t>
            </a:fld>
            <a:endParaRPr lang="en-CA"/>
          </a:p>
        </p:txBody>
      </p:sp>
      <p:sp>
        <p:nvSpPr>
          <p:cNvPr id="4" name="Footer Placeholder 3"/>
          <p:cNvSpPr>
            <a:spLocks noGrp="1"/>
          </p:cNvSpPr>
          <p:nvPr>
            <p:ph type="ftr" sz="quarter" idx="11"/>
          </p:nvPr>
        </p:nvSpPr>
        <p:spPr/>
        <p:txBody>
          <a:bodyPr/>
          <a:lstStyle/>
          <a:p>
            <a:r>
              <a:rPr lang="en-CA" b="1" dirty="0" smtClean="0"/>
              <a:t>What is WIC?</a:t>
            </a:r>
            <a:endParaRPr lang="en-CA" b="1"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835" t="24781" r="35591" b="33064"/>
          <a:stretch/>
        </p:blipFill>
        <p:spPr>
          <a:xfrm>
            <a:off x="4211782" y="1728924"/>
            <a:ext cx="3556000" cy="3621012"/>
          </a:xfrm>
          <a:prstGeom prst="rect">
            <a:avLst/>
          </a:prstGeom>
        </p:spPr>
      </p:pic>
    </p:spTree>
    <p:extLst>
      <p:ext uri="{BB962C8B-B14F-4D97-AF65-F5344CB8AC3E}">
        <p14:creationId xmlns:p14="http://schemas.microsoft.com/office/powerpoint/2010/main" val="3690537548"/>
      </p:ext>
    </p:extLst>
  </p:cSld>
  <p:clrMapOvr>
    <a:masterClrMapping/>
  </p:clrMapOvr>
</p:sld>
</file>

<file path=ppt/theme/theme1.xml><?xml version="1.0" encoding="utf-8"?>
<a:theme xmlns:a="http://schemas.openxmlformats.org/drawingml/2006/main" name="Office Theme">
  <a:themeElements>
    <a:clrScheme name="WIC">
      <a:dk1>
        <a:sysClr val="windowText" lastClr="000000"/>
      </a:dk1>
      <a:lt1>
        <a:sysClr val="window" lastClr="FFFFFF"/>
      </a:lt1>
      <a:dk2>
        <a:srgbClr val="6A757C"/>
      </a:dk2>
      <a:lt2>
        <a:srgbClr val="E7E6E6"/>
      </a:lt2>
      <a:accent1>
        <a:srgbClr val="00AFDC"/>
      </a:accent1>
      <a:accent2>
        <a:srgbClr val="8DC540"/>
      </a:accent2>
      <a:accent3>
        <a:srgbClr val="F68A20"/>
      </a:accent3>
      <a:accent4>
        <a:srgbClr val="FFC000"/>
      </a:accent4>
      <a:accent5>
        <a:srgbClr val="EB148D"/>
      </a:accent5>
      <a:accent6>
        <a:srgbClr val="FFFFFF"/>
      </a:accent6>
      <a:hlink>
        <a:srgbClr val="00AFDC"/>
      </a:hlink>
      <a:folHlink>
        <a:srgbClr val="F68A2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7EE5FB81-FDDE-4E8B-B468-BC7C34669204}" vid="{B4822C57-4323-47AF-A162-1256915FEF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_x0020_Created xmlns="b5f81835-bde6-4b20-aadb-c28ad965b69c">2014-12-05T07:00:00+00:00</Date_x0020_Created>
    <Program xmlns="b5f81835-bde6-4b20-aadb-c28ad965b69c">WIC/CTA</Program>
    <Document_x0020_Type xmlns="b5f81835-bde6-4b20-aadb-c28ad965b69c">Presentations</Document_x0020_Typ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B8A9F43914DE49AB60BD3F9CB0AE58" ma:contentTypeVersion="6" ma:contentTypeDescription="Create a new document." ma:contentTypeScope="" ma:versionID="1c28fd7d7b075181db8ec772fd3596ea">
  <xsd:schema xmlns:xsd="http://www.w3.org/2001/XMLSchema" xmlns:xs="http://www.w3.org/2001/XMLSchema" xmlns:p="http://schemas.microsoft.com/office/2006/metadata/properties" xmlns:ns2="b5f81835-bde6-4b20-aadb-c28ad965b69c" targetNamespace="http://schemas.microsoft.com/office/2006/metadata/properties" ma:root="true" ma:fieldsID="1a221b98641677f3985025697b08e12b" ns2:_="">
    <xsd:import namespace="b5f81835-bde6-4b20-aadb-c28ad965b69c"/>
    <xsd:element name="properties">
      <xsd:complexType>
        <xsd:sequence>
          <xsd:element name="documentManagement">
            <xsd:complexType>
              <xsd:all>
                <xsd:element ref="ns2:Program"/>
                <xsd:element ref="ns2:Date_x0020_Created" minOccurs="0"/>
                <xsd:element ref="ns2:Document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f81835-bde6-4b20-aadb-c28ad965b69c" elementFormDefault="qualified">
    <xsd:import namespace="http://schemas.microsoft.com/office/2006/documentManagement/types"/>
    <xsd:import namespace="http://schemas.microsoft.com/office/infopath/2007/PartnerControls"/>
    <xsd:element name="Program" ma:index="8" ma:displayName="Program" ma:format="Dropdown" ma:internalName="Program">
      <xsd:simpleType>
        <xsd:restriction base="dms:Choice">
          <xsd:enumeration value="WIC"/>
          <xsd:enumeration value="CTA"/>
          <xsd:enumeration value="WIC/CTA"/>
        </xsd:restriction>
      </xsd:simpleType>
    </xsd:element>
    <xsd:element name="Date_x0020_Created" ma:index="9" nillable="true" ma:displayName="Date Created" ma:format="DateOnly" ma:internalName="Date_x0020_Created">
      <xsd:simpleType>
        <xsd:restriction base="dms:DateTime"/>
      </xsd:simpleType>
    </xsd:element>
    <xsd:element name="Document_x0020_Type" ma:index="10" nillable="true" ma:displayName="Document Type" ma:format="Dropdown" ma:internalName="Document_x0020_Type">
      <xsd:simpleType>
        <xsd:restriction base="dms:Choice">
          <xsd:enumeration value="Action Plan"/>
          <xsd:enumeration value="Communications"/>
          <xsd:enumeration value="Contracts"/>
          <xsd:enumeration value="Events/Workshop"/>
          <xsd:enumeration value="Financials"/>
          <xsd:enumeration value="Presentations"/>
          <xsd:enumeration value="Proposals"/>
          <xsd:enumeration value="Report"/>
          <xsd:enumeration value="Resourc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94F317-9DC3-4ABA-8C56-14CF8015E257}">
  <ds:schemaRefs>
    <ds:schemaRef ds:uri="http://www.w3.org/XML/1998/namespace"/>
    <ds:schemaRef ds:uri="http://schemas.microsoft.com/office/infopath/2007/PartnerControls"/>
    <ds:schemaRef ds:uri="http://purl.org/dc/dcmitype/"/>
    <ds:schemaRef ds:uri="http://schemas.microsoft.com/office/2006/metadata/properties"/>
    <ds:schemaRef ds:uri="http://schemas.microsoft.com/office/2006/documentManagement/types"/>
    <ds:schemaRef ds:uri="b5f81835-bde6-4b20-aadb-c28ad965b69c"/>
    <ds:schemaRef ds:uri="http://purl.org/dc/elements/1.1/"/>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15E61D78-97A3-4709-AB65-4D4ED37581BA}">
  <ds:schemaRefs>
    <ds:schemaRef ds:uri="http://schemas.microsoft.com/sharepoint/v3/contenttype/forms"/>
  </ds:schemaRefs>
</ds:datastoreItem>
</file>

<file path=customXml/itemProps3.xml><?xml version="1.0" encoding="utf-8"?>
<ds:datastoreItem xmlns:ds="http://schemas.openxmlformats.org/officeDocument/2006/customXml" ds:itemID="{979BCACA-79BB-4575-97EB-EE38A4B224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f81835-bde6-4b20-aadb-c28ad965b6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WIC-PP Template</Template>
  <TotalTime>2503</TotalTime>
  <Words>2351</Words>
  <Application>Microsoft Office PowerPoint</Application>
  <PresentationFormat>Custom</PresentationFormat>
  <Paragraphs>239</Paragraphs>
  <Slides>29</Slides>
  <Notes>28</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What is WIC?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WIC Fits</vt:lpstr>
      <vt:lpstr>Why should  we do it?</vt:lpstr>
      <vt:lpstr>Why should  we do it?</vt:lpstr>
      <vt:lpstr>Why should  we do it?</vt:lpstr>
      <vt:lpstr>Why should  we do it?</vt:lpstr>
      <vt:lpstr>Why should  we do it?</vt:lpstr>
      <vt:lpstr>Why should  we do it?</vt:lpstr>
      <vt:lpstr>PowerPoint Presentation</vt:lpstr>
      <vt:lpstr>For  example</vt:lpstr>
      <vt:lpstr>For  example</vt:lpstr>
      <vt:lpstr>For  example</vt:lpstr>
      <vt:lpstr>For  example</vt:lpstr>
      <vt:lpstr>For  example</vt:lpstr>
      <vt:lpstr>For  example</vt:lpstr>
      <vt:lpstr>For  example</vt:lpstr>
      <vt:lpstr>Not reinventing the wheel</vt:lpstr>
      <vt:lpstr>Next steps</vt:lpstr>
      <vt:lpstr>Next steps</vt:lpstr>
      <vt:lpstr>Next steps</vt:lpstr>
      <vt:lpstr>Next steps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WIC?</dc:title>
  <dc:creator>ucc</dc:creator>
  <cp:lastModifiedBy>Karen Diaper</cp:lastModifiedBy>
  <cp:revision>20</cp:revision>
  <dcterms:created xsi:type="dcterms:W3CDTF">2014-07-23T22:56:44Z</dcterms:created>
  <dcterms:modified xsi:type="dcterms:W3CDTF">2015-08-19T14:38:18Z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0x010100E4B8A9F43914DE49AB60BD3F9CB0AE58</vt:lpwstr>
  </property>
</Properties>
</file>